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1" r:id="rId3"/>
  </p:sldMasterIdLst>
  <p:sldIdLst>
    <p:sldId id="256" r:id="rId4"/>
    <p:sldId id="266" r:id="rId5"/>
    <p:sldId id="277" r:id="rId6"/>
    <p:sldId id="257" r:id="rId7"/>
    <p:sldId id="258" r:id="rId8"/>
    <p:sldId id="259" r:id="rId9"/>
    <p:sldId id="262" r:id="rId10"/>
    <p:sldId id="263" r:id="rId11"/>
    <p:sldId id="276" r:id="rId12"/>
    <p:sldId id="278" r:id="rId13"/>
    <p:sldId id="279" r:id="rId14"/>
    <p:sldId id="260" r:id="rId15"/>
    <p:sldId id="280" r:id="rId16"/>
    <p:sldId id="281" r:id="rId17"/>
    <p:sldId id="264" r:id="rId18"/>
    <p:sldId id="265" r:id="rId19"/>
    <p:sldId id="282" r:id="rId20"/>
    <p:sldId id="267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75" r:id="rId31"/>
    <p:sldId id="272" r:id="rId32"/>
    <p:sldId id="26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44" y="5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FA354A-6F19-CB8A-6386-AAE84FB2D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789A86-7C10-5B00-E448-2F9653FBC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07CF22-A1C3-5C2F-1DD3-E4490E37CF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0A04D-0428-468F-A9C3-4AF03D703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353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8B47A5-AF75-3922-E3DC-D39665AC0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60F7B0-C01A-2588-50E0-F484F6CA0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58FC5A-D955-6BAD-4DEC-AFC82872EB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3F143-7A93-4109-825E-CB713FF37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67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8F9FB4-7A9E-754B-9C17-AB9BB2DAE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BD5531-7BB7-1359-BA37-AD38AE8E2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FED6D0-D2CA-B034-3D30-D4BFA2A5D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E1A18-B513-45A9-8ACC-9A28E78AD3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42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91104-34F4-83D1-A2A4-21F1922A7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5F249-FE17-9BA6-2EF6-7F2F4FE44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17296-9494-8F37-4360-3B41FCEDE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5FDFF-2B24-425D-B2B9-7D5A1AF0F9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459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3C7F40-9C06-D5DB-53E8-473BF53B6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7283AA-01A3-3245-795B-A25D5ACC7E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8A816D-DB8F-798B-6DA3-770515A23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34864-427A-4D4F-84F2-65E0A4000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435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94B463-A912-DC3A-C1E2-C2F515A78B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773C84-EC4E-6A6A-1858-C2435DA4E2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C89A31-1AB6-F0D9-DC98-40C8BA4F7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CED4A-F1C8-47A2-855A-58388493B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739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055D8B-94EC-E767-C85A-98CE9E1BC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E759CA-EE39-608F-8270-64026AA07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1D584D-1C74-1E7F-A31E-11B5BD520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A1D42-C339-4AA3-B3DD-BC6721C9D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580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650119-B54D-0511-521C-41904F8682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7B1578-DB59-3747-D5D1-7E7C3AC63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4E19B-7C3F-64CC-C3E6-F901CC0A5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84740-451A-4B10-8AAD-86E268138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954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9F3708-13EA-134E-7490-F611A1417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843E3-CB91-A319-A90D-D3BA3F89AB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B6D3C-FC26-9DA7-7228-B32479037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C030E-39FF-4592-BF30-25E5DA1C2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51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02B5B-7D1E-6A55-A329-B0404D3535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19E414-9228-B8D2-6D5F-AA8C893E5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EC1FD4-A0A8-2B77-CB85-3E6924B86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60913-B5AD-41E8-BE64-3FE67A86B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012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F13CA1-FE46-DDE4-1E66-52913F553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C5EA68-2335-C346-3682-EDE75AA84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AAC3ED-C425-453F-C5CA-2C6C2B435A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DA1B4-4535-413F-93F0-91C02C2C9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455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669F49-82DB-B8FC-4AE2-0D5802B7A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D8E25D-6149-2321-E89A-B07359079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6EB69-DFD6-56C5-0F01-29888CB9A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CB474-274C-4C4B-A008-6A2F80032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92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469483-C230-9446-31C9-A3014E156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F48454-4DE5-12E1-E608-F6D3D9F7E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F2A520-0473-247C-923F-2698483A9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A9A41-4533-44E9-8572-D34EF3189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088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768A61-417A-EBF7-031D-232D9F6DF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CFA305-BF30-3D55-FE17-928456D89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2EB44F-CDFF-8000-3771-1248D43AC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7BB51-457B-4750-8D0A-C60637C85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844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B4B22A-1A56-9808-6DEE-C47A8FE16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D124F-4463-EA0C-9B3F-E6BDD89D5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E61F7D-2455-CC03-32DD-42A4A1B8A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F0831-846F-43FE-B769-4A709C02A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002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A1BF59-033B-3367-3937-87424FF88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F4249B-B1BB-7DEC-6008-F041389A3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55EBCB-05D2-DBE5-F0FF-140882B97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1482E-B558-485E-ABB1-BF5CCD83D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153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28EC8C-AFFB-0B39-66D1-998B02C03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A00289-D3AC-F2F7-3B9C-580BACBFA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ED814F-4070-2E28-D1B7-C785F70689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EB2B2-F894-456B-A27B-0E8F636D0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566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AEF611-292A-DD9E-2C81-0E0A6841E7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A89BEC-925F-8A56-84DE-6F85A1045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B2C692-8A61-BAAF-3F48-7C15C64DD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A5C5F-D117-45A1-8DEB-AE5DBFEFE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953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2741A-BBEA-BB57-314F-75B69A344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F6331-79AF-E03A-D186-4BD33E6CD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959DF4-4171-E9CC-3950-5D19041B8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BC785-EEB3-45C4-A232-2823993EC2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594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4244A-FAD5-3217-F613-03F126D3E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A1E13-6566-C21F-4479-7051E02A5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B197FB-D697-6E6E-9913-D7B668BE2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9B30E-18AB-478E-8359-076763C5A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454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05BEE6-7578-6962-C00C-05E33804B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6CD2B0-0FC5-A4D4-C19E-23B1A27314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70DA08-F037-73C7-C1B3-50FE27268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CBAF8-0913-4EEA-A4ED-52872CF42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771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F43A16-7A13-FB49-B6B1-5CD0768BC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89CDCF-780F-1ED4-989D-24E4A695E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2A0839-B962-FF45-50E2-855B75E68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7E452-598B-4150-A71E-7EC19F43A6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10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6571741-91F7-AC43-034C-428C13208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F168954-22CD-370A-F46B-B04A95A31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271D22-653D-F06E-E34C-3C4D8A56CC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0F35405-BB71-F57D-D8EA-BC25DD8CC3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57F2C3-114C-BC7F-D00E-2E2B512DF2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33271A-86E3-4256-BC20-EB6810A302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67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FE29BE-DA2B-91D4-191C-87AFC16E9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7B66BD-1121-975D-8B83-9E69D6CED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4FDA4D-87F7-56F5-6174-6859CADFF6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BF5FA4-9E6D-6D82-DBD8-8477A0B374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45D41C-55B2-5E3A-CBFD-34076E3D5E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fld id="{A98AE70D-0631-490E-A77E-B588F99E7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84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MS PGothic" panose="020B0600070205080204" pitchFamily="34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ＭＳ Ｐゴシック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ＭＳ Ｐゴシック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ＭＳ Ｐゴシック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3" y="2733709"/>
            <a:ext cx="8958547" cy="1373070"/>
          </a:xfrm>
        </p:spPr>
        <p:txBody>
          <a:bodyPr anchor="ctr"/>
          <a:lstStyle/>
          <a:p>
            <a:pPr algn="ctr"/>
            <a:r>
              <a:rPr lang="en-US" sz="5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In The Revelation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285" y="1173045"/>
            <a:ext cx="8787829" cy="14876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1:3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Blessed are those who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obey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words are trustworthy.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22:6-7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437EC61-89F8-7419-2B4C-5D978B79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90" y="1459663"/>
            <a:ext cx="3154772" cy="44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6C899E1-ED4E-B4F7-3848-1E80C7E43C32}"/>
              </a:ext>
            </a:extLst>
          </p:cNvPr>
          <p:cNvSpPr txBox="1">
            <a:spLocks/>
          </p:cNvSpPr>
          <p:nvPr/>
        </p:nvSpPr>
        <p:spPr>
          <a:xfrm>
            <a:off x="480579" y="4408106"/>
            <a:ext cx="8197243" cy="1487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i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in heaven MAY not always transfer to things on earth. </a:t>
            </a:r>
            <a:endParaRPr lang="en-US" sz="40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184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4800861-A3F2-13AC-CA52-0DBC4E25E4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1-1 He Is Wonderful</a:t>
            </a:r>
            <a:endParaRPr lang="en-US">
              <a:ea typeface="+mj-ea"/>
            </a:endParaRPr>
          </a:p>
        </p:txBody>
      </p:sp>
      <p:pic>
        <p:nvPicPr>
          <p:cNvPr id="2" name="Picture 17" descr="He is Wonderful-pp-opt">
            <a:extLst>
              <a:ext uri="{FF2B5EF4-FFF2-40B4-BE49-F238E27FC236}">
                <a16:creationId xmlns:a16="http://schemas.microsoft.com/office/drawing/2014/main" id="{985BE0EB-2266-06B2-E1FA-F6AAA29A0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3C084587-1868-5527-236C-56BCA6251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76201"/>
            <a:ext cx="30961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He Is Wonderful</a:t>
            </a:r>
            <a:endParaRPr lang="en-US" sz="32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2F4976-55BF-919C-0E10-A273A517B2B7}"/>
              </a:ext>
            </a:extLst>
          </p:cNvPr>
          <p:cNvSpPr/>
          <p:nvPr/>
        </p:nvSpPr>
        <p:spPr bwMode="auto">
          <a:xfrm>
            <a:off x="112486" y="5335191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8376C03B-11CC-F6A1-844B-5E0DCFFD5E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2-1 He Is Wonderful</a:t>
            </a:r>
            <a:endParaRPr lang="en-US">
              <a:ea typeface="+mj-ea"/>
            </a:endParaRPr>
          </a:p>
        </p:txBody>
      </p:sp>
      <p:pic>
        <p:nvPicPr>
          <p:cNvPr id="3074" name="Picture 5" descr="He is Wonderful-pp-opt">
            <a:extLst>
              <a:ext uri="{FF2B5EF4-FFF2-40B4-BE49-F238E27FC236}">
                <a16:creationId xmlns:a16="http://schemas.microsoft.com/office/drawing/2014/main" id="{CCF8AA2A-E5A3-210F-94D5-1C355F66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B0826FED-06EC-DAFC-A5D5-0D564E52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76201"/>
            <a:ext cx="30961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He Is Wonderful</a:t>
            </a:r>
            <a:endParaRPr lang="en-US" sz="32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3FEB49-A805-E2C6-8FFF-EF4325B1C8E6}"/>
              </a:ext>
            </a:extLst>
          </p:cNvPr>
          <p:cNvSpPr/>
          <p:nvPr/>
        </p:nvSpPr>
        <p:spPr bwMode="auto">
          <a:xfrm>
            <a:off x="112486" y="5868590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3A76BE5-BF46-E632-4C36-306AF7A829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2-2 He Is Wonderful</a:t>
            </a:r>
            <a:endParaRPr lang="en-US">
              <a:ea typeface="+mj-ea"/>
            </a:endParaRPr>
          </a:p>
        </p:txBody>
      </p:sp>
      <p:pic>
        <p:nvPicPr>
          <p:cNvPr id="4098" name="Picture 5" descr="He is Wonderful-pp-opt">
            <a:extLst>
              <a:ext uri="{FF2B5EF4-FFF2-40B4-BE49-F238E27FC236}">
                <a16:creationId xmlns:a16="http://schemas.microsoft.com/office/drawing/2014/main" id="{4EF2CCC4-5440-49CB-D884-8C8859F0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082976B9-1ABB-3783-6FAD-98D62CA1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76201"/>
            <a:ext cx="30961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He Is Wonderful</a:t>
            </a:r>
            <a:endParaRPr lang="en-US" sz="32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03F7-D793-13FC-E06B-54F67BBBCA10}"/>
              </a:ext>
            </a:extLst>
          </p:cNvPr>
          <p:cNvSpPr/>
          <p:nvPr/>
        </p:nvSpPr>
        <p:spPr bwMode="auto">
          <a:xfrm>
            <a:off x="112486" y="5770621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652E4CD-EF63-3533-FAE7-BDC80D4E2C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3-1 He Is Wonderful</a:t>
            </a:r>
            <a:endParaRPr lang="en-US">
              <a:ea typeface="+mj-ea"/>
            </a:endParaRPr>
          </a:p>
        </p:txBody>
      </p:sp>
      <p:pic>
        <p:nvPicPr>
          <p:cNvPr id="5122" name="Picture 5" descr="He is Wonderful-pp-opt">
            <a:extLst>
              <a:ext uri="{FF2B5EF4-FFF2-40B4-BE49-F238E27FC236}">
                <a16:creationId xmlns:a16="http://schemas.microsoft.com/office/drawing/2014/main" id="{4CC6F34F-D39E-C70A-EFD8-9D19B9AED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C724C800-14AC-ED31-478C-7016ABD7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76201"/>
            <a:ext cx="30961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He Is Wonderful</a:t>
            </a:r>
            <a:endParaRPr lang="en-US" sz="32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FFE225-3ECC-2D1F-4BEE-53498CC0C699}"/>
              </a:ext>
            </a:extLst>
          </p:cNvPr>
          <p:cNvSpPr/>
          <p:nvPr/>
        </p:nvSpPr>
        <p:spPr bwMode="auto">
          <a:xfrm>
            <a:off x="112486" y="5792393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71BEAE73-9B85-3CA8-5D7C-550C034757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3-2 He Is Wonderful</a:t>
            </a:r>
            <a:endParaRPr lang="en-US">
              <a:ea typeface="+mj-ea"/>
            </a:endParaRPr>
          </a:p>
        </p:txBody>
      </p:sp>
      <p:pic>
        <p:nvPicPr>
          <p:cNvPr id="6146" name="Picture 5" descr="He is Wonderful-pp-opt">
            <a:extLst>
              <a:ext uri="{FF2B5EF4-FFF2-40B4-BE49-F238E27FC236}">
                <a16:creationId xmlns:a16="http://schemas.microsoft.com/office/drawing/2014/main" id="{D6D2EC5B-83A0-D10C-413E-A7405737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6D1B31-F7E4-49F8-A81D-623BA1C3E8B2}"/>
              </a:ext>
            </a:extLst>
          </p:cNvPr>
          <p:cNvSpPr/>
          <p:nvPr/>
        </p:nvSpPr>
        <p:spPr bwMode="auto">
          <a:xfrm>
            <a:off x="112486" y="5835935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200C751-54C6-D16F-4AC5-A580F7BAAC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3-3 He Is Wonderful</a:t>
            </a:r>
            <a:endParaRPr lang="en-US">
              <a:ea typeface="+mj-ea"/>
            </a:endParaRPr>
          </a:p>
        </p:txBody>
      </p:sp>
      <p:pic>
        <p:nvPicPr>
          <p:cNvPr id="7170" name="Picture 5" descr="He is Wonderful-pp-opt">
            <a:extLst>
              <a:ext uri="{FF2B5EF4-FFF2-40B4-BE49-F238E27FC236}">
                <a16:creationId xmlns:a16="http://schemas.microsoft.com/office/drawing/2014/main" id="{0F43C560-E98A-561C-EA01-C4875A3C3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1623E-7B54-B27C-E965-1B1472252B35}"/>
              </a:ext>
            </a:extLst>
          </p:cNvPr>
          <p:cNvSpPr/>
          <p:nvPr/>
        </p:nvSpPr>
        <p:spPr bwMode="auto">
          <a:xfrm>
            <a:off x="112486" y="5825049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85DDC5B-89A1-BEF4-4BB0-3B8F45AFC9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4-1 He Is Wonderful</a:t>
            </a:r>
            <a:endParaRPr lang="en-US">
              <a:ea typeface="+mj-ea"/>
            </a:endParaRPr>
          </a:p>
        </p:txBody>
      </p:sp>
      <p:pic>
        <p:nvPicPr>
          <p:cNvPr id="8194" name="Picture 3" descr="He is Wonderful-pp">
            <a:extLst>
              <a:ext uri="{FF2B5EF4-FFF2-40B4-BE49-F238E27FC236}">
                <a16:creationId xmlns:a16="http://schemas.microsoft.com/office/drawing/2014/main" id="{ECF97001-48B3-CA11-51E2-7E1BF51C1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>
            <a:extLst>
              <a:ext uri="{FF2B5EF4-FFF2-40B4-BE49-F238E27FC236}">
                <a16:creationId xmlns:a16="http://schemas.microsoft.com/office/drawing/2014/main" id="{8F64FFDA-CAD4-F112-B050-E646FD3C8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76201"/>
            <a:ext cx="30961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Times" charset="0"/>
                <a:ea typeface="ＭＳ Ｐゴシック" charset="0"/>
              </a:rPr>
              <a:t>He Is Wonderful</a:t>
            </a:r>
            <a:endParaRPr lang="en-US" sz="32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9C68A9-6C81-6851-618A-195DD2C98813}"/>
              </a:ext>
            </a:extLst>
          </p:cNvPr>
          <p:cNvSpPr/>
          <p:nvPr/>
        </p:nvSpPr>
        <p:spPr bwMode="auto">
          <a:xfrm>
            <a:off x="112486" y="5814164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FA925EF-56D7-6A0F-2C71-D8B74E5E78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4-2 He Is Wonderful</a:t>
            </a:r>
            <a:endParaRPr lang="en-US">
              <a:ea typeface="+mj-ea"/>
            </a:endParaRPr>
          </a:p>
        </p:txBody>
      </p:sp>
      <p:pic>
        <p:nvPicPr>
          <p:cNvPr id="9218" name="Picture 3" descr="He is Wonderful-pp">
            <a:extLst>
              <a:ext uri="{FF2B5EF4-FFF2-40B4-BE49-F238E27FC236}">
                <a16:creationId xmlns:a16="http://schemas.microsoft.com/office/drawing/2014/main" id="{A714A494-35CE-B811-38A9-3993F3409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>
            <a:extLst>
              <a:ext uri="{FF2B5EF4-FFF2-40B4-BE49-F238E27FC236}">
                <a16:creationId xmlns:a16="http://schemas.microsoft.com/office/drawing/2014/main" id="{EA704611-383C-8D78-D5F5-8E62E88DA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76201"/>
            <a:ext cx="30961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He Is Wonderful</a:t>
            </a:r>
            <a:endParaRPr lang="en-US" sz="32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8423B2-3AA0-F59D-7EAC-65BB00AC1DC3}"/>
              </a:ext>
            </a:extLst>
          </p:cNvPr>
          <p:cNvSpPr/>
          <p:nvPr/>
        </p:nvSpPr>
        <p:spPr bwMode="auto">
          <a:xfrm>
            <a:off x="112486" y="5890363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8A1B2D1-2A50-8074-A231-5A00133933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4-3 He Is Wonderful</a:t>
            </a:r>
            <a:endParaRPr lang="en-US">
              <a:ea typeface="+mj-ea"/>
            </a:endParaRPr>
          </a:p>
        </p:txBody>
      </p:sp>
      <p:pic>
        <p:nvPicPr>
          <p:cNvPr id="10242" name="Picture 3" descr="He is Wonderful-pp">
            <a:extLst>
              <a:ext uri="{FF2B5EF4-FFF2-40B4-BE49-F238E27FC236}">
                <a16:creationId xmlns:a16="http://schemas.microsoft.com/office/drawing/2014/main" id="{3655C7E4-05C5-AE96-F35B-AEEBB60B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>
            <a:extLst>
              <a:ext uri="{FF2B5EF4-FFF2-40B4-BE49-F238E27FC236}">
                <a16:creationId xmlns:a16="http://schemas.microsoft.com/office/drawing/2014/main" id="{2F5BEE2E-C9B4-F77B-3106-DEB50004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76201"/>
            <a:ext cx="30961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Times" charset="0"/>
                <a:ea typeface="ＭＳ Ｐゴシック" charset="0"/>
              </a:rPr>
              <a:t>He Is Wonderful</a:t>
            </a:r>
            <a:endParaRPr lang="en-US" sz="32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B8D751-E774-4A63-A569-E20050A0D498}"/>
              </a:ext>
            </a:extLst>
          </p:cNvPr>
          <p:cNvSpPr/>
          <p:nvPr/>
        </p:nvSpPr>
        <p:spPr bwMode="auto">
          <a:xfrm>
            <a:off x="112486" y="5835935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39195F96-055B-C642-85F1-2B68AD4080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3-1 He Is Wonderful</a:t>
            </a:r>
            <a:endParaRPr lang="en-US">
              <a:ea typeface="+mj-ea"/>
            </a:endParaRPr>
          </a:p>
        </p:txBody>
      </p:sp>
      <p:pic>
        <p:nvPicPr>
          <p:cNvPr id="14338" name="Picture 3" descr="He is Wonderful-pp-opt">
            <a:extLst>
              <a:ext uri="{FF2B5EF4-FFF2-40B4-BE49-F238E27FC236}">
                <a16:creationId xmlns:a16="http://schemas.microsoft.com/office/drawing/2014/main" id="{28555550-CDE4-83C6-6641-FA23EC60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8337D0-B4AB-3F36-CE24-985F3EC11BB8}"/>
              </a:ext>
            </a:extLst>
          </p:cNvPr>
          <p:cNvSpPr/>
          <p:nvPr/>
        </p:nvSpPr>
        <p:spPr bwMode="auto">
          <a:xfrm>
            <a:off x="112486" y="5748847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5" y="768521"/>
            <a:ext cx="10418419" cy="1080938"/>
          </a:xfrm>
        </p:spPr>
        <p:txBody>
          <a:bodyPr>
            <a:normAutofit/>
          </a:bodyPr>
          <a:lstStyle/>
          <a:p>
            <a:pPr algn="ctr"/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In The Revelation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E87A7F-BCBC-F2CF-07FF-0806995B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62045"/>
            <a:ext cx="1634620" cy="23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EEE1827-087C-A9BE-0E54-521468597738}"/>
              </a:ext>
            </a:extLst>
          </p:cNvPr>
          <p:cNvSpPr txBox="1">
            <a:spLocks/>
          </p:cNvSpPr>
          <p:nvPr/>
        </p:nvSpPr>
        <p:spPr>
          <a:xfrm>
            <a:off x="245404" y="2109399"/>
            <a:ext cx="11638626" cy="468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5760">
              <a:lnSpc>
                <a:spcPct val="100000"/>
              </a:lnSpc>
              <a:buNone/>
            </a:pPr>
            <a:r>
              <a:rPr lang="en-US" sz="4400" b="1" dirty="0"/>
              <a:t>A) What Does It Say About Worship?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1) Worship For God (~10x):					Twice in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19:10; 22:9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[4:8-11; 5:13-14]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swelling chorus at God’s Throne.	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The Great International Choir in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7:9-17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11:6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Describes worship &amp; measures the worshippers.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An angel commands worshipping The Creator in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14:6-7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Ch15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describes Throne Scene again. “Song of Moses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15:4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One of my favorite hymns comes from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[19:1-5]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438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C5C76F0-C370-9FBB-5679-5B9EE92359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3-2 He Is Wonderful</a:t>
            </a:r>
            <a:endParaRPr lang="en-US">
              <a:ea typeface="+mj-ea"/>
            </a:endParaRPr>
          </a:p>
        </p:txBody>
      </p:sp>
      <p:pic>
        <p:nvPicPr>
          <p:cNvPr id="15362" name="Picture 3" descr="He is Wonderful-pp-opt">
            <a:extLst>
              <a:ext uri="{FF2B5EF4-FFF2-40B4-BE49-F238E27FC236}">
                <a16:creationId xmlns:a16="http://schemas.microsoft.com/office/drawing/2014/main" id="{07796243-F81E-1FA4-DDE6-01361D14C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E9D9DD-4E1D-3955-5615-DA3EA82EFC17}"/>
              </a:ext>
            </a:extLst>
          </p:cNvPr>
          <p:cNvSpPr/>
          <p:nvPr/>
        </p:nvSpPr>
        <p:spPr bwMode="auto">
          <a:xfrm>
            <a:off x="112486" y="5835935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AFA90956-5400-3375-1AFD-97A23B87A3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3-3 He Is Wonderful</a:t>
            </a:r>
            <a:endParaRPr lang="en-US">
              <a:ea typeface="+mj-ea"/>
            </a:endParaRPr>
          </a:p>
        </p:txBody>
      </p:sp>
      <p:pic>
        <p:nvPicPr>
          <p:cNvPr id="16386" name="Picture 3" descr="He is Wonderful-pp-opt">
            <a:extLst>
              <a:ext uri="{FF2B5EF4-FFF2-40B4-BE49-F238E27FC236}">
                <a16:creationId xmlns:a16="http://schemas.microsoft.com/office/drawing/2014/main" id="{A58B8B37-E8A4-84C9-8A42-781614108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BC4D98-0EA5-6CA7-C033-B660544618BF}"/>
              </a:ext>
            </a:extLst>
          </p:cNvPr>
          <p:cNvSpPr/>
          <p:nvPr/>
        </p:nvSpPr>
        <p:spPr bwMode="auto">
          <a:xfrm>
            <a:off x="112486" y="5835935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4A37F77-9BF8-A8E8-0515-0F7E2D1445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2-1 He Is Wonderful</a:t>
            </a:r>
            <a:endParaRPr lang="en-US">
              <a:ea typeface="+mj-ea"/>
            </a:endParaRPr>
          </a:p>
        </p:txBody>
      </p:sp>
      <p:pic>
        <p:nvPicPr>
          <p:cNvPr id="17410" name="Picture 3" descr="He is Wonderful-pp-opt">
            <a:extLst>
              <a:ext uri="{FF2B5EF4-FFF2-40B4-BE49-F238E27FC236}">
                <a16:creationId xmlns:a16="http://schemas.microsoft.com/office/drawing/2014/main" id="{307DF60F-02A5-89C0-8CA1-1BFD46897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8F291F-CA2A-BE76-B510-F461E4BDF162}"/>
              </a:ext>
            </a:extLst>
          </p:cNvPr>
          <p:cNvSpPr/>
          <p:nvPr/>
        </p:nvSpPr>
        <p:spPr bwMode="auto">
          <a:xfrm>
            <a:off x="112486" y="5846822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0DE369AD-B2A2-28DF-1FCC-938EA4BC41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2-2 He Is Wonderful</a:t>
            </a:r>
            <a:endParaRPr lang="en-US">
              <a:ea typeface="+mj-ea"/>
            </a:endParaRPr>
          </a:p>
        </p:txBody>
      </p:sp>
      <p:pic>
        <p:nvPicPr>
          <p:cNvPr id="18434" name="Picture 3" descr="He is Wonderful-pp-opt">
            <a:extLst>
              <a:ext uri="{FF2B5EF4-FFF2-40B4-BE49-F238E27FC236}">
                <a16:creationId xmlns:a16="http://schemas.microsoft.com/office/drawing/2014/main" id="{900039F9-FD37-5B56-B3D2-7342B5522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A285B9-27C1-60EE-F212-AF509C826B5A}"/>
              </a:ext>
            </a:extLst>
          </p:cNvPr>
          <p:cNvSpPr/>
          <p:nvPr/>
        </p:nvSpPr>
        <p:spPr bwMode="auto">
          <a:xfrm>
            <a:off x="112486" y="5781507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E0AF507-0317-32D4-E051-4076BF63AD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1-1 He Is Wonderful</a:t>
            </a:r>
            <a:endParaRPr lang="en-US">
              <a:ea typeface="+mj-ea"/>
            </a:endParaRPr>
          </a:p>
        </p:txBody>
      </p:sp>
      <p:pic>
        <p:nvPicPr>
          <p:cNvPr id="19458" name="Picture 3" descr="He is Wonderful-pp-opt">
            <a:extLst>
              <a:ext uri="{FF2B5EF4-FFF2-40B4-BE49-F238E27FC236}">
                <a16:creationId xmlns:a16="http://schemas.microsoft.com/office/drawing/2014/main" id="{0938486B-9D09-4E9A-43F8-37CDA9EB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D8DE25-4D31-1D79-0D08-DC9F25ADE513}"/>
              </a:ext>
            </a:extLst>
          </p:cNvPr>
          <p:cNvSpPr/>
          <p:nvPr/>
        </p:nvSpPr>
        <p:spPr bwMode="auto">
          <a:xfrm>
            <a:off x="112486" y="5356963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55E3BC75-F8A2-F188-6013-4172B53A20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4-1 He Is Wonderful</a:t>
            </a:r>
            <a:endParaRPr lang="en-US">
              <a:ea typeface="+mj-ea"/>
            </a:endParaRPr>
          </a:p>
        </p:txBody>
      </p:sp>
      <p:pic>
        <p:nvPicPr>
          <p:cNvPr id="20482" name="Picture 3" descr="He is Wonderful-pp">
            <a:extLst>
              <a:ext uri="{FF2B5EF4-FFF2-40B4-BE49-F238E27FC236}">
                <a16:creationId xmlns:a16="http://schemas.microsoft.com/office/drawing/2014/main" id="{1FD9D5E3-D335-1F71-3318-687770CF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>
            <a:extLst>
              <a:ext uri="{FF2B5EF4-FFF2-40B4-BE49-F238E27FC236}">
                <a16:creationId xmlns:a16="http://schemas.microsoft.com/office/drawing/2014/main" id="{A8FA3954-8DF5-7984-61A4-A7F51F6AB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76201"/>
            <a:ext cx="30961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Times" charset="0"/>
                <a:ea typeface="ＭＳ Ｐゴシック" charset="0"/>
              </a:rPr>
              <a:t>He Is Wonderful</a:t>
            </a:r>
            <a:endParaRPr lang="en-US" sz="32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10DE85-AA2F-79C6-BCC3-7C7A533449BD}"/>
              </a:ext>
            </a:extLst>
          </p:cNvPr>
          <p:cNvSpPr/>
          <p:nvPr/>
        </p:nvSpPr>
        <p:spPr bwMode="auto">
          <a:xfrm>
            <a:off x="112486" y="5835935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CDF7583-99AF-553A-0F4F-390DE2B602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4-2 He Is Wonderful</a:t>
            </a:r>
            <a:endParaRPr lang="en-US">
              <a:ea typeface="+mj-ea"/>
            </a:endParaRPr>
          </a:p>
        </p:txBody>
      </p:sp>
      <p:pic>
        <p:nvPicPr>
          <p:cNvPr id="21506" name="Picture 3" descr="He is Wonderful-pp">
            <a:extLst>
              <a:ext uri="{FF2B5EF4-FFF2-40B4-BE49-F238E27FC236}">
                <a16:creationId xmlns:a16="http://schemas.microsoft.com/office/drawing/2014/main" id="{D2ABACDB-5ED5-A445-F819-ACF4AF795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4">
            <a:extLst>
              <a:ext uri="{FF2B5EF4-FFF2-40B4-BE49-F238E27FC236}">
                <a16:creationId xmlns:a16="http://schemas.microsoft.com/office/drawing/2014/main" id="{5705DE7E-1EDB-AC7F-E4C1-EF9CC4B5A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76201"/>
            <a:ext cx="30961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Times" charset="0"/>
                <a:ea typeface="ＭＳ Ｐゴシック" charset="0"/>
              </a:rPr>
              <a:t>He Is Wonderful</a:t>
            </a:r>
            <a:endParaRPr lang="en-US" sz="32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63BD38-902B-0281-AC5F-33F56DB61440}"/>
              </a:ext>
            </a:extLst>
          </p:cNvPr>
          <p:cNvSpPr/>
          <p:nvPr/>
        </p:nvSpPr>
        <p:spPr bwMode="auto">
          <a:xfrm>
            <a:off x="112486" y="5890363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87F6825-DBAA-7763-F41C-F810FA7714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" y="152400"/>
            <a:ext cx="43688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j-ea"/>
              </a:rPr>
              <a:t>4-3 He Is Wonderful</a:t>
            </a:r>
            <a:endParaRPr lang="en-US">
              <a:ea typeface="+mj-ea"/>
            </a:endParaRPr>
          </a:p>
        </p:txBody>
      </p:sp>
      <p:pic>
        <p:nvPicPr>
          <p:cNvPr id="22530" name="Picture 3" descr="He is Wonderful-pp">
            <a:extLst>
              <a:ext uri="{FF2B5EF4-FFF2-40B4-BE49-F238E27FC236}">
                <a16:creationId xmlns:a16="http://schemas.microsoft.com/office/drawing/2014/main" id="{BCEB74AC-E4A8-B27B-C667-829AF1B7F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4">
            <a:extLst>
              <a:ext uri="{FF2B5EF4-FFF2-40B4-BE49-F238E27FC236}">
                <a16:creationId xmlns:a16="http://schemas.microsoft.com/office/drawing/2014/main" id="{15023EED-7A8A-5614-6601-26585F02E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76201"/>
            <a:ext cx="30961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Times" charset="0"/>
                <a:ea typeface="ＭＳ Ｐゴシック" charset="0"/>
              </a:rPr>
              <a:t>He Is Wonderful</a:t>
            </a:r>
            <a:endParaRPr lang="en-US" sz="32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1BA352-31C8-04C6-8362-EAD33075F642}"/>
              </a:ext>
            </a:extLst>
          </p:cNvPr>
          <p:cNvSpPr/>
          <p:nvPr/>
        </p:nvSpPr>
        <p:spPr bwMode="auto">
          <a:xfrm>
            <a:off x="112486" y="5835935"/>
            <a:ext cx="8400143" cy="778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1. Alto 2. Add Soprano 3. Add Tenor 4. Add Bass 5. Remove Bass 6. Remove Tenor 7. Remove Soprano 8. 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Altos 9. ALL together.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24071-C159-0739-F78B-08CCB4032811}"/>
              </a:ext>
            </a:extLst>
          </p:cNvPr>
          <p:cNvSpPr txBox="1"/>
          <p:nvPr/>
        </p:nvSpPr>
        <p:spPr>
          <a:xfrm>
            <a:off x="9470572" y="5834743"/>
            <a:ext cx="2525485" cy="6463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End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75750-6DCE-3BCC-C355-6FF52D9D4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B506-DF5C-760B-C482-5F675F93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" y="768521"/>
            <a:ext cx="10418419" cy="1080938"/>
          </a:xfrm>
        </p:spPr>
        <p:txBody>
          <a:bodyPr>
            <a:normAutofit/>
          </a:bodyPr>
          <a:lstStyle/>
          <a:p>
            <a:pPr algn="ctr"/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In The Revelation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8DE221-5AC8-A932-1B0F-636892C4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62045"/>
            <a:ext cx="1634620" cy="23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4E63C03-A99E-CBF4-CDFB-8926E61AD75B}"/>
              </a:ext>
            </a:extLst>
          </p:cNvPr>
          <p:cNvSpPr txBox="1">
            <a:spLocks/>
          </p:cNvSpPr>
          <p:nvPr/>
        </p:nvSpPr>
        <p:spPr>
          <a:xfrm>
            <a:off x="245404" y="2109399"/>
            <a:ext cx="11638626" cy="468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5760">
              <a:lnSpc>
                <a:spcPct val="100000"/>
              </a:lnSpc>
              <a:buNone/>
            </a:pPr>
            <a:r>
              <a:rPr lang="en-US" sz="4400" b="1" dirty="0"/>
              <a:t>A) What Does It Say About Worship?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2) Worshipping Counterfeits (False Gods) ~10x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Some evil &amp; unrepentant won’t suffer.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[9:20-21]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Awestruck, some worship The Beast!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[13:1-10]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This is clearly condemned in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[14:9-12].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They are judged/condemned in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16:2, 19:20.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Thus, Jesus didn’t hold back strong words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[3:7-10]!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C26354-A8F5-76F0-6A26-FA7B2C36A0D1}"/>
              </a:ext>
            </a:extLst>
          </p:cNvPr>
          <p:cNvSpPr/>
          <p:nvPr/>
        </p:nvSpPr>
        <p:spPr>
          <a:xfrm>
            <a:off x="429730" y="909706"/>
            <a:ext cx="11299882" cy="292675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“The pressing issue for John’s readers was how Christians, who gave their highest loyalty to Jesus, should conduct themselves in a world where economic &amp; political structures assumed that everyone would worship the emperor.”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-J.N. Kraybill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Apocalypse &amp; Allegiance: Worship, Politics &amp; Devotion in Revelation,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 15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11A9B-3C07-EFA9-A19B-C2DDA315C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8E0E9-5A49-291F-92C7-4982FD68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" y="768521"/>
            <a:ext cx="10418419" cy="1080938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In The Revelation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A49521-F9A6-44DE-DCFA-C6580E5BF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62045"/>
            <a:ext cx="1634620" cy="23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B45ACCC-16BF-1267-9416-991D70206688}"/>
              </a:ext>
            </a:extLst>
          </p:cNvPr>
          <p:cNvSpPr txBox="1">
            <a:spLocks/>
          </p:cNvSpPr>
          <p:nvPr/>
        </p:nvSpPr>
        <p:spPr>
          <a:xfrm>
            <a:off x="310718" y="2083220"/>
            <a:ext cx="11638626" cy="4712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5760">
              <a:lnSpc>
                <a:spcPct val="100000"/>
              </a:lnSpc>
              <a:buNone/>
            </a:pPr>
            <a:r>
              <a:rPr lang="en-US" sz="4000" b="1" dirty="0"/>
              <a:t>B) What is learned &amp; how do we obey?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/>
              <a:t>	1) Heavenly worship includes ALL nations singing praise.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/>
              <a:t>	2) Even in heaven, a posture of humility matters.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/>
              <a:t>	3) Service is rightly connected to the concept of worship.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/>
              <a:t>	4) The Lamb is rightfully worthy of worship! </a:t>
            </a:r>
            <a:r>
              <a:rPr lang="en-US" sz="3200" b="1" dirty="0"/>
              <a:t>[5:1-12]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/>
              <a:t>	5) Prayer powerfully triggers the reaction of God! </a:t>
            </a:r>
            <a:r>
              <a:rPr lang="en-US" sz="3200" b="1" dirty="0"/>
              <a:t>[8:1-5]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/>
              <a:t>	6) Man is easily lured to worship man-made powers. 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/>
              <a:t>	7) Worship MUST be paired with lives of humility &amp; holiness. </a:t>
            </a:r>
          </a:p>
        </p:txBody>
      </p:sp>
      <p:pic>
        <p:nvPicPr>
          <p:cNvPr id="1026" name="Picture 2" descr="Nebuchadnezzar's dream. | Bible images, Bible pictures, Bible prophecy">
            <a:extLst>
              <a:ext uri="{FF2B5EF4-FFF2-40B4-BE49-F238E27FC236}">
                <a16:creationId xmlns:a16="http://schemas.microsoft.com/office/drawing/2014/main" id="{A3704ABF-311D-3C97-3B68-0CD1F4CAC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7" y="243142"/>
            <a:ext cx="3864387" cy="51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in uniform pointing their hands&#10;&#10;Description automatically generated">
            <a:extLst>
              <a:ext uri="{FF2B5EF4-FFF2-40B4-BE49-F238E27FC236}">
                <a16:creationId xmlns:a16="http://schemas.microsoft.com/office/drawing/2014/main" id="{1A712DAA-8BC0-32FB-F273-0C859925F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575" y="271462"/>
            <a:ext cx="6038850" cy="4867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C23C68-0C3A-DD92-05B7-C286AB19E2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318" b="6621"/>
          <a:stretch/>
        </p:blipFill>
        <p:spPr>
          <a:xfrm>
            <a:off x="5222414" y="374023"/>
            <a:ext cx="7589915" cy="449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8125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21341 -0.01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4">
            <a:extLst>
              <a:ext uri="{FF2B5EF4-FFF2-40B4-BE49-F238E27FC236}">
                <a16:creationId xmlns:a16="http://schemas.microsoft.com/office/drawing/2014/main" id="{C7B6453E-F826-0242-45E0-CB6BDDE5F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1793875"/>
            <a:ext cx="61468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Holy, holy, holy! Lord God Almighty!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Early in the morning our song shall rise to Thee;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Holy, holy, holy! merciful and mighty!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God over all, and blest eternally.</a:t>
            </a:r>
          </a:p>
        </p:txBody>
      </p:sp>
      <p:pic>
        <p:nvPicPr>
          <p:cNvPr id="2051" name="Picture 22" descr="E:\ThePapHy\Songs\FinaleFilesForPP\H\HolyHolyHoly_Eternally001.TIF">
            <a:extLst>
              <a:ext uri="{FF2B5EF4-FFF2-40B4-BE49-F238E27FC236}">
                <a16:creationId xmlns:a16="http://schemas.microsoft.com/office/drawing/2014/main" id="{835531BD-1777-B567-6FE9-7DCF74D1221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1">
            <a:extLst>
              <a:ext uri="{FF2B5EF4-FFF2-40B4-BE49-F238E27FC236}">
                <a16:creationId xmlns:a16="http://schemas.microsoft.com/office/drawing/2014/main" id="{F4AA0289-1787-5D5B-1122-3F450AA61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75" y="92075"/>
            <a:ext cx="103632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1 - Holy, Holy Holy!</a:t>
            </a:r>
          </a:p>
        </p:txBody>
      </p:sp>
      <p:sp>
        <p:nvSpPr>
          <p:cNvPr id="2053" name="Text Box 12">
            <a:extLst>
              <a:ext uri="{FF2B5EF4-FFF2-40B4-BE49-F238E27FC236}">
                <a16:creationId xmlns:a16="http://schemas.microsoft.com/office/drawing/2014/main" id="{CBD1813E-8BC9-3166-E91D-B8D5CF05F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6305550"/>
            <a:ext cx="1828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Words by: Reginald Heber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Music by: John B. Dykes</a:t>
            </a:r>
          </a:p>
        </p:txBody>
      </p:sp>
      <p:sp>
        <p:nvSpPr>
          <p:cNvPr id="2054" name="Text Box 13">
            <a:extLst>
              <a:ext uri="{FF2B5EF4-FFF2-40B4-BE49-F238E27FC236}">
                <a16:creationId xmlns:a16="http://schemas.microsoft.com/office/drawing/2014/main" id="{7145D2DC-B452-C2FE-A066-5E29340CD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2175" y="6459538"/>
            <a:ext cx="1047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Praise Press</a:t>
            </a:r>
          </a:p>
        </p:txBody>
      </p:sp>
      <p:sp>
        <p:nvSpPr>
          <p:cNvPr id="2055" name="Text Box 23">
            <a:extLst>
              <a:ext uri="{FF2B5EF4-FFF2-40B4-BE49-F238E27FC236}">
                <a16:creationId xmlns:a16="http://schemas.microsoft.com/office/drawing/2014/main" id="{823BCB40-4699-18B3-6B66-7E2ADCB5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3150" y="92075"/>
            <a:ext cx="866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141F6D-E3DE-39E0-7CE7-FBF2B0F73C86}"/>
              </a:ext>
            </a:extLst>
          </p:cNvPr>
          <p:cNvSpPr/>
          <p:nvPr/>
        </p:nvSpPr>
        <p:spPr bwMode="auto">
          <a:xfrm>
            <a:off x="4695825" y="53975"/>
            <a:ext cx="5543550" cy="584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v1 Women, v2 Men, v4 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5" y="768521"/>
            <a:ext cx="10418419" cy="1080938"/>
          </a:xfrm>
        </p:spPr>
        <p:txBody>
          <a:bodyPr>
            <a:normAutofit/>
          </a:bodyPr>
          <a:lstStyle/>
          <a:p>
            <a:pPr algn="ctr"/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In The Revelation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E87A7F-BCBC-F2CF-07FF-0806995B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62045"/>
            <a:ext cx="1634620" cy="23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EEE1827-087C-A9BE-0E54-521468597738}"/>
              </a:ext>
            </a:extLst>
          </p:cNvPr>
          <p:cNvSpPr txBox="1">
            <a:spLocks/>
          </p:cNvSpPr>
          <p:nvPr/>
        </p:nvSpPr>
        <p:spPr>
          <a:xfrm>
            <a:off x="263093" y="2060509"/>
            <a:ext cx="11638626" cy="38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5760">
              <a:lnSpc>
                <a:spcPct val="100000"/>
              </a:lnSpc>
              <a:buNone/>
            </a:pPr>
            <a:r>
              <a:rPr lang="en-US" sz="4000" b="1" dirty="0"/>
              <a:t>C) A Word to “Shut-Ins” &amp; Everyone…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“In the city of the redeemed, life will be very different from what we now experience. </a:t>
            </a:r>
            <a:r>
              <a:rPr lang="en-US"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earthly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limitations will disappear: physical limitations of sickness &amp; weakness; social hindrances with all the difficulties of human relationships; mental limitations that cause errors, mistakes, &amp; misconceptions; &amp;, of course, spiritual problems, the influence of sin—gone, forever. And we will see His face!”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-A. Ross,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Recalling the Hope of Glory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 498 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F35EE-1566-7127-2E82-BBFF725A9D40}"/>
              </a:ext>
            </a:extLst>
          </p:cNvPr>
          <p:cNvSpPr txBox="1"/>
          <p:nvPr/>
        </p:nvSpPr>
        <p:spPr>
          <a:xfrm>
            <a:off x="2755900" y="5511800"/>
            <a:ext cx="699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world seems dark &amp; chaotic,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cling to His vision of true worship! </a:t>
            </a:r>
          </a:p>
        </p:txBody>
      </p:sp>
    </p:spTree>
    <p:extLst>
      <p:ext uri="{BB962C8B-B14F-4D97-AF65-F5344CB8AC3E}">
        <p14:creationId xmlns:p14="http://schemas.microsoft.com/office/powerpoint/2010/main" val="35276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E:\ThePapHy\Songs\FinaleFilesForPP\H\HolyHolyHoly_Eternally002.TIF">
            <a:extLst>
              <a:ext uri="{FF2B5EF4-FFF2-40B4-BE49-F238E27FC236}">
                <a16:creationId xmlns:a16="http://schemas.microsoft.com/office/drawing/2014/main" id="{FEF30472-9D8D-9245-A21C-B554F909DFB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9">
            <a:extLst>
              <a:ext uri="{FF2B5EF4-FFF2-40B4-BE49-F238E27FC236}">
                <a16:creationId xmlns:a16="http://schemas.microsoft.com/office/drawing/2014/main" id="{EB80F35F-2430-7600-C305-52ED2B0FE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75" y="92075"/>
            <a:ext cx="103632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1 - Holy, Holy Holy!</a:t>
            </a:r>
          </a:p>
        </p:txBody>
      </p:sp>
      <p:sp>
        <p:nvSpPr>
          <p:cNvPr id="3076" name="Text Box 10">
            <a:extLst>
              <a:ext uri="{FF2B5EF4-FFF2-40B4-BE49-F238E27FC236}">
                <a16:creationId xmlns:a16="http://schemas.microsoft.com/office/drawing/2014/main" id="{DE7BF589-84A1-0B38-B52A-135DAD484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2175" y="6459538"/>
            <a:ext cx="1047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Praise Press</a:t>
            </a:r>
          </a:p>
        </p:txBody>
      </p:sp>
      <p:sp>
        <p:nvSpPr>
          <p:cNvPr id="3077" name="Text Box 16">
            <a:extLst>
              <a:ext uri="{FF2B5EF4-FFF2-40B4-BE49-F238E27FC236}">
                <a16:creationId xmlns:a16="http://schemas.microsoft.com/office/drawing/2014/main" id="{34E9BF69-864B-E5CD-B5E3-E6E10190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3150" y="92075"/>
            <a:ext cx="866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D48893-2DEB-61DB-6669-0D7500A0B037}"/>
              </a:ext>
            </a:extLst>
          </p:cNvPr>
          <p:cNvSpPr/>
          <p:nvPr/>
        </p:nvSpPr>
        <p:spPr bwMode="auto">
          <a:xfrm>
            <a:off x="4695825" y="53975"/>
            <a:ext cx="5543550" cy="584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v1 Women, v2 Men, v4 ALL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>
            <a:extLst>
              <a:ext uri="{FF2B5EF4-FFF2-40B4-BE49-F238E27FC236}">
                <a16:creationId xmlns:a16="http://schemas.microsoft.com/office/drawing/2014/main" id="{71B77695-FCBE-F7F2-A5CC-7C60BD1C1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1752600"/>
            <a:ext cx="7239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Holy, holy, holy! all the saints adore Thee,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Casting down their golden crowns around the crystal sea;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Cherubim and seraphim falling down before Thee,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Who wast, and art, and evermore shalt be.</a:t>
            </a:r>
          </a:p>
        </p:txBody>
      </p:sp>
      <p:pic>
        <p:nvPicPr>
          <p:cNvPr id="4099" name="Picture 16" descr="E:\ThePapHy\Songs\FinaleFilesForPP\H\HolyHolyHoly_Eternally003.TIF">
            <a:extLst>
              <a:ext uri="{FF2B5EF4-FFF2-40B4-BE49-F238E27FC236}">
                <a16:creationId xmlns:a16="http://schemas.microsoft.com/office/drawing/2014/main" id="{644DB3A6-1DF5-3F05-DE9E-1A4A98A6AB8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6">
            <a:extLst>
              <a:ext uri="{FF2B5EF4-FFF2-40B4-BE49-F238E27FC236}">
                <a16:creationId xmlns:a16="http://schemas.microsoft.com/office/drawing/2014/main" id="{30A2DDF0-8248-1CF3-E7ED-3C5A79097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75" y="92075"/>
            <a:ext cx="103632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2 - Holy, Holy Holy!</a:t>
            </a:r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7765822D-80F1-B0C6-7E05-8D3B3C482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2175" y="6459538"/>
            <a:ext cx="1047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Praise Press</a:t>
            </a:r>
          </a:p>
        </p:txBody>
      </p:sp>
      <p:sp>
        <p:nvSpPr>
          <p:cNvPr id="4102" name="Text Box 17">
            <a:extLst>
              <a:ext uri="{FF2B5EF4-FFF2-40B4-BE49-F238E27FC236}">
                <a16:creationId xmlns:a16="http://schemas.microsoft.com/office/drawing/2014/main" id="{4C78FD66-60A2-7661-29CD-114018EF0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3150" y="92075"/>
            <a:ext cx="866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238</a:t>
            </a:r>
          </a:p>
        </p:txBody>
      </p:sp>
      <p:sp>
        <p:nvSpPr>
          <p:cNvPr id="4103" name="Text Box 18">
            <a:extLst>
              <a:ext uri="{FF2B5EF4-FFF2-40B4-BE49-F238E27FC236}">
                <a16:creationId xmlns:a16="http://schemas.microsoft.com/office/drawing/2014/main" id="{77035819-61BC-39FB-8A56-CDDBB12AC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6305550"/>
            <a:ext cx="1828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Words by: Reginald Heber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Music by: John B. Dykes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C3D4C2-A597-7D3E-85E4-60806BEE4AA7}"/>
              </a:ext>
            </a:extLst>
          </p:cNvPr>
          <p:cNvSpPr/>
          <p:nvPr/>
        </p:nvSpPr>
        <p:spPr bwMode="auto">
          <a:xfrm>
            <a:off x="4695825" y="53975"/>
            <a:ext cx="5543550" cy="584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v1 Women, v2 Men, v4 ALL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E:\ThePapHy\Songs\FinaleFilesForPP\H\HolyHolyHoly_Eternally004.TIF">
            <a:extLst>
              <a:ext uri="{FF2B5EF4-FFF2-40B4-BE49-F238E27FC236}">
                <a16:creationId xmlns:a16="http://schemas.microsoft.com/office/drawing/2014/main" id="{9A60BB8C-C8A1-2FCA-74B0-A25B0B317D9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>
            <a:extLst>
              <a:ext uri="{FF2B5EF4-FFF2-40B4-BE49-F238E27FC236}">
                <a16:creationId xmlns:a16="http://schemas.microsoft.com/office/drawing/2014/main" id="{0C5BAD82-7F93-1B15-8811-57BE4D0F7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75" y="92075"/>
            <a:ext cx="103632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2 - Holy, Holy Holy!</a:t>
            </a:r>
          </a:p>
        </p:txBody>
      </p:sp>
      <p:sp>
        <p:nvSpPr>
          <p:cNvPr id="5124" name="Text Box 7">
            <a:extLst>
              <a:ext uri="{FF2B5EF4-FFF2-40B4-BE49-F238E27FC236}">
                <a16:creationId xmlns:a16="http://schemas.microsoft.com/office/drawing/2014/main" id="{C3E09F2D-2172-4112-DD8A-C9908A4C4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2175" y="6459538"/>
            <a:ext cx="1047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Praise Press</a:t>
            </a:r>
          </a:p>
        </p:txBody>
      </p:sp>
      <p:sp>
        <p:nvSpPr>
          <p:cNvPr id="5125" name="Text Box 13">
            <a:extLst>
              <a:ext uri="{FF2B5EF4-FFF2-40B4-BE49-F238E27FC236}">
                <a16:creationId xmlns:a16="http://schemas.microsoft.com/office/drawing/2014/main" id="{0B2CEA66-05DE-FB17-B8E4-67BC86680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3150" y="92075"/>
            <a:ext cx="866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9FCDAC-184B-E7C8-9F32-DD61CCF2C374}"/>
              </a:ext>
            </a:extLst>
          </p:cNvPr>
          <p:cNvSpPr/>
          <p:nvPr/>
        </p:nvSpPr>
        <p:spPr bwMode="auto">
          <a:xfrm>
            <a:off x="4695825" y="53975"/>
            <a:ext cx="5543550" cy="584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v1 Women, v2 Men, v4 ALL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>
            <a:extLst>
              <a:ext uri="{FF2B5EF4-FFF2-40B4-BE49-F238E27FC236}">
                <a16:creationId xmlns:a16="http://schemas.microsoft.com/office/drawing/2014/main" id="{90A04252-FF79-A60F-258D-C826F5C95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1717675"/>
            <a:ext cx="926782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Holy, holy, holy! Lord God A-mighty!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All Thy works shall praise Thy name, in earth, and sky, and sea;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Holy, holy, holy! merciful and mighty!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God over all, and blest eternally.</a:t>
            </a:r>
          </a:p>
        </p:txBody>
      </p:sp>
      <p:pic>
        <p:nvPicPr>
          <p:cNvPr id="8195" name="Picture 16" descr="E:\ThePapHy\Songs\FinaleFilesForPP\H\HolyHolyHoly_Eternally007.TIF">
            <a:extLst>
              <a:ext uri="{FF2B5EF4-FFF2-40B4-BE49-F238E27FC236}">
                <a16:creationId xmlns:a16="http://schemas.microsoft.com/office/drawing/2014/main" id="{5625CDAC-F03E-7ACB-ECB1-5F6B34A8F4C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6">
            <a:extLst>
              <a:ext uri="{FF2B5EF4-FFF2-40B4-BE49-F238E27FC236}">
                <a16:creationId xmlns:a16="http://schemas.microsoft.com/office/drawing/2014/main" id="{CAA389F4-727C-AF53-7C41-451499397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75" y="92075"/>
            <a:ext cx="103632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4 - Holy, Holy Holy!</a:t>
            </a:r>
          </a:p>
        </p:txBody>
      </p:sp>
      <p:sp>
        <p:nvSpPr>
          <p:cNvPr id="8197" name="Text Box 8">
            <a:extLst>
              <a:ext uri="{FF2B5EF4-FFF2-40B4-BE49-F238E27FC236}">
                <a16:creationId xmlns:a16="http://schemas.microsoft.com/office/drawing/2014/main" id="{76780FB6-79C1-76EA-411F-6E46C9AB8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2175" y="6459538"/>
            <a:ext cx="1047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Praise Press</a:t>
            </a:r>
          </a:p>
        </p:txBody>
      </p:sp>
      <p:sp>
        <p:nvSpPr>
          <p:cNvPr id="8198" name="Text Box 17">
            <a:extLst>
              <a:ext uri="{FF2B5EF4-FFF2-40B4-BE49-F238E27FC236}">
                <a16:creationId xmlns:a16="http://schemas.microsoft.com/office/drawing/2014/main" id="{FF25B544-B836-1DD5-8E83-E38CC50CF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3150" y="92075"/>
            <a:ext cx="866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238</a:t>
            </a:r>
          </a:p>
        </p:txBody>
      </p:sp>
      <p:sp>
        <p:nvSpPr>
          <p:cNvPr id="8199" name="Text Box 18">
            <a:extLst>
              <a:ext uri="{FF2B5EF4-FFF2-40B4-BE49-F238E27FC236}">
                <a16:creationId xmlns:a16="http://schemas.microsoft.com/office/drawing/2014/main" id="{ED6627B3-9DBA-CDC2-2E8C-467BD667B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6305550"/>
            <a:ext cx="1828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Words by: Reginald Heber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Music by: John B. Dykes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D4C3A3-7F2B-961E-2243-BD0D4F794315}"/>
              </a:ext>
            </a:extLst>
          </p:cNvPr>
          <p:cNvSpPr/>
          <p:nvPr/>
        </p:nvSpPr>
        <p:spPr bwMode="auto">
          <a:xfrm>
            <a:off x="4695825" y="53975"/>
            <a:ext cx="5543550" cy="584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v1 Women, v2 Men, v4 ALL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E:\ThePapHy\Songs\FinaleFilesForPP\H\HolyHolyHoly_Eternally008.TIF">
            <a:extLst>
              <a:ext uri="{FF2B5EF4-FFF2-40B4-BE49-F238E27FC236}">
                <a16:creationId xmlns:a16="http://schemas.microsoft.com/office/drawing/2014/main" id="{CD01584F-2480-29EF-AE2B-30579E58B0A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>
            <a:extLst>
              <a:ext uri="{FF2B5EF4-FFF2-40B4-BE49-F238E27FC236}">
                <a16:creationId xmlns:a16="http://schemas.microsoft.com/office/drawing/2014/main" id="{3709C5B6-0DF8-F753-78E9-6F563B1B3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75" y="92075"/>
            <a:ext cx="10363200" cy="381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4 - Holy, Holy Holy!</a:t>
            </a:r>
          </a:p>
        </p:txBody>
      </p:sp>
      <p:sp>
        <p:nvSpPr>
          <p:cNvPr id="9220" name="Text Box 7">
            <a:extLst>
              <a:ext uri="{FF2B5EF4-FFF2-40B4-BE49-F238E27FC236}">
                <a16:creationId xmlns:a16="http://schemas.microsoft.com/office/drawing/2014/main" id="{3E316D4C-A6DF-DA4F-B52E-9DD8BA02E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2175" y="6459538"/>
            <a:ext cx="1047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Praise Press</a:t>
            </a:r>
          </a:p>
        </p:txBody>
      </p:sp>
      <p:sp>
        <p:nvSpPr>
          <p:cNvPr id="9221" name="Text Box 13">
            <a:extLst>
              <a:ext uri="{FF2B5EF4-FFF2-40B4-BE49-F238E27FC236}">
                <a16:creationId xmlns:a16="http://schemas.microsoft.com/office/drawing/2014/main" id="{BBC9F991-38B9-A832-7E51-8F6724C7A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3150" y="92075"/>
            <a:ext cx="866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C7E252-B373-748C-BDC4-90546500BC39}"/>
              </a:ext>
            </a:extLst>
          </p:cNvPr>
          <p:cNvSpPr/>
          <p:nvPr/>
        </p:nvSpPr>
        <p:spPr bwMode="auto">
          <a:xfrm>
            <a:off x="4695825" y="63500"/>
            <a:ext cx="5543550" cy="584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v1 Women, v2 Men, v4 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8F908-B7CD-07BB-9669-8FFD3A3A7667}"/>
              </a:ext>
            </a:extLst>
          </p:cNvPr>
          <p:cNvSpPr txBox="1"/>
          <p:nvPr/>
        </p:nvSpPr>
        <p:spPr>
          <a:xfrm>
            <a:off x="9492344" y="5834743"/>
            <a:ext cx="2525485" cy="6463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54624-86BE-1213-9C78-D8AF43EAC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4AA8C-78B7-F192-C637-8DABD318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" y="768521"/>
            <a:ext cx="10418419" cy="1080938"/>
          </a:xfrm>
        </p:spPr>
        <p:txBody>
          <a:bodyPr>
            <a:normAutofit/>
          </a:bodyPr>
          <a:lstStyle/>
          <a:p>
            <a:pPr algn="ctr"/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In The Revelation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81BBF3-A827-C649-A652-D3C39638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62045"/>
            <a:ext cx="1634620" cy="23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4C999F7-9F29-1479-C5F1-F8B3FE28EE43}"/>
              </a:ext>
            </a:extLst>
          </p:cNvPr>
          <p:cNvSpPr txBox="1">
            <a:spLocks/>
          </p:cNvSpPr>
          <p:nvPr/>
        </p:nvSpPr>
        <p:spPr>
          <a:xfrm>
            <a:off x="245404" y="2109399"/>
            <a:ext cx="11638626" cy="468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65760">
              <a:lnSpc>
                <a:spcPct val="100000"/>
              </a:lnSpc>
              <a:buNone/>
            </a:pPr>
            <a:r>
              <a:rPr lang="en-US" sz="4400" b="1" dirty="0"/>
              <a:t>A) What Does It Say About Worship?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1) Worship For God (~10x):					Twice in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19:10; 22:9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[4:8-11; 5:13-14]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swelling chorus at God’s Throne.	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The Great International Choir in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7:9-17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11:6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Describes worship &amp; measures the worshippers.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An angel commands worshipping The Creator in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14:6-7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Ch15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describes Throne Scene again. “Song of Moses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15:4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defTabSz="36576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One of my favorite hymns comes from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[19:1-5]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9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 22 The End</Template>
  <TotalTime>765</TotalTime>
  <Words>1624</Words>
  <Application>Microsoft Office PowerPoint</Application>
  <PresentationFormat>Widescreen</PresentationFormat>
  <Paragraphs>130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Narrow</vt:lpstr>
      <vt:lpstr>Calibri</vt:lpstr>
      <vt:lpstr>Times</vt:lpstr>
      <vt:lpstr>Times New Roman</vt:lpstr>
      <vt:lpstr>Trebuchet MS</vt:lpstr>
      <vt:lpstr>Berlin</vt:lpstr>
      <vt:lpstr>Default Design</vt:lpstr>
      <vt:lpstr>Blank</vt:lpstr>
      <vt:lpstr>Worship In The Revelation</vt:lpstr>
      <vt:lpstr>Worship In The Revelation</vt:lpstr>
      <vt:lpstr>1 - Holy, Holy Holy!</vt:lpstr>
      <vt:lpstr>1 - Holy, Holy Holy!</vt:lpstr>
      <vt:lpstr>2 - Holy, Holy Holy!</vt:lpstr>
      <vt:lpstr>2 - Holy, Holy Holy!</vt:lpstr>
      <vt:lpstr>4 - Holy, Holy Holy!</vt:lpstr>
      <vt:lpstr>4 - Holy, Holy Holy!</vt:lpstr>
      <vt:lpstr>Worship In The Revelation</vt:lpstr>
      <vt:lpstr>1-1 He Is Wonderful</vt:lpstr>
      <vt:lpstr>2-1 He Is Wonderful</vt:lpstr>
      <vt:lpstr>2-2 He Is Wonderful</vt:lpstr>
      <vt:lpstr>3-1 He Is Wonderful</vt:lpstr>
      <vt:lpstr>3-2 He Is Wonderful</vt:lpstr>
      <vt:lpstr>3-3 He Is Wonderful</vt:lpstr>
      <vt:lpstr>4-1 He Is Wonderful</vt:lpstr>
      <vt:lpstr>4-2 He Is Wonderful</vt:lpstr>
      <vt:lpstr>4-3 He Is Wonderful</vt:lpstr>
      <vt:lpstr>3-1 He Is Wonderful</vt:lpstr>
      <vt:lpstr>3-2 He Is Wonderful</vt:lpstr>
      <vt:lpstr>3-3 He Is Wonderful</vt:lpstr>
      <vt:lpstr>2-1 He Is Wonderful</vt:lpstr>
      <vt:lpstr>2-2 He Is Wonderful</vt:lpstr>
      <vt:lpstr>1-1 He Is Wonderful</vt:lpstr>
      <vt:lpstr>4-1 He Is Wonderful</vt:lpstr>
      <vt:lpstr>4-2 He Is Wonderful</vt:lpstr>
      <vt:lpstr>4-3 He Is Wonderful</vt:lpstr>
      <vt:lpstr>Worship In The Revelation</vt:lpstr>
      <vt:lpstr>Worship In The Revelation</vt:lpstr>
      <vt:lpstr>Worship In The Revelation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Worship In The Revelation</dc:title>
  <dc:creator>Coulter Wickerham</dc:creator>
  <cp:lastModifiedBy>Jim Lees</cp:lastModifiedBy>
  <cp:revision>10</cp:revision>
  <dcterms:created xsi:type="dcterms:W3CDTF">2024-03-02T16:49:51Z</dcterms:created>
  <dcterms:modified xsi:type="dcterms:W3CDTF">2024-03-03T05:48:31Z</dcterms:modified>
</cp:coreProperties>
</file>