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5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9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>
        <p:scale>
          <a:sx n="93" d="100"/>
          <a:sy n="93" d="100"/>
        </p:scale>
        <p:origin x="560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F0D61-C26F-8095-F3C3-EAEB419A5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9FC876-34CC-6EF2-DB67-ED44F9649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0C9B6-7CCD-D71A-4156-4AAA3F57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F86FE-12CF-909C-9C94-A222D6BB5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46B4-9E5C-1570-2C48-81C75B84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3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DD4D-CCF2-9E80-0515-2A2F2641E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13874-5823-5D78-FC78-F10B3BAA9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3E9E2-9F2F-C93A-65CD-7537F2249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FD450-804D-37E5-F8E0-607090CBD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941DE-852A-4664-9D6F-7A659967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5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2D5961-F557-0928-450F-350593A952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56F3B-CA4A-DF36-8F44-D78F8B40C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BA53E-8861-7062-F2C5-D135925C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D276F-44BE-A184-79E9-87BFCE142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8256F-5D5E-9EDE-593E-1CE5D212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0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BE67A-0D24-4CD8-4CBF-4AF257B9B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CA69C-B9CD-8484-09F3-5493BE7FA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357A6-62AE-DA74-DF8D-9367F9A5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71014-0336-FB86-718E-593E3EF2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25259-443E-C8A0-BF1E-515C3F0F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3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5C4FC-7EA1-1A96-58BF-FBF09A0A9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3CAA8-FF6D-8062-7B69-7280BFCE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9B16A-E39D-CED8-3AEB-8AA71D9D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89231-D6BE-DB51-975C-6B814F32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FA259-5995-980F-AC02-716CB36D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6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97F25-AFDD-15E2-96B4-FD48215C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6F297-C8B3-98B1-80AD-166D2C8A6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7F70F-FBE0-FBB1-4263-A328E2010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35D89-9933-EFEF-D3A8-0E7B584E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6F48A-E7CA-4189-5CA1-391663E9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6BB76-1AB4-2845-AF7D-D38D013A4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24CC-C275-A2AE-556B-865F3940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F0F0C-E10E-A28A-230E-5BB47B2F1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CF6E4-10FB-2786-EE74-92C659292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FFFFF-4842-5C91-EA05-0937C97F6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B57EE-B5B2-0C83-3338-5A474916A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D8B93-1C9C-D861-D8AB-E3C83A2D8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34CAA4-5B31-D9FB-3C8D-71A71284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8E84BE-F6C9-C2DD-6E01-183138070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F6AD6-0121-B6BE-F155-CB85F21F0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A2EBF5-2DE5-6FF2-2FA9-49B06580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38204-011D-7774-A0D6-22C468AEB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E9623-A4C2-9C40-03F4-492C67575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3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15E22A-E6D6-A588-7A87-E46B3A79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1A7F9-C9E2-D06A-2995-F2F462A5C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DE2C8-F896-9D6D-7041-216D53DF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1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46D8-5425-DC26-E425-EEC30072C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F0894-B338-ABEA-EF2C-236491DD8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FE072-9B51-FAA6-8B30-2EA5F59E7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10965-D56E-94EC-8B09-894BA8B1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FFBD4-A96E-0590-33CC-F4EDA010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9B3D8-A00F-A9D3-FD37-64472802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4AB38-6D78-A526-2D4C-92F3E8EA5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302030-40EA-B7A6-9C02-0E99F1F95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BA8ACC-A838-BE88-D5C5-BD1284055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419ED-0473-5088-8AE5-1B7ED8F08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257714-5475-E7C1-1203-2E2917E1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75317-6210-F318-8613-1683CABD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454A0E-9CDA-FB30-3651-B940BB76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5C301-09AF-660F-F39E-82C1FC69B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C2D9E-7377-1AB9-05CF-6F06E0DA1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C401-D1E8-434A-87F1-461939005354}" type="datetimeFigureOut">
              <a:rPr lang="en-US" smtClean="0"/>
              <a:t>12/31/23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9EF2E-50D1-BC4D-2460-59D367C10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27A83-9C75-3741-5FCC-229A2311A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3EA7E-E479-344A-92AF-65BE5AC9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5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erder" TargetMode="External"/><Relationship Id="rId2" Type="http://schemas.openxmlformats.org/officeDocument/2006/relationships/hyperlink" Target="https://en.wikipedia.org/wiki/Slavery_in_medieval_Europ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068-F912-C01A-3A2B-01894CC2B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505" y="2235200"/>
            <a:ext cx="11044990" cy="2387600"/>
          </a:xfrm>
        </p:spPr>
        <p:txBody>
          <a:bodyPr>
            <a:noAutofit/>
          </a:bodyPr>
          <a:lstStyle/>
          <a:p>
            <a:r>
              <a:rPr lang="de-DE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ENCOURAGEMENT IN SONG</a:t>
            </a:r>
            <a:br>
              <a:rPr lang="en-US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61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632E82-E3A2-770D-3B83-D9EAD765B9CF}"/>
              </a:ext>
            </a:extLst>
          </p:cNvPr>
          <p:cNvSpPr txBox="1"/>
          <p:nvPr/>
        </p:nvSpPr>
        <p:spPr>
          <a:xfrm>
            <a:off x="0" y="0"/>
            <a:ext cx="12192000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 </a:t>
            </a:r>
            <a:r>
              <a:rPr kumimoji="0" lang="de-D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Vision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wisdom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and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true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word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; I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ever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with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and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with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Lord;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C9211E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James 1:17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... Every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good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gift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and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every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perfect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gift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from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above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coming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down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from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Father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lights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with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whom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can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no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variation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neither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shadow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cast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turning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great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Father, I Thy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true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son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;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in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dwelling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and I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with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one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C9211E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John 10:30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... 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 and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Father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are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one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8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B7C96F-9B62-9188-5357-3F1EEAD556EB}"/>
              </a:ext>
            </a:extLst>
          </p:cNvPr>
          <p:cNvSpPr txBox="1"/>
          <p:nvPr/>
        </p:nvSpPr>
        <p:spPr>
          <a:xfrm>
            <a:off x="0" y="0"/>
            <a:ext cx="12192000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 </a:t>
            </a:r>
            <a:r>
              <a:rPr kumimoji="0" lang="de-D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Vision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dirty="0">
                <a:solidFill>
                  <a:srgbClr val="212529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Riches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heed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not,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nor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man’s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empty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praise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inheritance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now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and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always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:                                                                                              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C9211E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1 Peter 1:3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...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Blessed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God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and Father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our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Lord Jesus Christ,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who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according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his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great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mercy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begat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us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again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unto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living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hope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by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resurrection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Jesus Christ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from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dead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C9211E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4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unto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an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inheritance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incorruptible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and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undefiled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and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fadeth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not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away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reserved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in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heaven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for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you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66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B7C96F-9B62-9188-5357-3F1EEAD556EB}"/>
              </a:ext>
            </a:extLst>
          </p:cNvPr>
          <p:cNvSpPr txBox="1"/>
          <p:nvPr/>
        </p:nvSpPr>
        <p:spPr>
          <a:xfrm>
            <a:off x="0" y="0"/>
            <a:ext cx="12192000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 </a:t>
            </a:r>
            <a:r>
              <a:rPr kumimoji="0" lang="de-D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Vision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dirty="0">
                <a:solidFill>
                  <a:srgbClr val="212529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and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only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first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in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heart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High King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heaven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treasure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art.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C9211E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Isaiah 33:6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... 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And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there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shall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stability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in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thy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times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abundance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salvation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wisdom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and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knowledge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: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fear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Jehovah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is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thy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treasure</a:t>
            </a:r>
            <a:r>
              <a: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33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5C27B1-431E-030E-8D50-8F48D673AEC3}"/>
              </a:ext>
            </a:extLst>
          </p:cNvPr>
          <p:cNvSpPr txBox="1"/>
          <p:nvPr/>
        </p:nvSpPr>
        <p:spPr>
          <a:xfrm>
            <a:off x="0" y="0"/>
            <a:ext cx="12192000" cy="552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 </a:t>
            </a:r>
            <a:r>
              <a:rPr kumimoji="0" lang="de-D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Vision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High King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Heaven,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victory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won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May I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reach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Heaven’s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joys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O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bright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heav’n’s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Sun!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de-DE" sz="3200" b="1" dirty="0">
              <a:solidFill>
                <a:srgbClr val="212529"/>
              </a:solidFill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Heart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heart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whatever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befall, Still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vision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O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Ruler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all!</a:t>
            </a:r>
            <a:endParaRPr lang="en-US" sz="32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3200" b="1" dirty="0">
                <a:solidFill>
                  <a:srgbClr val="C9211E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1 John 5:4</a:t>
            </a:r>
            <a:r>
              <a:rPr lang="de-DE" sz="3200" b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...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For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whatsoever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is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begotten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God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overcometh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world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: and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this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is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victory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hath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overcome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world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even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our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200" b="1" i="1" dirty="0" err="1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faith</a:t>
            </a:r>
            <a:r>
              <a:rPr lang="de-DE" sz="3200" b="1" i="1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0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45B2C3-22CC-9664-A77F-9000BCF96137}"/>
              </a:ext>
            </a:extLst>
          </p:cNvPr>
          <p:cNvSpPr txBox="1"/>
          <p:nvPr/>
        </p:nvSpPr>
        <p:spPr>
          <a:xfrm>
            <a:off x="76200" y="653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8F454D-EC6B-6E14-3547-47F572608DDB}"/>
              </a:ext>
            </a:extLst>
          </p:cNvPr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THRU THE YEARS…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	‘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How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Great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Art’ (1885)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	‘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It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Is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Well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With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Soul’ (1873)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	‘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Blessed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Assurance’ (1873)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	‘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What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 Friend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We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Have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In Jesus’ (1868)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        ‘Jesus Paid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It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All’ (1865)                                	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	‘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Amazing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Grace’ (1779) 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	‘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How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Firm A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Foundation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’ (1787)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	‘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When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 Survey The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Wondrous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Cross’ (1707)  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	‘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Praise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God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From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Whom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All Blessings Flow’ (1673) 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	‘A Mighty Fortress’ (1529 – Martin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Luthter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)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	‘All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Creatures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Our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God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and King’ (1225 – Francis </a:t>
            </a:r>
            <a:r>
              <a:rPr lang="de-DE" sz="28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lang="de-DE" sz="28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Assisi)</a:t>
            </a:r>
            <a:endParaRPr lang="en-US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de-DE" sz="36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But </a:t>
            </a:r>
            <a:r>
              <a:rPr lang="de-DE" sz="36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even</a:t>
            </a:r>
            <a:r>
              <a:rPr lang="de-DE" sz="36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older</a:t>
            </a:r>
            <a:r>
              <a:rPr lang="de-DE" sz="36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than</a:t>
            </a:r>
            <a:r>
              <a:rPr lang="de-DE" sz="36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these</a:t>
            </a:r>
            <a:r>
              <a:rPr lang="de-DE" sz="36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we</a:t>
            </a:r>
            <a:r>
              <a:rPr lang="de-DE" sz="36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find  “</a:t>
            </a:r>
            <a:r>
              <a:rPr lang="de-DE" sz="3600" b="1" dirty="0" err="1">
                <a:solidFill>
                  <a:srgbClr val="C9211E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Rop</a:t>
            </a:r>
            <a:r>
              <a:rPr lang="de-DE" sz="3600" b="1" dirty="0">
                <a:solidFill>
                  <a:srgbClr val="C9211E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tu </a:t>
            </a:r>
            <a:r>
              <a:rPr lang="de-DE" sz="3600" b="1" dirty="0" err="1">
                <a:solidFill>
                  <a:srgbClr val="C9211E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mo</a:t>
            </a:r>
            <a:r>
              <a:rPr lang="de-DE" sz="3600" b="1" dirty="0">
                <a:solidFill>
                  <a:srgbClr val="C9211E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>
                <a:solidFill>
                  <a:srgbClr val="C9211E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baile</a:t>
            </a:r>
            <a:r>
              <a:rPr lang="de-DE" sz="3600" b="1" dirty="0"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“</a:t>
            </a:r>
            <a:r>
              <a:rPr lang="de-DE" sz="36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!</a:t>
            </a:r>
            <a:endParaRPr lang="en-US" sz="36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0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F99E3C-1152-9BE8-25C2-71CC74FE3801}"/>
              </a:ext>
            </a:extLst>
          </p:cNvPr>
          <p:cNvSpPr txBox="1"/>
          <p:nvPr/>
        </p:nvSpPr>
        <p:spPr>
          <a:xfrm>
            <a:off x="0" y="0"/>
            <a:ext cx="12192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de-DE" sz="36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“</a:t>
            </a:r>
            <a:r>
              <a:rPr lang="de-DE" sz="3600" b="1" dirty="0" err="1">
                <a:solidFill>
                  <a:srgbClr val="C9211E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Rop</a:t>
            </a:r>
            <a:r>
              <a:rPr lang="de-DE" sz="3600" b="1" dirty="0">
                <a:solidFill>
                  <a:srgbClr val="C9211E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tu </a:t>
            </a:r>
            <a:r>
              <a:rPr lang="de-DE" sz="3600" b="1" dirty="0" err="1">
                <a:solidFill>
                  <a:srgbClr val="C9211E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mo</a:t>
            </a:r>
            <a:r>
              <a:rPr lang="de-DE" sz="3600" b="1" dirty="0">
                <a:solidFill>
                  <a:srgbClr val="C9211E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>
                <a:solidFill>
                  <a:srgbClr val="C9211E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baile</a:t>
            </a:r>
            <a:r>
              <a:rPr lang="de-DE" sz="3600" b="1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“!</a:t>
            </a:r>
          </a:p>
          <a:p>
            <a:pPr algn="ctr">
              <a:spcAft>
                <a:spcPts val="600"/>
              </a:spcAft>
              <a:defRPr/>
            </a:pPr>
            <a:endParaRPr lang="en-US" sz="360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This Celtic </a:t>
            </a:r>
            <a:r>
              <a:rPr kumimoji="0" lang="de-DE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phrase</a:t>
            </a: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translates</a:t>
            </a: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as</a:t>
            </a: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“</a:t>
            </a:r>
            <a:r>
              <a:rPr kumimoji="0" lang="de-DE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 </a:t>
            </a:r>
            <a:r>
              <a:rPr kumimoji="0" lang="de-DE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Vision</a:t>
            </a: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“...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	These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words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were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supposedly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spoken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(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saint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) Patrick on Easter Sunday in ca.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433 A.D. The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Irish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High King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Tara,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Logaire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had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issued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decree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no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one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could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light a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fire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before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he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did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which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would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signal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beginning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Druid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Spring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festival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...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4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6FB223-1669-577C-BA3C-4BB9B1347DAD}"/>
              </a:ext>
            </a:extLst>
          </p:cNvPr>
          <p:cNvSpPr txBox="1"/>
          <p:nvPr/>
        </p:nvSpPr>
        <p:spPr>
          <a:xfrm>
            <a:off x="0" y="1336119"/>
            <a:ext cx="1219200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Before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decree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“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converts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Patrick’s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teaching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would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light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fires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on Easter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morning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.“ 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Patrick,refusing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honor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anyone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but Christ,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stood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against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king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  So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morning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he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risked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life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climbing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tallest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hill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in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area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and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lite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fire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before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   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Logaire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was so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impressed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with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Patrick’s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devotion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he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allowed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Patrick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continue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‘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missionary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’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work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28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09D0F9-9975-6980-FCD1-7105CC71538B}"/>
              </a:ext>
            </a:extLst>
          </p:cNvPr>
          <p:cNvSpPr txBox="1"/>
          <p:nvPr/>
        </p:nvSpPr>
        <p:spPr>
          <a:xfrm>
            <a:off x="0" y="1659285"/>
            <a:ext cx="121920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Prior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stories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tell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Patrick was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about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sixteen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when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he was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captured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Irish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pirates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from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home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in Britain and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taken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 </a:t>
            </a:r>
            <a:r>
              <a:rPr kumimoji="0" lang="de-DE" sz="3200" b="1" i="0" u="sng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  <a:hlinkClick r:id="rId2"/>
              </a:rPr>
              <a:t>slave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Ireland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 He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later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wrote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he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lived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for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six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years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an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animal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sng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  <a:hlinkClick r:id="rId3"/>
              </a:rPr>
              <a:t>herder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before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escaping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and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with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great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hardship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managed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return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family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in Britain.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told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father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was a high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church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(Catholic)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leader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and Patrick also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became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cleric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41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3B3AB5-D872-F64D-2EF6-5BE5AF254ABD}"/>
              </a:ext>
            </a:extLst>
          </p:cNvPr>
          <p:cNvSpPr txBox="1"/>
          <p:nvPr/>
        </p:nvSpPr>
        <p:spPr>
          <a:xfrm>
            <a:off x="0" y="2397948"/>
            <a:ext cx="1219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Feeling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need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preach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former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Celtic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masters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he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returned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spread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story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Christ in northern and western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Ireland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 By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seventh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century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he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had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already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come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revered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patron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saint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Ireland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59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F9ECB58-606A-514D-53B1-277AF1FED657}"/>
              </a:ext>
            </a:extLst>
          </p:cNvPr>
          <p:cNvSpPr txBox="1"/>
          <p:nvPr/>
        </p:nvSpPr>
        <p:spPr>
          <a:xfrm>
            <a:off x="0" y="264417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However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was not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until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1912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“Be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Vision“ was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translated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into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English and not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until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1919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was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matched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traditional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Irish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tune “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Slane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“…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2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41C91B-49E2-F8AD-8155-47CC0E422F4E}"/>
              </a:ext>
            </a:extLst>
          </p:cNvPr>
          <p:cNvSpPr txBox="1"/>
          <p:nvPr/>
        </p:nvSpPr>
        <p:spPr>
          <a:xfrm>
            <a:off x="0" y="2151727"/>
            <a:ext cx="12192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Appropriately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tune “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Slane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“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got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its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name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from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Slane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Hill in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Ireland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which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where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Patrick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lit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fire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(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candles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?) on Easter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morning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in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defiance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High King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Logaire’s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decree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against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any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other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fire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before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celebrate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not Easter, but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pagan Spring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festival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0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92C024-8FD2-3169-89D0-52B4F16B45D1}"/>
              </a:ext>
            </a:extLst>
          </p:cNvPr>
          <p:cNvSpPr txBox="1"/>
          <p:nvPr/>
        </p:nvSpPr>
        <p:spPr>
          <a:xfrm>
            <a:off x="0" y="0"/>
            <a:ext cx="12192000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 </a:t>
            </a:r>
            <a:r>
              <a:rPr kumimoji="0" lang="de-D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Vision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dirty="0">
                <a:solidFill>
                  <a:srgbClr val="212529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“Be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vision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O Lord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of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heart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;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naught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all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else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save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art.                                                                                     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C9211E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Psalms 62:1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...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soul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waiteth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in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silence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for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God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only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: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From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him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cometh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salvation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best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thought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day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night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Waking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or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sleeping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, Thy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presence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my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light.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C9211E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Psalms 95:2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...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Let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us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come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before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His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presence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with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thanksgiving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;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Let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us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shout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joyfully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to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Him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with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psalms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4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900</Words>
  <Application>Microsoft Macintosh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ENCOURAGEMENT IN SONG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ENCOURAGEMENT IN SONG </dc:title>
  <dc:creator>Paul Finney</dc:creator>
  <cp:lastModifiedBy>Paul Finney</cp:lastModifiedBy>
  <cp:revision>2</cp:revision>
  <dcterms:created xsi:type="dcterms:W3CDTF">2023-12-31T22:15:11Z</dcterms:created>
  <dcterms:modified xsi:type="dcterms:W3CDTF">2023-12-31T22:53:29Z</dcterms:modified>
</cp:coreProperties>
</file>