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9" r:id="rId6"/>
    <p:sldId id="258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41806-C2CD-6630-5E0A-838E53872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C8C87-3B52-588D-6106-0EF9189C5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4814C-872E-D58F-57F3-54F309F38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4CAFD-7718-D800-6AB9-8CBE7082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D4C1F-4E3E-D388-A2A7-D3AA21BE0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6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1A3B9-465E-0943-7F02-F1D95CB8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1259C-B71E-8474-D6BA-944EE3147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1FD7B-09A2-97C9-3041-13BBA70A1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F4830-8A75-25D0-7CCF-F63D50DE3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4F48C-56A1-C438-8895-9BF40B614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6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9DC4D6-BBDA-327A-FCBA-60482C8BA5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85B65-509A-9F38-CE9E-B44417FE2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298B4-3A6B-70ED-AB69-435031F4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874D2-D8A4-2064-2A47-54CB7955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88414-9A9D-7C16-6028-22DBCF33A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12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D6EE87-EBD5-4F12-A48A-63ACA297AC8F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421709" y="5508777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629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63184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3794B-289A-4A80-97D7-111025398D45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DBA3F-D863-C558-F122-9EE7CDB5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679FE-7F95-9313-5F67-3711849DD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20E13-D177-9AEF-F40C-D1EA697CA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FA5A4-49A8-3A9E-667D-F8A5F6C49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EF20E-DDB6-1477-52A8-EFF1FFD17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1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0BCD-D64B-DD4C-0616-2B4EBCEF1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7CEF3-0CCA-C76A-7E43-40E16F0F0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3CCCF-C33D-CE88-5D8C-16263D21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BDDF3-7419-82DA-7BE2-24375B25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AC736-CFBF-5921-9167-66A0A8D50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2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209F7-9986-E9FC-78D4-F9087001D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AFA16-C7E4-890A-4973-B9C497844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D8423-DD76-26BE-AA24-7415E954C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F749C-1CAD-02E4-6CCB-A740C2A2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DC616-B231-605B-CDEA-80FC80C03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EB12C-6EF2-EE26-9F63-E9D3950D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5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BE359-9FFA-A3EA-9A15-148413DCE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419EA-3EDE-D897-DF62-AC9D1D33C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884B1-84C3-C7D9-8429-8E41736A3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C1E3E3-4568-8A24-C623-4E5F4771F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C03C0-C802-D59C-AC13-CC677F219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22241-E202-C4E0-7689-D9D8C2ED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E4976F-9B92-3641-108D-02770FB0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82285A-9FB5-3EB9-5592-9E2195516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7EA51-484E-1C93-7F54-304DC43E8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A66011-067B-3B92-2D85-0DC785A83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52B47-6F50-DC7C-5B6C-3C2EBDF2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66FCD-904B-349A-172B-85DA1A94A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9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F482B-B870-18E8-DF9B-C4BE7780F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64C8C-44BF-F9AE-E046-4E7C2195C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D90B5-ED66-9878-9DB6-FBF1CD4B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3AEA7-CA50-5EEA-F320-85A40AF1A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55879-470B-7A3C-54A0-D8C71E752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C1851-5CE8-0826-4EA8-7F392D2CA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AB559-9399-1D6C-F38D-4677F1DD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DA440-9CF9-6C8B-D00D-036AD1C9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CD73C-50E1-CCE3-96BB-6049C26B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5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8D65E-EA86-B949-EBB6-49353C2E4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0F6211-7BC7-B916-A638-E1D77D1C6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5A9011-77F6-A606-AAD0-790344C5E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5D62A-3F0E-5EC2-AC5B-2B3D1888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9865E-9ED0-0DE9-B39B-8B465A1B6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AD7BE-6846-2875-2B4F-D9281FB1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A8E798-2A21-2F61-E3FF-5C01DB7DB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17820-935C-4676-0294-759FA1742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38043-D4C6-6342-B268-BFCB003AE9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7BF3C-2F0E-4CED-9B40-77F1C2CA263F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E6781-30C9-E69A-9A6F-5DD22412D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0A04D-7326-8C63-3949-18D0E4B10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0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275720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40428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11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A TIME Photographer's Iraq Diary - Photo Essays | Go and make disciples ...">
            <a:extLst>
              <a:ext uri="{FF2B5EF4-FFF2-40B4-BE49-F238E27FC236}">
                <a16:creationId xmlns:a16="http://schemas.microsoft.com/office/drawing/2014/main" id="{FB6190E5-CAE3-5CBA-FEFB-A7C46E3528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8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24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A group of people around a hole in ice&#10;&#10;Description automatically generated">
            <a:extLst>
              <a:ext uri="{FF2B5EF4-FFF2-40B4-BE49-F238E27FC236}">
                <a16:creationId xmlns:a16="http://schemas.microsoft.com/office/drawing/2014/main" id="{0E837DE7-3E26-5478-F264-59773BA7DD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41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667" y="5241701"/>
            <a:ext cx="7772400" cy="146304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Bodoni MT" panose="02070603080606020203" pitchFamily="18" charset="0"/>
              </a:rPr>
              <a:t>Make Every Effort</a:t>
            </a:r>
            <a:br>
              <a:rPr lang="en-US" sz="4800" dirty="0">
                <a:latin typeface="Bodoni MT" panose="02070603080606020203" pitchFamily="18" charset="0"/>
              </a:rPr>
            </a:br>
            <a:r>
              <a:rPr lang="en-US" sz="4800" dirty="0">
                <a:latin typeface="Bodoni MT" panose="02070603080606020203" pitchFamily="18" charset="0"/>
              </a:rPr>
              <a:t>to </a:t>
            </a:r>
            <a:r>
              <a:rPr lang="en-US" sz="4800" i="1" dirty="0">
                <a:latin typeface="Bodoni MT" panose="02070603080606020203" pitchFamily="18" charset="0"/>
              </a:rPr>
              <a:t>maintain</a:t>
            </a:r>
            <a:r>
              <a:rPr lang="en-US" sz="4800" dirty="0">
                <a:latin typeface="Bodoni MT" panose="02070603080606020203" pitchFamily="18" charset="0"/>
              </a:rPr>
              <a:t> unity</a:t>
            </a:r>
            <a:endParaRPr lang="en-US" sz="4400" spc="-15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933" y="5308203"/>
            <a:ext cx="3200400" cy="133003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Tw Cen MT" panose="020B0602020104020603" pitchFamily="34" charset="0"/>
                <a:cs typeface="Times New Roman" panose="02020603050405020304" pitchFamily="18" charset="0"/>
              </a:rPr>
              <a:t>A Study </a:t>
            </a:r>
            <a:r>
              <a:rPr lang="en-US" sz="2800" dirty="0">
                <a:latin typeface="Tw Cen MT" panose="020B0602020104020603" pitchFamily="34" charset="0"/>
                <a:cs typeface="Times New Roman" panose="02020603050405020304" pitchFamily="18" charset="0"/>
              </a:rPr>
              <a:t>of </a:t>
            </a:r>
            <a:br>
              <a:rPr lang="en-US" sz="3200" dirty="0">
                <a:latin typeface="Tw Cen MT" panose="020B0602020104020603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Tw Cen MT" panose="020B0602020104020603" pitchFamily="34" charset="0"/>
                <a:cs typeface="Times New Roman" panose="02020603050405020304" pitchFamily="18" charset="0"/>
              </a:rPr>
              <a:t>Ephesians 4:1-6</a:t>
            </a:r>
          </a:p>
        </p:txBody>
      </p:sp>
    </p:spTree>
    <p:extLst>
      <p:ext uri="{BB962C8B-B14F-4D97-AF65-F5344CB8AC3E}">
        <p14:creationId xmlns:p14="http://schemas.microsoft.com/office/powerpoint/2010/main" val="187351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spc="-150" dirty="0"/>
              <a:t>Make Every Effort To Maintain unity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486083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Makes For A Worthy Life? [4:1-3]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10896" lvl="2" indent="0">
              <a:spcBef>
                <a:spcPts val="600"/>
              </a:spcBef>
              <a:buNone/>
            </a:pP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worthy life will invest energy into God’s unity plan. </a:t>
            </a:r>
          </a:p>
          <a:p>
            <a:pPr marL="128016" lvl="1" indent="0">
              <a:spcBef>
                <a:spcPts val="600"/>
              </a:spcBef>
              <a:buNone/>
            </a:pPr>
            <a:r>
              <a:rPr lang="en-US" sz="4000" b="1" dirty="0"/>
              <a:t>What We Must Be United On [4:4-6]</a:t>
            </a:r>
            <a:endParaRPr lang="en-US" sz="4000" dirty="0"/>
          </a:p>
          <a:p>
            <a:pPr marL="128016" lvl="1" indent="0">
              <a:spcBef>
                <a:spcPts val="600"/>
              </a:spcBef>
              <a:buNone/>
            </a:pPr>
            <a:r>
              <a:rPr lang="en-US" sz="3600" dirty="0">
                <a:latin typeface="Arial Narrow" panose="020B0606020202030204" pitchFamily="34" charset="0"/>
              </a:rPr>
              <a:t>  “Unity in essentials, liberty in incidentals, &amp; in all things love.”</a:t>
            </a:r>
          </a:p>
          <a:p>
            <a:pPr marL="128016" lvl="1" indent="0">
              <a:spcBef>
                <a:spcPts val="600"/>
              </a:spcBef>
              <a:buNone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What We Will NOT Be United On: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pPr marL="128016" lvl="1" indent="0">
              <a:spcBef>
                <a:spcPts val="600"/>
              </a:spcBef>
              <a:buNone/>
            </a:pP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	We can’t be united on </a:t>
            </a:r>
            <a:r>
              <a:rPr lang="en-US" sz="3600" i="1" dirty="0">
                <a:solidFill>
                  <a:schemeClr val="bg1">
                    <a:lumMod val="50000"/>
                  </a:schemeClr>
                </a:solidFill>
              </a:rPr>
              <a:t>telling lies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(untruths).</a:t>
            </a:r>
            <a:br>
              <a:rPr lang="en-US" sz="3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	We can’t be united on </a:t>
            </a:r>
            <a:r>
              <a:rPr lang="en-US" sz="3600" i="1" dirty="0">
                <a:solidFill>
                  <a:schemeClr val="bg1">
                    <a:lumMod val="50000"/>
                  </a:schemeClr>
                </a:solidFill>
              </a:rPr>
              <a:t>walking in darkness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marL="128016" lvl="1" indent="0">
              <a:spcBef>
                <a:spcPts val="600"/>
              </a:spcBef>
              <a:buNone/>
            </a:pP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	We won’t be united on the 100s of Christian opinions.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0810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7BC29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 Study of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Ephesians 4:1-6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DD3BB76-A52C-D0D4-6A1D-527F8E68689C}"/>
              </a:ext>
            </a:extLst>
          </p:cNvPr>
          <p:cNvSpPr/>
          <p:nvPr/>
        </p:nvSpPr>
        <p:spPr>
          <a:xfrm rot="21251460">
            <a:off x="1069496" y="4296339"/>
            <a:ext cx="10319709" cy="17479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In </a:t>
            </a:r>
            <a:r>
              <a:rPr lang="en-US" sz="3200" b="1" dirty="0"/>
              <a:t>Revelation</a:t>
            </a:r>
            <a:r>
              <a:rPr lang="en-US" sz="3200" dirty="0"/>
              <a:t>, Ephesus was praised for testing </a:t>
            </a:r>
            <a:r>
              <a:rPr lang="en-US" sz="3200" i="1" dirty="0"/>
              <a:t>true apostles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/>
              <a:t>In </a:t>
            </a:r>
            <a:r>
              <a:rPr lang="en-US" sz="3200" b="1" dirty="0"/>
              <a:t>Eph 4</a:t>
            </a:r>
            <a:r>
              <a:rPr lang="en-US" sz="3200" dirty="0"/>
              <a:t> church leadership immediately follows </a:t>
            </a:r>
            <a:r>
              <a:rPr lang="en-US" sz="3200" i="1" dirty="0"/>
              <a:t>the unity list</a:t>
            </a:r>
            <a:r>
              <a:rPr lang="en-US" sz="3200" dirty="0"/>
              <a:t>. </a:t>
            </a:r>
          </a:p>
          <a:p>
            <a:pPr algn="ctr"/>
            <a:r>
              <a:rPr lang="en-US" sz="3200" dirty="0"/>
              <a:t>In </a:t>
            </a:r>
            <a:r>
              <a:rPr lang="en-US" sz="3200" b="1" dirty="0"/>
              <a:t>1 Timothy</a:t>
            </a:r>
            <a:r>
              <a:rPr lang="en-US" sz="3200" dirty="0"/>
              <a:t>, Paul wants </a:t>
            </a:r>
            <a:r>
              <a:rPr lang="en-US" sz="3200" i="1" dirty="0"/>
              <a:t>elders</a:t>
            </a:r>
            <a:r>
              <a:rPr lang="en-US" sz="3200" dirty="0"/>
              <a:t> appointed at Ephesus. </a:t>
            </a:r>
          </a:p>
        </p:txBody>
      </p:sp>
    </p:spTree>
    <p:extLst>
      <p:ext uri="{BB962C8B-B14F-4D97-AF65-F5344CB8AC3E}">
        <p14:creationId xmlns:p14="http://schemas.microsoft.com/office/powerpoint/2010/main" val="1631254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D772A2-E88B-5B8D-697A-10A88048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" y="292028"/>
            <a:ext cx="11567160" cy="120505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Leadership In The New Testament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91ECE1-17EA-ACED-2B2C-241CD18F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571625"/>
            <a:ext cx="10953750" cy="46863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4000" b="1" dirty="0">
                <a:solidFill>
                  <a:schemeClr val="bg1"/>
                </a:solidFill>
              </a:rPr>
              <a:t>1) Leaders were EARLY, even among GENTILES. 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	Consider the context of </a:t>
            </a:r>
            <a:r>
              <a:rPr lang="en-US" sz="3200" b="1" dirty="0">
                <a:solidFill>
                  <a:schemeClr val="bg1"/>
                </a:solidFill>
              </a:rPr>
              <a:t>[Acts 14:11-16, 23, 27]</a:t>
            </a:r>
          </a:p>
          <a:p>
            <a:pPr marL="0" indent="0" defTabSz="457200">
              <a:buNone/>
            </a:pPr>
            <a:r>
              <a:rPr lang="en-US" sz="3200" b="1" dirty="0">
                <a:solidFill>
                  <a:schemeClr val="bg1"/>
                </a:solidFill>
              </a:rPr>
              <a:t>		</a:t>
            </a:r>
            <a:r>
              <a:rPr lang="en-US" sz="3200" dirty="0">
                <a:solidFill>
                  <a:schemeClr val="bg1"/>
                </a:solidFill>
              </a:rPr>
              <a:t>For </a:t>
            </a:r>
            <a:r>
              <a:rPr lang="en-US" sz="3200" b="1" dirty="0">
                <a:solidFill>
                  <a:schemeClr val="bg1"/>
                </a:solidFill>
              </a:rPr>
              <a:t>Titus 1</a:t>
            </a:r>
            <a:r>
              <a:rPr lang="en-US" sz="3200" dirty="0">
                <a:solidFill>
                  <a:schemeClr val="bg1"/>
                </a:solidFill>
              </a:rPr>
              <a:t>, remember Cretans were </a:t>
            </a:r>
            <a:r>
              <a:rPr lang="en-US" sz="3200" i="1" dirty="0">
                <a:solidFill>
                  <a:schemeClr val="bg1"/>
                </a:solidFill>
              </a:rPr>
              <a:t>lazy liars. </a:t>
            </a:r>
            <a:r>
              <a:rPr lang="en-US" sz="3200" dirty="0">
                <a:solidFill>
                  <a:schemeClr val="bg1"/>
                </a:solidFill>
              </a:rPr>
              <a:t>v</a:t>
            </a:r>
            <a:r>
              <a:rPr lang="en-US" sz="3200" b="1" dirty="0">
                <a:solidFill>
                  <a:schemeClr val="bg1"/>
                </a:solidFill>
              </a:rPr>
              <a:t>12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	Notice this early NT letter </a:t>
            </a:r>
            <a:r>
              <a:rPr lang="en-US" sz="3200" b="1" dirty="0">
                <a:solidFill>
                  <a:schemeClr val="bg1"/>
                </a:solidFill>
              </a:rPr>
              <a:t>[1 Th 5:12-14; 1:9-10, 2:13-16]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</a:p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	Do churches today approach leadership this way?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		Is it a foundational issue treated with urgency? </a:t>
            </a:r>
          </a:p>
          <a:p>
            <a:pPr marL="0" indent="0" defTabSz="45720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5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D772A2-E88B-5B8D-697A-10A88048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" y="292028"/>
            <a:ext cx="11567160" cy="120505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Leadership In The New Testament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91ECE1-17EA-ACED-2B2C-241CD18F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571625"/>
            <a:ext cx="10953750" cy="46863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1) Leaders were EARLY, even among GENTILES. </a:t>
            </a:r>
          </a:p>
          <a:p>
            <a:pPr marL="0" indent="0" defTabSz="45720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Ac14:11-16, 23, 27; Titus 1:3-12; 1Th 5:12-14; 1:9-10, 2:13-16 </a:t>
            </a:r>
          </a:p>
          <a:p>
            <a:pPr marL="0" indent="0" defTabSz="457200">
              <a:buNone/>
            </a:pPr>
            <a:r>
              <a:rPr lang="en-US" sz="4000" b="1" dirty="0">
                <a:solidFill>
                  <a:schemeClr val="bg1"/>
                </a:solidFill>
              </a:rPr>
              <a:t>2) Leadership was NEVER just ONE. </a:t>
            </a:r>
          </a:p>
          <a:p>
            <a:pPr marL="0" indent="0" defTabSz="457200">
              <a:buNone/>
            </a:pPr>
            <a:r>
              <a:rPr lang="en-US" sz="3200" b="1" dirty="0">
                <a:solidFill>
                  <a:schemeClr val="bg1"/>
                </a:solidFill>
              </a:rPr>
              <a:t>	Philippians 1:1</a:t>
            </a:r>
            <a:r>
              <a:rPr lang="en-US" sz="3200" i="1" dirty="0">
                <a:solidFill>
                  <a:schemeClr val="bg1"/>
                </a:solidFill>
              </a:rPr>
              <a:t> To overseers &amp; deacons. </a:t>
            </a:r>
            <a:r>
              <a:rPr lang="en-US" sz="3200" b="1" dirty="0">
                <a:solidFill>
                  <a:schemeClr val="bg1"/>
                </a:solidFill>
              </a:rPr>
              <a:t>Acts 14:23 </a:t>
            </a:r>
            <a:r>
              <a:rPr lang="en-US" sz="3200" i="1" dirty="0">
                <a:solidFill>
                  <a:schemeClr val="bg1"/>
                </a:solidFill>
              </a:rPr>
              <a:t>Elders</a:t>
            </a:r>
          </a:p>
          <a:p>
            <a:pPr marL="0" indent="0" defTabSz="457200">
              <a:buNone/>
            </a:pPr>
            <a:r>
              <a:rPr lang="en-US" sz="3200" i="1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</a:rPr>
              <a:t>In </a:t>
            </a:r>
            <a:r>
              <a:rPr lang="en-US" sz="3200" b="1" dirty="0">
                <a:solidFill>
                  <a:schemeClr val="bg1"/>
                </a:solidFill>
              </a:rPr>
              <a:t>1 Timothy 3 &amp; Titus 1</a:t>
            </a:r>
            <a:r>
              <a:rPr lang="en-US" sz="3200" dirty="0">
                <a:solidFill>
                  <a:schemeClr val="bg1"/>
                </a:solidFill>
              </a:rPr>
              <a:t> the </a:t>
            </a:r>
            <a:r>
              <a:rPr lang="en-US" sz="3200" i="1" dirty="0">
                <a:solidFill>
                  <a:schemeClr val="bg1"/>
                </a:solidFill>
              </a:rPr>
              <a:t>evangelists appoint overseers. </a:t>
            </a:r>
          </a:p>
          <a:p>
            <a:pPr marL="0" indent="0" defTabSz="457200">
              <a:buNone/>
            </a:pPr>
            <a:r>
              <a:rPr lang="en-US" sz="3200" i="1" dirty="0">
                <a:solidFill>
                  <a:schemeClr val="bg1"/>
                </a:solidFill>
              </a:rPr>
              <a:t>	</a:t>
            </a:r>
            <a:r>
              <a:rPr lang="en-US" sz="3200" b="1" dirty="0">
                <a:solidFill>
                  <a:schemeClr val="bg1"/>
                </a:solidFill>
              </a:rPr>
              <a:t>1 Peter 5</a:t>
            </a:r>
            <a:r>
              <a:rPr lang="en-US" sz="3200" dirty="0">
                <a:solidFill>
                  <a:schemeClr val="bg1"/>
                </a:solidFill>
              </a:rPr>
              <a:t> has a </a:t>
            </a:r>
            <a:r>
              <a:rPr lang="en-US" sz="3200" i="1" dirty="0">
                <a:solidFill>
                  <a:schemeClr val="bg1"/>
                </a:solidFill>
              </a:rPr>
              <a:t>fellow-elder</a:t>
            </a:r>
            <a:r>
              <a:rPr lang="en-US" sz="3200" dirty="0">
                <a:solidFill>
                  <a:schemeClr val="bg1"/>
                </a:solidFill>
              </a:rPr>
              <a:t>, Peter, writing to </a:t>
            </a:r>
            <a:r>
              <a:rPr lang="en-US" sz="3200" i="1" dirty="0">
                <a:solidFill>
                  <a:schemeClr val="bg1"/>
                </a:solidFill>
              </a:rPr>
              <a:t>elders.  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Plurality is in </a:t>
            </a:r>
            <a:r>
              <a:rPr lang="en-US" sz="3200" b="1" dirty="0">
                <a:solidFill>
                  <a:schemeClr val="bg1"/>
                </a:solidFill>
              </a:rPr>
              <a:t>[Hebrews 13:17-21]</a:t>
            </a:r>
            <a:r>
              <a:rPr lang="en-US" sz="3200" dirty="0">
                <a:solidFill>
                  <a:schemeClr val="bg1"/>
                </a:solidFill>
              </a:rPr>
              <a:t> &amp; </a:t>
            </a:r>
            <a:r>
              <a:rPr lang="en-US" sz="3200" b="1" dirty="0">
                <a:solidFill>
                  <a:schemeClr val="bg1"/>
                </a:solidFill>
              </a:rPr>
              <a:t>James 5:14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The single leader in </a:t>
            </a:r>
            <a:r>
              <a:rPr lang="en-US" sz="3200" b="1" dirty="0">
                <a:solidFill>
                  <a:schemeClr val="bg1"/>
                </a:solidFill>
              </a:rPr>
              <a:t>[3 John 9-10]</a:t>
            </a:r>
            <a:r>
              <a:rPr lang="en-US" sz="3200" dirty="0">
                <a:solidFill>
                  <a:schemeClr val="bg1"/>
                </a:solidFill>
              </a:rPr>
              <a:t> didn’t turn out so well. </a:t>
            </a:r>
          </a:p>
        </p:txBody>
      </p:sp>
    </p:spTree>
    <p:extLst>
      <p:ext uri="{BB962C8B-B14F-4D97-AF65-F5344CB8AC3E}">
        <p14:creationId xmlns:p14="http://schemas.microsoft.com/office/powerpoint/2010/main" val="192078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D772A2-E88B-5B8D-697A-10A88048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" y="292028"/>
            <a:ext cx="11567160" cy="120505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Leadership In The New Testament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91ECE1-17EA-ACED-2B2C-241CD18F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409700"/>
            <a:ext cx="10953750" cy="5156272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1) Leaders were EARLY, even among GENTILES. </a:t>
            </a:r>
          </a:p>
          <a:p>
            <a:pPr marL="0" indent="0" defTabSz="45720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Ac14:11-16, 23, 27; Titus 1:3-12; 1Th 5:12-14; 1:9-10, 2:13-16 </a:t>
            </a:r>
          </a:p>
          <a:p>
            <a:pPr marL="0" indent="0" defTabSz="457200">
              <a:buNone/>
            </a:pP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2) Leadership was NEVER just ONE.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3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Cf.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[3 John 9-10]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defTabSz="457200"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Php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1:1;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Acts 14:23; 1 Tim 3; Titus 1; 1 Pet 5; Heb 13:17-21; James 5:14</a:t>
            </a:r>
          </a:p>
          <a:p>
            <a:pPr marL="0" indent="0" defTabSz="457200">
              <a:buNone/>
            </a:pPr>
            <a:r>
              <a:rPr lang="en-US" sz="4000" b="1" dirty="0">
                <a:solidFill>
                  <a:schemeClr val="bg1"/>
                </a:solidFill>
              </a:rPr>
              <a:t>3) Church Leaders had VARIOUS TITLES.</a:t>
            </a:r>
            <a:r>
              <a:rPr lang="en-US" sz="3200" b="1" dirty="0">
                <a:solidFill>
                  <a:schemeClr val="bg1"/>
                </a:solidFill>
              </a:rPr>
              <a:t> (synonyms)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Notice where the word is interchangeable: </a:t>
            </a:r>
            <a:r>
              <a:rPr lang="en-US" sz="3200" b="1" dirty="0">
                <a:solidFill>
                  <a:schemeClr val="bg1"/>
                </a:solidFill>
              </a:rPr>
              <a:t>[Acts 20:17, 28]</a:t>
            </a:r>
          </a:p>
          <a:p>
            <a:pPr marL="0" indent="0" defTabSz="457200">
              <a:buNone/>
            </a:pPr>
            <a:r>
              <a:rPr lang="en-US" sz="3200" b="1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Elders (</a:t>
            </a:r>
            <a:r>
              <a:rPr lang="en-US" sz="32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presbuteros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Overseers (</a:t>
            </a:r>
            <a:r>
              <a:rPr lang="en-US" sz="32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episkopi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Shepherd (</a:t>
            </a:r>
            <a:r>
              <a:rPr lang="en-US" sz="32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poimen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Sometimes overseer=</a:t>
            </a:r>
            <a:r>
              <a:rPr lang="en-US" sz="32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bishop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shepherd=</a:t>
            </a:r>
            <a:r>
              <a:rPr lang="en-US" sz="32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pastor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This interchange happens in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[Titus 1:5,7 &amp; 1 Pet 5:1-5].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10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D772A2-E88B-5B8D-697A-10A88048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" y="292028"/>
            <a:ext cx="11567160" cy="120505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Leadership In The New Testament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91ECE1-17EA-ACED-2B2C-241CD18F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409700"/>
            <a:ext cx="10953750" cy="5156272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1) Leaders were EARLY, even among GENTILES. </a:t>
            </a:r>
          </a:p>
          <a:p>
            <a:pPr marL="0" indent="0" defTabSz="45720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Ac14:11-16, 23, 27; Titus 1:3-12; 1Th 5:12-14; 1:9-10, 2:13-16 </a:t>
            </a:r>
          </a:p>
          <a:p>
            <a:pPr marL="0" indent="0" defTabSz="457200">
              <a:buNone/>
            </a:pP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2) Leadership was NEVER just ONE.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3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Cf.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[3 John 9-10]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defTabSz="457200"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Php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1:1;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Acts 14:23; 1 Tim 3; Titus 1; 1 Pet 5; Heb 13:17-21; James 5:14</a:t>
            </a:r>
          </a:p>
          <a:p>
            <a:pPr marL="0" indent="0" defTabSz="457200">
              <a:buNone/>
            </a:pP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3) Church Leaders had VARIOUS TITLES.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(synonyms)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Notice where the word is interchangeable: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[Acts 20:17, 28]</a:t>
            </a:r>
          </a:p>
          <a:p>
            <a:pPr marL="0" indent="0" defTabSz="457200">
              <a:buNone/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Elders (</a:t>
            </a:r>
            <a:r>
              <a:rPr lang="en-US" sz="3200" i="1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presbuteros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Overseers (</a:t>
            </a:r>
            <a:r>
              <a:rPr lang="en-US" sz="3200" i="1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episkopi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Shepherd (</a:t>
            </a:r>
            <a:r>
              <a:rPr lang="en-US" sz="3200" i="1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poimen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Sometimes overseer=</a:t>
            </a:r>
            <a:r>
              <a:rPr lang="en-US" sz="32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bishop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shepherd=</a:t>
            </a:r>
            <a:r>
              <a:rPr lang="en-US" sz="32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pastor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This interchange happens in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[Titus 1:5,7 &amp; 1 Pet 5:1-5].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Picture 2" descr="A group of people around a hole in ice&#10;&#10;Description automatically generated">
            <a:extLst>
              <a:ext uri="{FF2B5EF4-FFF2-40B4-BE49-F238E27FC236}">
                <a16:creationId xmlns:a16="http://schemas.microsoft.com/office/drawing/2014/main" id="{24A6861F-2528-3E0C-98A8-7D5644E045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" r="-1" b="-1"/>
          <a:stretch/>
        </p:blipFill>
        <p:spPr bwMode="auto">
          <a:xfrm>
            <a:off x="6109686" y="1592161"/>
            <a:ext cx="5687649" cy="3198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TIME Photographer's Iraq Diary - Photo Essays | Go and make disciples ...">
            <a:extLst>
              <a:ext uri="{FF2B5EF4-FFF2-40B4-BE49-F238E27FC236}">
                <a16:creationId xmlns:a16="http://schemas.microsoft.com/office/drawing/2014/main" id="{61DEB322-42E8-0C18-0AF4-EDA91AB0C0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89"/>
          <a:stretch/>
        </p:blipFill>
        <p:spPr bwMode="auto">
          <a:xfrm>
            <a:off x="321945" y="1553420"/>
            <a:ext cx="5687649" cy="3198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F3CF2B8-826D-78E7-4FE3-69D5DBD22A08}"/>
              </a:ext>
            </a:extLst>
          </p:cNvPr>
          <p:cNvSpPr/>
          <p:nvPr/>
        </p:nvSpPr>
        <p:spPr>
          <a:xfrm>
            <a:off x="1314926" y="4927605"/>
            <a:ext cx="9628823" cy="181598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Being eager to obey, doesn’t mean we’re so desperate we’ll just pour or sprinkle, neither should we be so desperate we just appoint anyone. There will need to be grace-filled </a:t>
            </a:r>
            <a:br>
              <a:rPr lang="en-US" sz="2800" dirty="0"/>
            </a:br>
            <a:r>
              <a:rPr lang="en-US" sz="2800" dirty="0"/>
              <a:t>hard conversations about </a:t>
            </a:r>
            <a:r>
              <a:rPr lang="en-US" sz="2800" b="1" dirty="0"/>
              <a:t>1 Timothy 3 &amp; Titus 1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692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639</Words>
  <Application>Microsoft Macintosh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Aharoni</vt:lpstr>
      <vt:lpstr>Arial</vt:lpstr>
      <vt:lpstr>Arial Narrow</vt:lpstr>
      <vt:lpstr>Bodoni MT</vt:lpstr>
      <vt:lpstr>Calibri</vt:lpstr>
      <vt:lpstr>Calibri Light</vt:lpstr>
      <vt:lpstr>Tw Cen MT</vt:lpstr>
      <vt:lpstr>Tw Cen MT Condensed</vt:lpstr>
      <vt:lpstr>Wingdings 3</vt:lpstr>
      <vt:lpstr>Office Theme</vt:lpstr>
      <vt:lpstr>Integral</vt:lpstr>
      <vt:lpstr>PowerPoint Presentation</vt:lpstr>
      <vt:lpstr>PowerPoint Presentation</vt:lpstr>
      <vt:lpstr>Make Every Effort to maintain unity</vt:lpstr>
      <vt:lpstr>Make Every Effort To Maintain unity</vt:lpstr>
      <vt:lpstr>Leadership In The New Testament</vt:lpstr>
      <vt:lpstr>Leadership In The New Testament</vt:lpstr>
      <vt:lpstr>Leadership In The New Testament</vt:lpstr>
      <vt:lpstr>Leadership In The New Testament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Coulter Wickerham</dc:creator>
  <cp:lastModifiedBy>Paul Finney</cp:lastModifiedBy>
  <cp:revision>3</cp:revision>
  <dcterms:created xsi:type="dcterms:W3CDTF">2023-10-07T02:23:31Z</dcterms:created>
  <dcterms:modified xsi:type="dcterms:W3CDTF">2023-10-08T02:06:11Z</dcterms:modified>
</cp:coreProperties>
</file>