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3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86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D116-5B1E-4B7B-8C5C-546D986C09C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136F-4893-4907-9A41-DAEDE04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5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D116-5B1E-4B7B-8C5C-546D986C09C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136F-4893-4907-9A41-DAEDE04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6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D116-5B1E-4B7B-8C5C-546D986C09C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136F-4893-4907-9A41-DAEDE04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3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D116-5B1E-4B7B-8C5C-546D986C09C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136F-4893-4907-9A41-DAEDE04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9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D116-5B1E-4B7B-8C5C-546D986C09C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136F-4893-4907-9A41-DAEDE04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2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D116-5B1E-4B7B-8C5C-546D986C09C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136F-4893-4907-9A41-DAEDE04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7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D116-5B1E-4B7B-8C5C-546D986C09C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136F-4893-4907-9A41-DAEDE04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5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D116-5B1E-4B7B-8C5C-546D986C09C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136F-4893-4907-9A41-DAEDE04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5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D116-5B1E-4B7B-8C5C-546D986C09C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136F-4893-4907-9A41-DAEDE04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6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D116-5B1E-4B7B-8C5C-546D986C09C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136F-4893-4907-9A41-DAEDE04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70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D116-5B1E-4B7B-8C5C-546D986C09C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136F-4893-4907-9A41-DAEDE04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7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9D116-5B1E-4B7B-8C5C-546D986C09C0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E136F-4893-4907-9A41-DAEDE049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3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324" y="38635"/>
            <a:ext cx="5353318" cy="3052293"/>
          </a:xfrm>
        </p:spPr>
        <p:txBody>
          <a:bodyPr>
            <a:noAutofit/>
          </a:bodyPr>
          <a:lstStyle/>
          <a:p>
            <a:r>
              <a:rPr lang="en-US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Common </a:t>
            </a:r>
            <a:br>
              <a:rPr lang="en-US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Qualification</a:t>
            </a:r>
            <a:br>
              <a:rPr lang="en-US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27324" y="283335"/>
            <a:ext cx="3940935" cy="2550017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rgbClr val="273644"/>
            </a:solidFill>
          </a:ln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the Holy Spirit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overseers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fell away…?</a:t>
            </a:r>
          </a:p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20:28-30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405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840" y="154547"/>
            <a:ext cx="11925308" cy="1047530"/>
          </a:xfrm>
        </p:spPr>
        <p:txBody>
          <a:bodyPr>
            <a:noAutofit/>
          </a:bodyPr>
          <a:lstStyle/>
          <a:p>
            <a:r>
              <a:rPr lang="en-US" sz="6800" b="1" spc="-15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Qualification Questions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363" y="1202077"/>
            <a:ext cx="11071274" cy="4502427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algn="l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we handle teaching on baptism?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Define the original Greek &amp; compare other passages. </a:t>
            </a:r>
          </a:p>
          <a:p>
            <a:pPr algn="l"/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	For unity sake, we beg a humble biblicism. </a:t>
            </a:r>
          </a:p>
          <a:p>
            <a:pPr algn="l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The same is desired for the biblical practice of elders. 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algn="l"/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	Define the terms as used in ALL of scripture. </a:t>
            </a:r>
          </a:p>
          <a:p>
            <a:pPr algn="l"/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Don’t divide the church over these issues. </a:t>
            </a:r>
          </a:p>
          <a:p>
            <a:pPr algn="l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	A key theme for tonight: Are we consistent?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6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BF94BDC-C393-DB0B-F59E-D73B4AB90A93}"/>
              </a:ext>
            </a:extLst>
          </p:cNvPr>
          <p:cNvSpPr txBox="1">
            <a:spLocks/>
          </p:cNvSpPr>
          <p:nvPr/>
        </p:nvSpPr>
        <p:spPr>
          <a:xfrm>
            <a:off x="158840" y="154547"/>
            <a:ext cx="11925308" cy="10475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800" b="1" spc="-15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Qualification Questions </a:t>
            </a:r>
            <a:endParaRPr lang="en-US" sz="6800" b="1" spc="-150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363" y="1202077"/>
            <a:ext cx="11071274" cy="4213086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marL="742950" indent="-742950" algn="l">
              <a:buAutoNum type="arabicParenR"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a man serve if his wife has died? 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This is not a new debate despite its new found popularity. </a:t>
            </a:r>
          </a:p>
          <a:p>
            <a:pPr lvl="1" algn="l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	In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1 Tim 5:9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Paul calls the widow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a one man woman.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</a:p>
          <a:p>
            <a:pPr lvl="1" algn="l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	What does biblical consistency require of this quality? </a:t>
            </a:r>
          </a:p>
          <a:p>
            <a:pPr lvl="1" algn="l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God’s desire is for men with a reputation for faithfulness. </a:t>
            </a:r>
          </a:p>
          <a:p>
            <a:pPr lvl="1" algn="l"/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lvl="1" algn="l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What about a divorced man?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Was it a biblical divorce? </a:t>
            </a:r>
          </a:p>
          <a:p>
            <a:pPr lvl="1" algn="l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	Every situation must be judged carefully. This one is difficult.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60363" y="1202077"/>
            <a:ext cx="10998064" cy="47136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/>
              <a:t>Consistency in the domestic qualifications can raise some shocking questions about God. </a:t>
            </a:r>
            <a:r>
              <a:rPr lang="en-US" sz="3200" dirty="0"/>
              <a:t>Did God have a right to “divorce” Israel? Was He unfaithful to her? Did God have only one child &amp; therefore show inability to help other personalities? Was God too strict or too lenient with Israel? We all know she fell away…</a:t>
            </a:r>
          </a:p>
          <a:p>
            <a:pPr algn="just"/>
            <a:r>
              <a:rPr lang="en-US" sz="3200" dirty="0"/>
              <a:t>We ought to seriously think about these parallels. </a:t>
            </a:r>
            <a:r>
              <a:rPr lang="en-US" sz="3200" b="1" dirty="0"/>
              <a:t>Are we subconsciously looking for perfection?</a:t>
            </a:r>
            <a:r>
              <a:rPr lang="en-US" sz="3200" dirty="0"/>
              <a:t> A friend of mine would remind, “Only one man was perfect, &amp; look what happened.” </a:t>
            </a:r>
          </a:p>
        </p:txBody>
      </p:sp>
    </p:spTree>
    <p:extLst>
      <p:ext uri="{BB962C8B-B14F-4D97-AF65-F5344CB8AC3E}">
        <p14:creationId xmlns:p14="http://schemas.microsoft.com/office/powerpoint/2010/main" val="72312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363" y="1265116"/>
            <a:ext cx="11071274" cy="5219659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marL="742950" indent="-742950" algn="l">
              <a:buAutoNum type="arabicParenR"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a man serve if his wife has died? </a:t>
            </a:r>
          </a:p>
          <a:p>
            <a:pPr marL="742950" indent="-742950" algn="l">
              <a:buAutoNum type="arabicParenR"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a man serve who has only one child? </a:t>
            </a:r>
          </a:p>
          <a:p>
            <a:pPr algn="l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How do you define children in other passages?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At times it is used for a singular child.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 5:3-4, 10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Is an only child not required to care for parents? </a:t>
            </a:r>
          </a:p>
          <a:p>
            <a:pPr algn="l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Why suggest he doesn’t know other personalities? </a:t>
            </a:r>
          </a:p>
          <a:p>
            <a:pPr algn="l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He does know how to work with others. 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His wife, co-workers, church members, etc.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F5AB0A5-80FC-B2D6-AE09-A42B33590B15}"/>
              </a:ext>
            </a:extLst>
          </p:cNvPr>
          <p:cNvSpPr txBox="1">
            <a:spLocks/>
          </p:cNvSpPr>
          <p:nvPr/>
        </p:nvSpPr>
        <p:spPr>
          <a:xfrm>
            <a:off x="158840" y="154547"/>
            <a:ext cx="11925308" cy="10475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800" b="1" spc="-15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Qualification Questions </a:t>
            </a:r>
            <a:endParaRPr lang="en-US" sz="6800" b="1" spc="-150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202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363" y="1202077"/>
            <a:ext cx="11071274" cy="4615442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marL="742950" indent="-742950" algn="l">
              <a:buAutoNum type="arabicParenR"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a man serve if his wife has died? </a:t>
            </a:r>
          </a:p>
          <a:p>
            <a:pPr marL="742950" indent="-742950" algn="l">
              <a:buAutoNum type="arabicParenR"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a man serve who has only one child? 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l">
              <a:buAutoNum type="arabicParenR"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are his children presently? Home or Away?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harder to serve with kids still at home. </a:t>
            </a:r>
          </a:p>
          <a:p>
            <a:pPr lvl="1" algn="l"/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Once they’re long gone other influences have hit. </a:t>
            </a:r>
          </a:p>
          <a:p>
            <a:pPr lvl="1" algn="l"/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The real problem: they’ll struggle for group respect: </a:t>
            </a:r>
            <a:b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“Wait until college years!” “Look how his turned out.” </a:t>
            </a:r>
          </a:p>
          <a:p>
            <a:pPr lvl="1" algn="l"/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Remember, even The Perfect Father tasted rebellion.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7F2121E-8BA6-A014-957E-ACE128F15E57}"/>
              </a:ext>
            </a:extLst>
          </p:cNvPr>
          <p:cNvSpPr txBox="1">
            <a:spLocks/>
          </p:cNvSpPr>
          <p:nvPr/>
        </p:nvSpPr>
        <p:spPr>
          <a:xfrm>
            <a:off x="158840" y="154547"/>
            <a:ext cx="11925308" cy="10475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800" b="1" spc="-15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Qualification Questions </a:t>
            </a:r>
            <a:endParaRPr lang="en-US" sz="6800" b="1" spc="-150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505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363" y="1306213"/>
            <a:ext cx="11071274" cy="4245573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marL="742950" indent="-742950" algn="l">
              <a:buAutoNum type="arabicParenR"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a man serve if his wife has died? </a:t>
            </a:r>
          </a:p>
          <a:p>
            <a:pPr marL="742950" indent="-742950" algn="l">
              <a:buAutoNum type="arabicParenR"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a man serve who has only one child? 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l">
              <a:buAutoNum type="arabicParenR"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are his children presently? Home or Away?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l">
              <a:buAutoNum type="arabicParenR"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“</a:t>
            </a:r>
            <a:r>
              <a:rPr lang="en-US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 who believe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mean? [Tit 1:6]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literally reads who are </a:t>
            </a:r>
            <a:r>
              <a:rPr lang="en-US" sz="3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</a:t>
            </a: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Faithful to who? </a:t>
            </a:r>
          </a:p>
          <a:p>
            <a:pPr lvl="1" algn="l"/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The emphasis is on character not status alone. </a:t>
            </a:r>
          </a:p>
          <a:p>
            <a:pPr lvl="1" algn="l"/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Consider: Would a late adoption disqualify him?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04474F7-211A-684B-2219-0DE97DFCB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40" y="154547"/>
            <a:ext cx="11925308" cy="1047530"/>
          </a:xfrm>
        </p:spPr>
        <p:txBody>
          <a:bodyPr>
            <a:noAutofit/>
          </a:bodyPr>
          <a:lstStyle/>
          <a:p>
            <a:r>
              <a:rPr lang="en-US" sz="6800" b="1" spc="-15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Qualification Questions </a:t>
            </a:r>
          </a:p>
        </p:txBody>
      </p:sp>
    </p:spTree>
    <p:extLst>
      <p:ext uri="{BB962C8B-B14F-4D97-AF65-F5344CB8AC3E}">
        <p14:creationId xmlns:p14="http://schemas.microsoft.com/office/powerpoint/2010/main" val="134159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363" y="1202077"/>
            <a:ext cx="11071274" cy="3690768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marL="742950" indent="-742950" algn="l">
              <a:buAutoNum type="arabicParenR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a man serve if his wife has died? </a:t>
            </a:r>
          </a:p>
          <a:p>
            <a:pPr marL="742950" indent="-742950" algn="l">
              <a:buAutoNum type="arabicParenR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a man serve who has only one child? </a:t>
            </a:r>
            <a:endParaRPr lang="en-US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l">
              <a:buAutoNum type="arabicParenR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are his children presently? Home or Away?</a:t>
            </a:r>
            <a:endParaRPr lang="en-US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l">
              <a:buAutoNum type="arabicParenR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“</a:t>
            </a:r>
            <a:r>
              <a:rPr lang="en-US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 who believe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mean? [Tit 1:6]</a:t>
            </a:r>
          </a:p>
          <a:p>
            <a:pPr marL="742950" indent="-742950" algn="l">
              <a:buAutoNum type="arabicParenR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a man’s wife be qualified? </a:t>
            </a:r>
            <a:endParaRPr lang="en-US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I’m glad this was asked, </a:t>
            </a:r>
            <a:r>
              <a:rPr lang="en-U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[1 Tim 3:11]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 is a difficult role.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250EB42-A048-F399-C852-366E9BB97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40" y="154547"/>
            <a:ext cx="11925308" cy="1047530"/>
          </a:xfrm>
        </p:spPr>
        <p:txBody>
          <a:bodyPr>
            <a:noAutofit/>
          </a:bodyPr>
          <a:lstStyle/>
          <a:p>
            <a:r>
              <a:rPr lang="en-US" sz="6800" b="1" spc="-15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Qualification Questions </a:t>
            </a:r>
          </a:p>
        </p:txBody>
      </p:sp>
    </p:spTree>
    <p:extLst>
      <p:ext uri="{BB962C8B-B14F-4D97-AF65-F5344CB8AC3E}">
        <p14:creationId xmlns:p14="http://schemas.microsoft.com/office/powerpoint/2010/main" val="244037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363" y="1202077"/>
            <a:ext cx="11071274" cy="5118876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marL="742950" indent="-742950" algn="l">
              <a:buAutoNum type="arabicParenR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a man serve if his wife has died? </a:t>
            </a:r>
          </a:p>
          <a:p>
            <a:pPr marL="742950" indent="-742950" algn="l">
              <a:buAutoNum type="arabicParenR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a man serve who has only one child? </a:t>
            </a:r>
            <a:endParaRPr lang="en-US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l">
              <a:buAutoNum type="arabicParenR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are his children presently? Home or Away?</a:t>
            </a:r>
            <a:endParaRPr lang="en-US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l">
              <a:buAutoNum type="arabicParenR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“</a:t>
            </a:r>
            <a:r>
              <a:rPr lang="en-US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 who believe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mean? [Tit 1:6]</a:t>
            </a:r>
          </a:p>
          <a:p>
            <a:pPr marL="742950" indent="-742950" algn="l">
              <a:buAutoNum type="arabicParenR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a man’s wife be qualified? </a:t>
            </a:r>
          </a:p>
          <a:p>
            <a:pPr marL="742950" indent="-742950" algn="l">
              <a:buAutoNum type="arabicParenR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Above reproach…</a:t>
            </a:r>
            <a:endParaRPr lang="en-US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l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the key quality of a qualified man: Good reputation. </a:t>
            </a:r>
          </a:p>
          <a:p>
            <a:pPr lvl="2" algn="l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So, someone asked, how long does a bad reputation last? </a:t>
            </a:r>
          </a:p>
          <a:p>
            <a:pPr lvl="2" algn="l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seems to vary culturally &amp; biblically. EG David &amp; Saul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0176" t="29357" r="41718" b="5326"/>
          <a:stretch/>
        </p:blipFill>
        <p:spPr>
          <a:xfrm>
            <a:off x="2393323" y="1050395"/>
            <a:ext cx="7405354" cy="565305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BFBA5E2-4C94-EAAE-ABAB-3716F3D1C0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40" y="154547"/>
            <a:ext cx="11925308" cy="1047530"/>
          </a:xfrm>
        </p:spPr>
        <p:txBody>
          <a:bodyPr>
            <a:noAutofit/>
          </a:bodyPr>
          <a:lstStyle/>
          <a:p>
            <a:r>
              <a:rPr lang="en-US" sz="6800" b="1" spc="-15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Qualification Questions </a:t>
            </a:r>
          </a:p>
        </p:txBody>
      </p:sp>
    </p:spTree>
    <p:extLst>
      <p:ext uri="{BB962C8B-B14F-4D97-AF65-F5344CB8AC3E}">
        <p14:creationId xmlns:p14="http://schemas.microsoft.com/office/powerpoint/2010/main" val="220743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754" y="1170138"/>
            <a:ext cx="11071274" cy="5502493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marL="742950" indent="-742950" algn="l">
              <a:buAutoNum type="arabicParenR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a man serve if his wife has died? </a:t>
            </a:r>
          </a:p>
          <a:p>
            <a:pPr marL="742950" indent="-742950" algn="l">
              <a:buAutoNum type="arabicParenR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a man serve who has only one child? </a:t>
            </a:r>
            <a:endParaRPr lang="en-US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l">
              <a:buAutoNum type="arabicParenR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are his children presently? Home or Away?</a:t>
            </a:r>
            <a:endParaRPr lang="en-US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l">
              <a:buAutoNum type="arabicParenR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“</a:t>
            </a:r>
            <a:r>
              <a:rPr lang="en-US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 who believe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mean? [Tit 1:6]</a:t>
            </a:r>
          </a:p>
          <a:p>
            <a:pPr marL="742950" indent="-742950" algn="l">
              <a:buAutoNum type="arabicParenR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a man’s wife be qualified? </a:t>
            </a:r>
          </a:p>
          <a:p>
            <a:pPr marL="742950" indent="-742950" algn="l">
              <a:buAutoNum type="arabicParenR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Above reproach…</a:t>
            </a:r>
          </a:p>
          <a:p>
            <a:pPr marL="742950" indent="-742950" algn="l">
              <a:buAutoNum type="arabicParenR"/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if a man is “unapproachable”? </a:t>
            </a:r>
            <a:endParaRPr lang="en-US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He’ll benefit from knowing why. Discern what he is doing wrong. </a:t>
            </a:r>
            <a:b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Or, perhaps we need to do more to get to know him. </a:t>
            </a:r>
          </a:p>
        </p:txBody>
      </p:sp>
      <p:sp>
        <p:nvSpPr>
          <p:cNvPr id="5" name="Rectangle 4"/>
          <p:cNvSpPr/>
          <p:nvPr/>
        </p:nvSpPr>
        <p:spPr>
          <a:xfrm>
            <a:off x="678754" y="1202076"/>
            <a:ext cx="10951592" cy="50857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/>
              <a:t>How to improve approachability: </a:t>
            </a:r>
          </a:p>
          <a:p>
            <a:r>
              <a:rPr lang="en-US" sz="4000" dirty="0"/>
              <a:t>-Give thought to </a:t>
            </a:r>
            <a:r>
              <a:rPr lang="en-US" sz="4000" i="1" dirty="0"/>
              <a:t>how </a:t>
            </a:r>
            <a:r>
              <a:rPr lang="en-US" sz="4000" dirty="0"/>
              <a:t>we answer in class.</a:t>
            </a:r>
            <a:br>
              <a:rPr lang="en-US" sz="4000" dirty="0"/>
            </a:br>
            <a:r>
              <a:rPr lang="en-US" sz="4000" dirty="0"/>
              <a:t>	</a:t>
            </a:r>
            <a:r>
              <a:rPr lang="en-US" sz="3600" dirty="0"/>
              <a:t>Are we too dogmatic on debatable issues? </a:t>
            </a:r>
          </a:p>
          <a:p>
            <a:r>
              <a:rPr lang="en-US" sz="4000" dirty="0"/>
              <a:t>-Support “There are no stupid questions.” </a:t>
            </a:r>
            <a:br>
              <a:rPr lang="en-US" sz="4000" dirty="0"/>
            </a:br>
            <a:r>
              <a:rPr lang="en-US" sz="4000" dirty="0"/>
              <a:t>	</a:t>
            </a:r>
            <a:r>
              <a:rPr lang="en-US" sz="3600" dirty="0"/>
              <a:t>Our body language may show we disagree. </a:t>
            </a:r>
          </a:p>
          <a:p>
            <a:r>
              <a:rPr lang="en-US" sz="4000" dirty="0"/>
              <a:t>-“You can hear a person’s heart.” Express emotion.</a:t>
            </a:r>
            <a:br>
              <a:rPr lang="en-US" sz="4000" dirty="0"/>
            </a:br>
            <a:r>
              <a:rPr lang="en-US" sz="4000" dirty="0"/>
              <a:t>	</a:t>
            </a:r>
            <a:r>
              <a:rPr lang="en-US" sz="3600" dirty="0"/>
              <a:t>We don’t all show it the same; say your feelings. </a:t>
            </a:r>
            <a:endParaRPr lang="en-US" sz="44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2F3C33-DA50-02C5-0EF9-1EC5DD54E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40" y="154547"/>
            <a:ext cx="11925308" cy="1047530"/>
          </a:xfrm>
        </p:spPr>
        <p:txBody>
          <a:bodyPr>
            <a:noAutofit/>
          </a:bodyPr>
          <a:lstStyle/>
          <a:p>
            <a:r>
              <a:rPr lang="en-US" sz="6800" b="1" spc="-15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Qualification Questions </a:t>
            </a:r>
          </a:p>
        </p:txBody>
      </p:sp>
    </p:spTree>
    <p:extLst>
      <p:ext uri="{BB962C8B-B14F-4D97-AF65-F5344CB8AC3E}">
        <p14:creationId xmlns:p14="http://schemas.microsoft.com/office/powerpoint/2010/main" val="75254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Equipping The Saints</Template>
  <TotalTime>201</TotalTime>
  <Words>867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Aharoni</vt:lpstr>
      <vt:lpstr>Arial</vt:lpstr>
      <vt:lpstr>Calibri</vt:lpstr>
      <vt:lpstr>Calibri Light</vt:lpstr>
      <vt:lpstr>Office Theme</vt:lpstr>
      <vt:lpstr>Common  Qualification Questions</vt:lpstr>
      <vt:lpstr>Common Qualification Questions </vt:lpstr>
      <vt:lpstr>PowerPoint Presentation</vt:lpstr>
      <vt:lpstr>PowerPoint Presentation</vt:lpstr>
      <vt:lpstr>PowerPoint Presentation</vt:lpstr>
      <vt:lpstr>Common Qualification Questions </vt:lpstr>
      <vt:lpstr>Common Qualification Questions </vt:lpstr>
      <vt:lpstr>Common Qualification Questions </vt:lpstr>
      <vt:lpstr>Common Qualification Questions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 Qualification Questions</dc:title>
  <dc:creator>Coulter Wickerham</dc:creator>
  <cp:lastModifiedBy>Coulter Wickerham</cp:lastModifiedBy>
  <cp:revision>19</cp:revision>
  <dcterms:created xsi:type="dcterms:W3CDTF">2017-03-05T19:31:01Z</dcterms:created>
  <dcterms:modified xsi:type="dcterms:W3CDTF">2023-10-15T12:56:58Z</dcterms:modified>
</cp:coreProperties>
</file>