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3654"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5CE61E-A9FA-AE44-88AA-E0215AAD6049}" type="datetimeFigureOut">
              <a:rPr lang="en-US" smtClean="0"/>
              <a:t>10/8/23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B5613-E32A-BC44-B3C9-C8FCD7C23F49}" type="slidenum">
              <a:rPr lang="en-US" smtClean="0"/>
              <a:t>‹#›</a:t>
            </a:fld>
            <a:endParaRPr lang="en-US"/>
          </a:p>
        </p:txBody>
      </p:sp>
    </p:spTree>
    <p:extLst>
      <p:ext uri="{BB962C8B-B14F-4D97-AF65-F5344CB8AC3E}">
        <p14:creationId xmlns:p14="http://schemas.microsoft.com/office/powerpoint/2010/main" val="125363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2571f171dd7cd7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2571f171dd7cd7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42571f171dd7cd7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42571f171dd7cd7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2571f171dd7cd7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2571f171dd7cd7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c35b1165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c35b1165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2571f171dd7cd7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2571f171dd7cd7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2571f171dd7cd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42571f171dd7cd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2571f171dd7cd7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2571f171dd7cd7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2571f171dd7cd7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2571f171dd7cd7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2571f171dd7cd7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2571f171dd7cd7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2571f171dd7cd7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2571f171dd7cd7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2571f171dd7cd7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2571f171dd7cd7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0824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rm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3498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2431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699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66749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2737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8630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5514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89355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33"/>
            <a:ext cx="6096000" cy="6858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rmAutofit/>
          </a:bodyPr>
          <a:lstStyle>
            <a:lvl1pPr marL="609585" lvl="0" indent="-457189">
              <a:spcBef>
                <a:spcPts val="0"/>
              </a:spcBef>
              <a:spcAft>
                <a:spcPts val="0"/>
              </a:spcAft>
              <a:buClr>
                <a:schemeClr val="dk1"/>
              </a:buClr>
              <a:buSzPts val="1800"/>
              <a:buChar char="●"/>
              <a:defRPr>
                <a:solidFill>
                  <a:schemeClr val="dk1"/>
                </a:solidFill>
              </a:defRPr>
            </a:lvl1pPr>
            <a:lvl2pPr marL="1219170" lvl="1" indent="-423323">
              <a:spcBef>
                <a:spcPts val="0"/>
              </a:spcBef>
              <a:spcAft>
                <a:spcPts val="0"/>
              </a:spcAft>
              <a:buClr>
                <a:schemeClr val="dk1"/>
              </a:buClr>
              <a:buSzPts val="1400"/>
              <a:buChar char="○"/>
              <a:defRPr>
                <a:solidFill>
                  <a:schemeClr val="dk1"/>
                </a:solidFill>
              </a:defRPr>
            </a:lvl2pPr>
            <a:lvl3pPr marL="1828754" lvl="2" indent="-423323">
              <a:spcBef>
                <a:spcPts val="0"/>
              </a:spcBef>
              <a:spcAft>
                <a:spcPts val="0"/>
              </a:spcAft>
              <a:buClr>
                <a:schemeClr val="dk1"/>
              </a:buClr>
              <a:buSzPts val="1400"/>
              <a:buChar char="■"/>
              <a:defRPr>
                <a:solidFill>
                  <a:schemeClr val="dk1"/>
                </a:solidFill>
              </a:defRPr>
            </a:lvl3pPr>
            <a:lvl4pPr marL="2438339" lvl="3" indent="-423323">
              <a:spcBef>
                <a:spcPts val="0"/>
              </a:spcBef>
              <a:spcAft>
                <a:spcPts val="0"/>
              </a:spcAft>
              <a:buClr>
                <a:schemeClr val="dk1"/>
              </a:buClr>
              <a:buSzPts val="1400"/>
              <a:buChar char="●"/>
              <a:defRPr>
                <a:solidFill>
                  <a:schemeClr val="dk1"/>
                </a:solidFill>
              </a:defRPr>
            </a:lvl4pPr>
            <a:lvl5pPr marL="3047924" lvl="4" indent="-423323">
              <a:spcBef>
                <a:spcPts val="0"/>
              </a:spcBef>
              <a:spcAft>
                <a:spcPts val="0"/>
              </a:spcAft>
              <a:buClr>
                <a:schemeClr val="dk1"/>
              </a:buClr>
              <a:buSzPts val="1400"/>
              <a:buChar char="○"/>
              <a:defRPr>
                <a:solidFill>
                  <a:schemeClr val="dk1"/>
                </a:solidFill>
              </a:defRPr>
            </a:lvl5pPr>
            <a:lvl6pPr marL="3657509" lvl="5" indent="-423323">
              <a:spcBef>
                <a:spcPts val="0"/>
              </a:spcBef>
              <a:spcAft>
                <a:spcPts val="0"/>
              </a:spcAft>
              <a:buClr>
                <a:schemeClr val="dk1"/>
              </a:buClr>
              <a:buSzPts val="1400"/>
              <a:buChar char="■"/>
              <a:defRPr>
                <a:solidFill>
                  <a:schemeClr val="dk1"/>
                </a:solidFill>
              </a:defRPr>
            </a:lvl6pPr>
            <a:lvl7pPr marL="4267093" lvl="6" indent="-423323">
              <a:spcBef>
                <a:spcPts val="0"/>
              </a:spcBef>
              <a:spcAft>
                <a:spcPts val="0"/>
              </a:spcAft>
              <a:buClr>
                <a:schemeClr val="dk1"/>
              </a:buClr>
              <a:buSzPts val="1400"/>
              <a:buChar char="●"/>
              <a:defRPr>
                <a:solidFill>
                  <a:schemeClr val="dk1"/>
                </a:solidFill>
              </a:defRPr>
            </a:lvl7pPr>
            <a:lvl8pPr marL="4876678" lvl="7" indent="-423323">
              <a:spcBef>
                <a:spcPts val="0"/>
              </a:spcBef>
              <a:spcAft>
                <a:spcPts val="0"/>
              </a:spcAft>
              <a:buClr>
                <a:schemeClr val="dk1"/>
              </a:buClr>
              <a:buSzPts val="1400"/>
              <a:buChar char="○"/>
              <a:defRPr>
                <a:solidFill>
                  <a:schemeClr val="dk1"/>
                </a:solidFill>
              </a:defRPr>
            </a:lvl8pPr>
            <a:lvl9pPr marL="5486263" lvl="8" indent="-423323">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3981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5433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lt2"/>
                </a:solidFill>
              </a:defRPr>
            </a:lvl1pPr>
            <a:lvl2pPr lvl="1" algn="r">
              <a:buNone/>
              <a:defRPr sz="1333">
                <a:solidFill>
                  <a:schemeClr val="lt2"/>
                </a:solidFill>
              </a:defRPr>
            </a:lvl2pPr>
            <a:lvl3pPr lvl="2" algn="r">
              <a:buNone/>
              <a:defRPr sz="1333">
                <a:solidFill>
                  <a:schemeClr val="lt2"/>
                </a:solidFill>
              </a:defRPr>
            </a:lvl3pPr>
            <a:lvl4pPr lvl="3" algn="r">
              <a:buNone/>
              <a:defRPr sz="1333">
                <a:solidFill>
                  <a:schemeClr val="lt2"/>
                </a:solidFill>
              </a:defRPr>
            </a:lvl4pPr>
            <a:lvl5pPr lvl="4" algn="r">
              <a:buNone/>
              <a:defRPr sz="1333">
                <a:solidFill>
                  <a:schemeClr val="lt2"/>
                </a:solidFill>
              </a:defRPr>
            </a:lvl5pPr>
            <a:lvl6pPr lvl="5" algn="r">
              <a:buNone/>
              <a:defRPr sz="1333">
                <a:solidFill>
                  <a:schemeClr val="lt2"/>
                </a:solidFill>
              </a:defRPr>
            </a:lvl6pPr>
            <a:lvl7pPr lvl="6" algn="r">
              <a:buNone/>
              <a:defRPr sz="1333">
                <a:solidFill>
                  <a:schemeClr val="lt2"/>
                </a:solidFill>
              </a:defRPr>
            </a:lvl7pPr>
            <a:lvl8pPr lvl="7" algn="r">
              <a:buNone/>
              <a:defRPr sz="1333">
                <a:solidFill>
                  <a:schemeClr val="lt2"/>
                </a:solidFill>
              </a:defRPr>
            </a:lvl8pPr>
            <a:lvl9pPr lvl="8" algn="r">
              <a:buNone/>
              <a:defRPr sz="1333">
                <a:solidFill>
                  <a:schemeClr val="lt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8645329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94968" y="1619580"/>
            <a:ext cx="12081600" cy="3948000"/>
          </a:xfrm>
          <a:prstGeom prst="rect">
            <a:avLst/>
          </a:prstGeom>
        </p:spPr>
        <p:txBody>
          <a:bodyPr spcFirstLastPara="1" wrap="square" lIns="121900" tIns="121900" rIns="121900" bIns="121900" anchor="b" anchorCtr="0">
            <a:normAutofit/>
          </a:bodyPr>
          <a:lstStyle/>
          <a:p>
            <a:pPr algn="l"/>
            <a:r>
              <a:rPr lang="en"/>
              <a:t>Benaiah, son of Jehoida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0" y="2567"/>
            <a:ext cx="11360800" cy="763600"/>
          </a:xfrm>
          <a:prstGeom prst="rect">
            <a:avLst/>
          </a:prstGeom>
        </p:spPr>
        <p:txBody>
          <a:bodyPr spcFirstLastPara="1" wrap="square" lIns="121900" tIns="121900" rIns="121900" bIns="121900" anchor="t" anchorCtr="0">
            <a:normAutofit/>
          </a:bodyPr>
          <a:lstStyle/>
          <a:p>
            <a:r>
              <a:rPr lang="en" dirty="0"/>
              <a:t>3</a:t>
            </a:r>
            <a:r>
              <a:rPr lang="en" sz="3200" dirty="0"/>
              <a:t>) Conviction</a:t>
            </a:r>
            <a:endParaRPr sz="3200" dirty="0"/>
          </a:p>
        </p:txBody>
      </p:sp>
      <p:sp>
        <p:nvSpPr>
          <p:cNvPr id="113" name="Google Shape;113;p22"/>
          <p:cNvSpPr txBox="1">
            <a:spLocks noGrp="1"/>
          </p:cNvSpPr>
          <p:nvPr>
            <p:ph type="body" idx="1"/>
          </p:nvPr>
        </p:nvSpPr>
        <p:spPr>
          <a:xfrm>
            <a:off x="0" y="877124"/>
            <a:ext cx="12192000" cy="3337067"/>
          </a:xfrm>
          <a:prstGeom prst="rect">
            <a:avLst/>
          </a:prstGeom>
        </p:spPr>
        <p:txBody>
          <a:bodyPr spcFirstLastPara="1" wrap="square" lIns="121900" tIns="121900" rIns="121900" bIns="121900" anchor="t" anchorCtr="0">
            <a:normAutofit/>
          </a:bodyPr>
          <a:lstStyle/>
          <a:p>
            <a:pPr marL="0" indent="0">
              <a:buNone/>
            </a:pPr>
            <a:r>
              <a:rPr lang="en" sz="2800" dirty="0">
                <a:solidFill>
                  <a:schemeClr val="dk1"/>
                </a:solidFill>
              </a:rPr>
              <a:t>Hebrews 11:1 “Now faith is the assurance of things hoped for, the conviction of things not seen.”</a:t>
            </a:r>
            <a:endParaRPr sz="2800" dirty="0">
              <a:solidFill>
                <a:schemeClr val="dk1"/>
              </a:solidFill>
            </a:endParaRPr>
          </a:p>
          <a:p>
            <a:pPr marL="0" indent="0">
              <a:spcBef>
                <a:spcPts val="1600"/>
              </a:spcBef>
              <a:spcAft>
                <a:spcPts val="1600"/>
              </a:spcAft>
              <a:buNone/>
            </a:pPr>
            <a:r>
              <a:rPr lang="en" sz="2800" dirty="0">
                <a:solidFill>
                  <a:schemeClr val="dk1"/>
                </a:solidFill>
              </a:rPr>
              <a:t>1st Kings 1:36-37 “And </a:t>
            </a:r>
            <a:r>
              <a:rPr lang="en" sz="2800" dirty="0" err="1">
                <a:solidFill>
                  <a:schemeClr val="dk1"/>
                </a:solidFill>
              </a:rPr>
              <a:t>Benaiah</a:t>
            </a:r>
            <a:r>
              <a:rPr lang="en" sz="2800" dirty="0">
                <a:solidFill>
                  <a:schemeClr val="dk1"/>
                </a:solidFill>
              </a:rPr>
              <a:t> the son of </a:t>
            </a:r>
            <a:r>
              <a:rPr lang="en" sz="2800" dirty="0" err="1">
                <a:solidFill>
                  <a:schemeClr val="dk1"/>
                </a:solidFill>
              </a:rPr>
              <a:t>Jehoida</a:t>
            </a:r>
            <a:r>
              <a:rPr lang="en" sz="2800" dirty="0">
                <a:solidFill>
                  <a:schemeClr val="dk1"/>
                </a:solidFill>
              </a:rPr>
              <a:t> answered the king, ‘Amen! May the LORD, God of my lord the king, say so. As the LORD has been with my lord the king, even so may he be with Solomon, and make his throne greater than the throne of my lord King David.’”</a:t>
            </a:r>
            <a:endParaRPr sz="2800" dirty="0">
              <a:solidFill>
                <a:schemeClr val="dk1"/>
              </a:solidFill>
            </a:endParaRPr>
          </a:p>
        </p:txBody>
      </p:sp>
      <p:pic>
        <p:nvPicPr>
          <p:cNvPr id="114" name="Google Shape;114;p22"/>
          <p:cNvPicPr preferRelativeResize="0">
            <a:picLocks noChangeAspect="1"/>
          </p:cNvPicPr>
          <p:nvPr/>
        </p:nvPicPr>
        <p:blipFill>
          <a:blip r:embed="rId3">
            <a:alphaModFix/>
          </a:blip>
          <a:stretch>
            <a:fillRect/>
          </a:stretch>
        </p:blipFill>
        <p:spPr>
          <a:xfrm>
            <a:off x="7832035" y="4094158"/>
            <a:ext cx="4359965" cy="2761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0" y="2567"/>
            <a:ext cx="11360800" cy="763600"/>
          </a:xfrm>
          <a:prstGeom prst="rect">
            <a:avLst/>
          </a:prstGeom>
        </p:spPr>
        <p:txBody>
          <a:bodyPr spcFirstLastPara="1" wrap="square" lIns="121900" tIns="121900" rIns="121900" bIns="121900" anchor="t" anchorCtr="0">
            <a:normAutofit/>
          </a:bodyPr>
          <a:lstStyle/>
          <a:p>
            <a:r>
              <a:rPr lang="en" sz="3200" dirty="0"/>
              <a:t>The Way God works in human affairs</a:t>
            </a:r>
            <a:endParaRPr sz="3200" dirty="0"/>
          </a:p>
        </p:txBody>
      </p:sp>
      <p:sp>
        <p:nvSpPr>
          <p:cNvPr id="120" name="Google Shape;120;p23"/>
          <p:cNvSpPr txBox="1">
            <a:spLocks noGrp="1"/>
          </p:cNvSpPr>
          <p:nvPr>
            <p:ph type="body" idx="1"/>
          </p:nvPr>
        </p:nvSpPr>
        <p:spPr>
          <a:xfrm>
            <a:off x="0" y="766167"/>
            <a:ext cx="12192000" cy="4555200"/>
          </a:xfrm>
          <a:prstGeom prst="rect">
            <a:avLst/>
          </a:prstGeom>
        </p:spPr>
        <p:txBody>
          <a:bodyPr spcFirstLastPara="1" wrap="square" lIns="121900" tIns="121900" rIns="121900" bIns="121900" anchor="t" anchorCtr="0">
            <a:normAutofit/>
          </a:bodyPr>
          <a:lstStyle/>
          <a:p>
            <a:pPr>
              <a:buClr>
                <a:schemeClr val="dk1"/>
              </a:buClr>
              <a:buAutoNum type="arabicParenR"/>
            </a:pPr>
            <a:r>
              <a:rPr lang="en" sz="2800" dirty="0">
                <a:solidFill>
                  <a:schemeClr val="dk1"/>
                </a:solidFill>
              </a:rPr>
              <a:t>Firmly- people died to establish Solomon as king (1st Kings 1-2)</a:t>
            </a:r>
            <a:endParaRPr sz="2800" dirty="0">
              <a:solidFill>
                <a:schemeClr val="dk1"/>
              </a:solidFill>
            </a:endParaRPr>
          </a:p>
          <a:p>
            <a:pPr>
              <a:buClr>
                <a:schemeClr val="dk1"/>
              </a:buClr>
              <a:buAutoNum type="arabicParenR"/>
            </a:pPr>
            <a:r>
              <a:rPr lang="en" sz="2800" dirty="0">
                <a:solidFill>
                  <a:schemeClr val="dk1"/>
                </a:solidFill>
              </a:rPr>
              <a:t>Patiently- </a:t>
            </a:r>
            <a:r>
              <a:rPr lang="en" sz="2800" dirty="0" err="1">
                <a:solidFill>
                  <a:schemeClr val="dk1"/>
                </a:solidFill>
              </a:rPr>
              <a:t>Benaiah</a:t>
            </a:r>
            <a:r>
              <a:rPr lang="en" sz="2800" dirty="0">
                <a:solidFill>
                  <a:schemeClr val="dk1"/>
                </a:solidFill>
              </a:rPr>
              <a:t> was with David at the beginning of his reign (2nd Samuel 8) and possibly as early as his burning of </a:t>
            </a:r>
            <a:r>
              <a:rPr lang="en" sz="2800" dirty="0" err="1">
                <a:solidFill>
                  <a:schemeClr val="dk1"/>
                </a:solidFill>
              </a:rPr>
              <a:t>Ziklag</a:t>
            </a:r>
            <a:r>
              <a:rPr lang="en" sz="2800" dirty="0">
                <a:solidFill>
                  <a:schemeClr val="dk1"/>
                </a:solidFill>
              </a:rPr>
              <a:t> (1st Samuel 30:14)</a:t>
            </a:r>
            <a:endParaRPr sz="2800" dirty="0">
              <a:solidFill>
                <a:schemeClr val="dk1"/>
              </a:solidFill>
            </a:endParaRPr>
          </a:p>
          <a:p>
            <a:pPr>
              <a:buClr>
                <a:schemeClr val="dk1"/>
              </a:buClr>
              <a:buAutoNum type="arabicParenR"/>
            </a:pPr>
            <a:r>
              <a:rPr lang="en" sz="2800" dirty="0">
                <a:solidFill>
                  <a:schemeClr val="dk1"/>
                </a:solidFill>
              </a:rPr>
              <a:t>With human actors- God has killed people miraculously (Numbers 16:35) (Acts 12:23) but as far as the Bible shows He most often uses human agents (1st Kings 1-2) (Assyria, Babylon, Persia, Romans, etc.)</a:t>
            </a:r>
            <a:endParaRPr sz="2800" dirty="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0" y="48433"/>
            <a:ext cx="11360800" cy="763600"/>
          </a:xfrm>
          <a:prstGeom prst="rect">
            <a:avLst/>
          </a:prstGeom>
        </p:spPr>
        <p:txBody>
          <a:bodyPr spcFirstLastPara="1" wrap="square" lIns="121900" tIns="121900" rIns="121900" bIns="121900" anchor="t" anchorCtr="0">
            <a:normAutofit/>
          </a:bodyPr>
          <a:lstStyle/>
          <a:p>
            <a:r>
              <a:rPr lang="en" sz="3200" dirty="0"/>
              <a:t>Conclusion</a:t>
            </a:r>
            <a:endParaRPr sz="3200" dirty="0"/>
          </a:p>
        </p:txBody>
      </p:sp>
      <p:sp>
        <p:nvSpPr>
          <p:cNvPr id="126" name="Google Shape;126;p24"/>
          <p:cNvSpPr txBox="1">
            <a:spLocks noGrp="1"/>
          </p:cNvSpPr>
          <p:nvPr>
            <p:ph type="body" idx="1"/>
          </p:nvPr>
        </p:nvSpPr>
        <p:spPr>
          <a:xfrm>
            <a:off x="0" y="812032"/>
            <a:ext cx="12192000" cy="6045967"/>
          </a:xfrm>
          <a:prstGeom prst="rect">
            <a:avLst/>
          </a:prstGeom>
        </p:spPr>
        <p:txBody>
          <a:bodyPr spcFirstLastPara="1" wrap="square" lIns="121900" tIns="121900" rIns="121900" bIns="121900" anchor="t" anchorCtr="0">
            <a:noAutofit/>
          </a:bodyPr>
          <a:lstStyle/>
          <a:p>
            <a:pPr marL="0" indent="0">
              <a:buNone/>
            </a:pPr>
            <a:r>
              <a:rPr lang="en" sz="2400" dirty="0" err="1">
                <a:solidFill>
                  <a:schemeClr val="dk1"/>
                </a:solidFill>
              </a:rPr>
              <a:t>Benaiah</a:t>
            </a:r>
            <a:r>
              <a:rPr lang="en" sz="2400" dirty="0">
                <a:solidFill>
                  <a:schemeClr val="dk1"/>
                </a:solidFill>
              </a:rPr>
              <a:t> teaches us three things:</a:t>
            </a:r>
            <a:endParaRPr sz="2400" dirty="0">
              <a:solidFill>
                <a:schemeClr val="dk1"/>
              </a:solidFill>
            </a:endParaRPr>
          </a:p>
          <a:p>
            <a:pPr>
              <a:spcBef>
                <a:spcPts val="1600"/>
              </a:spcBef>
              <a:buClr>
                <a:schemeClr val="dk1"/>
              </a:buClr>
              <a:buAutoNum type="arabicParenR"/>
            </a:pPr>
            <a:r>
              <a:rPr lang="en" sz="2400" dirty="0">
                <a:solidFill>
                  <a:schemeClr val="dk1"/>
                </a:solidFill>
              </a:rPr>
              <a:t>The Value of Violence</a:t>
            </a:r>
            <a:endParaRPr sz="2400" dirty="0">
              <a:solidFill>
                <a:schemeClr val="dk1"/>
              </a:solidFill>
            </a:endParaRPr>
          </a:p>
          <a:p>
            <a:pPr>
              <a:buClr>
                <a:schemeClr val="dk1"/>
              </a:buClr>
              <a:buAutoNum type="arabicParenR"/>
            </a:pPr>
            <a:r>
              <a:rPr lang="en" sz="2400" dirty="0">
                <a:solidFill>
                  <a:schemeClr val="dk1"/>
                </a:solidFill>
              </a:rPr>
              <a:t>The Characteristics of a Good Soldier</a:t>
            </a:r>
            <a:endParaRPr sz="2400" dirty="0">
              <a:solidFill>
                <a:schemeClr val="dk1"/>
              </a:solidFill>
            </a:endParaRPr>
          </a:p>
          <a:p>
            <a:pPr>
              <a:buClr>
                <a:schemeClr val="dk1"/>
              </a:buClr>
              <a:buAutoNum type="arabicParenR"/>
            </a:pPr>
            <a:r>
              <a:rPr lang="en" sz="2400" dirty="0">
                <a:solidFill>
                  <a:schemeClr val="dk1"/>
                </a:solidFill>
              </a:rPr>
              <a:t>The Way God works in human affairs</a:t>
            </a:r>
            <a:endParaRPr sz="2400" dirty="0">
              <a:solidFill>
                <a:schemeClr val="dk1"/>
              </a:solidFill>
            </a:endParaRPr>
          </a:p>
          <a:p>
            <a:pPr marL="0" indent="0">
              <a:spcBef>
                <a:spcPts val="1600"/>
              </a:spcBef>
              <a:spcAft>
                <a:spcPts val="1600"/>
              </a:spcAft>
              <a:buNone/>
            </a:pPr>
            <a:r>
              <a:rPr lang="en" sz="2400" dirty="0">
                <a:solidFill>
                  <a:schemeClr val="dk1"/>
                </a:solidFill>
              </a:rPr>
              <a:t>Hebrews 11:13-16 “All these died in faith, without receiving the promises, but having seen them and having welcomed them from a distance, and having confessed that they were strangers and exiles on the earth. For those who say such things make it clear that they are seeking a country of their own. And indeed if they had been thinking of that country from which they went out, they would have had opportunity to return. But as it is, they desire a better country, that is, a heavenly one. Therefore God is not ashamed to be called their God; for He has prepared a city for them.“</a:t>
            </a:r>
            <a:endParaRPr sz="2400"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15600" y="0"/>
            <a:ext cx="11360800" cy="763600"/>
          </a:xfrm>
          <a:prstGeom prst="rect">
            <a:avLst/>
          </a:prstGeom>
        </p:spPr>
        <p:txBody>
          <a:bodyPr spcFirstLastPara="1" wrap="square" lIns="121900" tIns="121900" rIns="121900" bIns="121900" anchor="t" anchorCtr="0">
            <a:normAutofit/>
          </a:bodyPr>
          <a:lstStyle/>
          <a:p>
            <a:r>
              <a:rPr lang="en" sz="3200" dirty="0"/>
              <a:t>Background</a:t>
            </a:r>
            <a:endParaRPr sz="3200" dirty="0"/>
          </a:p>
        </p:txBody>
      </p:sp>
      <p:sp>
        <p:nvSpPr>
          <p:cNvPr id="60" name="Google Shape;60;p14"/>
          <p:cNvSpPr txBox="1">
            <a:spLocks noGrp="1"/>
          </p:cNvSpPr>
          <p:nvPr>
            <p:ph type="body" idx="1"/>
          </p:nvPr>
        </p:nvSpPr>
        <p:spPr>
          <a:xfrm>
            <a:off x="0" y="763601"/>
            <a:ext cx="12192000" cy="6094400"/>
          </a:xfrm>
          <a:prstGeom prst="rect">
            <a:avLst/>
          </a:prstGeom>
        </p:spPr>
        <p:txBody>
          <a:bodyPr spcFirstLastPara="1" wrap="square" lIns="121900" tIns="121900" rIns="121900" bIns="121900" anchor="t" anchorCtr="0">
            <a:noAutofit/>
          </a:bodyPr>
          <a:lstStyle/>
          <a:p>
            <a:pPr marL="0" indent="0">
              <a:buNone/>
            </a:pPr>
            <a:r>
              <a:rPr lang="en" sz="2400" dirty="0" err="1">
                <a:solidFill>
                  <a:schemeClr val="dk1"/>
                </a:solidFill>
              </a:rPr>
              <a:t>Benaiah</a:t>
            </a:r>
            <a:r>
              <a:rPr lang="en" sz="2400" dirty="0">
                <a:solidFill>
                  <a:schemeClr val="dk1"/>
                </a:solidFill>
              </a:rPr>
              <a:t> means “Yahweh Builds” with roots in “</a:t>
            </a:r>
            <a:r>
              <a:rPr lang="en" sz="2400" dirty="0" err="1">
                <a:solidFill>
                  <a:schemeClr val="dk1"/>
                </a:solidFill>
              </a:rPr>
              <a:t>bana</a:t>
            </a:r>
            <a:r>
              <a:rPr lang="en" sz="2400" dirty="0">
                <a:solidFill>
                  <a:schemeClr val="dk1"/>
                </a:solidFill>
              </a:rPr>
              <a:t>” meaning build and “Yah” (not a derivation of the </a:t>
            </a:r>
            <a:r>
              <a:rPr lang="en" sz="2400" dirty="0" err="1">
                <a:solidFill>
                  <a:schemeClr val="dk1"/>
                </a:solidFill>
              </a:rPr>
              <a:t>Tetragrammaton</a:t>
            </a:r>
            <a:r>
              <a:rPr lang="en" sz="2400" dirty="0">
                <a:solidFill>
                  <a:schemeClr val="dk1"/>
                </a:solidFill>
              </a:rPr>
              <a:t> but a contraction)</a:t>
            </a:r>
            <a:endParaRPr sz="2400" dirty="0">
              <a:solidFill>
                <a:schemeClr val="dk1"/>
              </a:solidFill>
            </a:endParaRPr>
          </a:p>
          <a:p>
            <a:pPr marL="0" indent="0">
              <a:spcBef>
                <a:spcPts val="1600"/>
              </a:spcBef>
              <a:buNone/>
            </a:pPr>
            <a:r>
              <a:rPr lang="en" sz="2400" dirty="0" err="1">
                <a:solidFill>
                  <a:schemeClr val="dk1"/>
                </a:solidFill>
              </a:rPr>
              <a:t>Benaiah</a:t>
            </a:r>
            <a:r>
              <a:rPr lang="en" sz="2400" dirty="0">
                <a:solidFill>
                  <a:schemeClr val="dk1"/>
                </a:solidFill>
              </a:rPr>
              <a:t> the son of Jehoiada, who was chief priest at some point (1st Chronicles 27:5) and is a Levite from a border town in Judah </a:t>
            </a:r>
            <a:endParaRPr sz="2400" dirty="0">
              <a:solidFill>
                <a:schemeClr val="dk1"/>
              </a:solidFill>
            </a:endParaRPr>
          </a:p>
          <a:p>
            <a:pPr marL="0" indent="0">
              <a:spcBef>
                <a:spcPts val="1600"/>
              </a:spcBef>
              <a:buNone/>
            </a:pPr>
            <a:r>
              <a:rPr lang="en" sz="2400" dirty="0">
                <a:solidFill>
                  <a:schemeClr val="dk1"/>
                </a:solidFill>
              </a:rPr>
              <a:t>Is mentioned in 2nd Samuel 8, 20, and 23 (David’s mighty men), 1st Kings 1-4, and 1st Chronicles 11 (David’s mighty men), (possibly as a priest/musician)15 &amp; 16, 18, and 27. </a:t>
            </a:r>
            <a:endParaRPr sz="2400" dirty="0">
              <a:solidFill>
                <a:schemeClr val="dk1"/>
              </a:solidFill>
            </a:endParaRPr>
          </a:p>
          <a:p>
            <a:pPr marL="0" indent="0">
              <a:spcBef>
                <a:spcPts val="1600"/>
              </a:spcBef>
              <a:buNone/>
            </a:pPr>
            <a:r>
              <a:rPr lang="en" sz="2400" dirty="0">
                <a:solidFill>
                  <a:schemeClr val="dk1"/>
                </a:solidFill>
              </a:rPr>
              <a:t>He is mentioned as a “doer of great deeds”, including killing two “ariels” of Moab, killing a lion in a pit in the snow, and killing a large Egyptian man with his own spear (2nd Samuel 23:20-23) </a:t>
            </a:r>
            <a:endParaRPr sz="2400" dirty="0">
              <a:solidFill>
                <a:schemeClr val="dk1"/>
              </a:solidFill>
            </a:endParaRPr>
          </a:p>
          <a:p>
            <a:pPr marL="0" indent="0">
              <a:spcBef>
                <a:spcPts val="1600"/>
              </a:spcBef>
              <a:spcAft>
                <a:spcPts val="1600"/>
              </a:spcAft>
              <a:buNone/>
            </a:pPr>
            <a:r>
              <a:rPr lang="en" sz="2400" dirty="0">
                <a:solidFill>
                  <a:schemeClr val="dk1"/>
                </a:solidFill>
              </a:rPr>
              <a:t>Rabbinical tradition says he was chief of the Sanhedrin council (</a:t>
            </a:r>
            <a:r>
              <a:rPr lang="en" sz="2400" dirty="0" err="1">
                <a:solidFill>
                  <a:schemeClr val="dk1"/>
                </a:solidFill>
              </a:rPr>
              <a:t>Berakhot</a:t>
            </a:r>
            <a:r>
              <a:rPr lang="en" sz="2400" dirty="0">
                <a:solidFill>
                  <a:schemeClr val="dk1"/>
                </a:solidFill>
              </a:rPr>
              <a:t> 4a), as well as being the first person to meet the Queen of Sheba as it was thought she could “judging by </a:t>
            </a:r>
            <a:r>
              <a:rPr lang="en" sz="2400" dirty="0" err="1">
                <a:solidFill>
                  <a:schemeClr val="dk1"/>
                </a:solidFill>
              </a:rPr>
              <a:t>Benaiah</a:t>
            </a:r>
            <a:r>
              <a:rPr lang="en" sz="2400" dirty="0">
                <a:solidFill>
                  <a:schemeClr val="dk1"/>
                </a:solidFill>
              </a:rPr>
              <a:t>, ye may form for yourselves an idea of Solomon”(Munk </a:t>
            </a:r>
            <a:r>
              <a:rPr lang="en" sz="2400" dirty="0" err="1">
                <a:solidFill>
                  <a:schemeClr val="dk1"/>
                </a:solidFill>
              </a:rPr>
              <a:t>pg</a:t>
            </a:r>
            <a:r>
              <a:rPr lang="en" sz="2400" dirty="0">
                <a:solidFill>
                  <a:schemeClr val="dk1"/>
                </a:solidFill>
              </a:rPr>
              <a:t> 10)</a:t>
            </a:r>
            <a:endParaRPr sz="24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774292" y="556763"/>
            <a:ext cx="9832400" cy="3323562"/>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3333" b="0" i="0" u="none" strike="noStrike" kern="0" cap="none" spc="0" normalizeH="0" baseline="0" noProof="0" dirty="0" err="1">
                <a:ln>
                  <a:noFill/>
                </a:ln>
                <a:solidFill>
                  <a:srgbClr val="FFFFFF"/>
                </a:solidFill>
                <a:effectLst/>
                <a:uLnTx/>
                <a:uFillTx/>
                <a:latin typeface="Arial"/>
                <a:ea typeface="+mn-ea"/>
                <a:cs typeface="Arial"/>
                <a:sym typeface="Arial"/>
              </a:rPr>
              <a:t>Benaiah</a:t>
            </a:r>
            <a:r>
              <a:rPr kumimoji="0" lang="en" sz="3333" b="0" i="0" u="none" strike="noStrike" kern="0" cap="none" spc="0" normalizeH="0" baseline="0" noProof="0" dirty="0">
                <a:ln>
                  <a:noFill/>
                </a:ln>
                <a:solidFill>
                  <a:srgbClr val="FFFFFF"/>
                </a:solidFill>
                <a:effectLst/>
                <a:uLnTx/>
                <a:uFillTx/>
                <a:latin typeface="Arial"/>
                <a:ea typeface="+mn-ea"/>
                <a:cs typeface="Arial"/>
                <a:sym typeface="Arial"/>
              </a:rPr>
              <a:t> teaches us several things:</a:t>
            </a:r>
            <a:endParaRPr kumimoji="0" sz="3333" b="0" i="0" u="none" strike="noStrike" kern="0" cap="none" spc="0" normalizeH="0" baseline="0" noProof="0" dirty="0">
              <a:ln>
                <a:noFill/>
              </a:ln>
              <a:solidFill>
                <a:srgbClr val="FFFFFF"/>
              </a:solidFill>
              <a:effectLst/>
              <a:uLnTx/>
              <a:uFillTx/>
              <a:latin typeface="Arial"/>
              <a:ea typeface="+mn-ea"/>
              <a:cs typeface="Arial"/>
              <a:sym typeface="Arial"/>
            </a:endParaRPr>
          </a:p>
          <a:p>
            <a:pPr marL="609585" marR="0" lvl="0" indent="-516454" algn="l" defTabSz="1219170" rtl="0" eaLnBrk="1" fontAlgn="auto" latinLnBrk="0" hangingPunct="1">
              <a:lnSpc>
                <a:spcPct val="100000"/>
              </a:lnSpc>
              <a:spcBef>
                <a:spcPts val="0"/>
              </a:spcBef>
              <a:spcAft>
                <a:spcPts val="0"/>
              </a:spcAft>
              <a:buClr>
                <a:srgbClr val="FFFFFF"/>
              </a:buClr>
              <a:buSzPts val="2500"/>
              <a:buFont typeface="Arial"/>
              <a:buAutoNum type="arabicParenR"/>
              <a:tabLst/>
              <a:defRPr/>
            </a:pPr>
            <a:r>
              <a:rPr kumimoji="0" lang="en" sz="3333" b="0" i="0" u="none" strike="noStrike" kern="0" cap="none" spc="0" normalizeH="0" baseline="0" noProof="0" dirty="0">
                <a:ln>
                  <a:noFill/>
                </a:ln>
                <a:solidFill>
                  <a:srgbClr val="FFFFFF"/>
                </a:solidFill>
                <a:effectLst/>
                <a:uLnTx/>
                <a:uFillTx/>
                <a:latin typeface="Arial"/>
                <a:ea typeface="+mn-ea"/>
                <a:cs typeface="Arial"/>
                <a:sym typeface="Arial"/>
              </a:rPr>
              <a:t>The value of violence</a:t>
            </a:r>
            <a:endParaRPr kumimoji="0" sz="3333" b="0" i="0" u="none" strike="noStrike" kern="0" cap="none" spc="0" normalizeH="0" baseline="0" noProof="0" dirty="0">
              <a:ln>
                <a:noFill/>
              </a:ln>
              <a:solidFill>
                <a:srgbClr val="FFFFFF"/>
              </a:solidFill>
              <a:effectLst/>
              <a:uLnTx/>
              <a:uFillTx/>
              <a:latin typeface="Arial"/>
              <a:ea typeface="+mn-ea"/>
              <a:cs typeface="Arial"/>
              <a:sym typeface="Arial"/>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3333" b="0" i="0" u="none" strike="noStrike" kern="0" cap="none" spc="0" normalizeH="0" baseline="0" noProof="0" dirty="0">
              <a:ln>
                <a:noFill/>
              </a:ln>
              <a:solidFill>
                <a:srgbClr val="FFFFFF"/>
              </a:solidFill>
              <a:effectLst/>
              <a:uLnTx/>
              <a:uFillTx/>
              <a:latin typeface="Arial"/>
              <a:ea typeface="+mn-ea"/>
              <a:cs typeface="Arial"/>
              <a:sym typeface="Arial"/>
            </a:endParaRPr>
          </a:p>
          <a:p>
            <a:pPr marL="609585" marR="0" lvl="0" indent="-516454" algn="l" defTabSz="1219170" rtl="0" eaLnBrk="1" fontAlgn="auto" latinLnBrk="0" hangingPunct="1">
              <a:lnSpc>
                <a:spcPct val="100000"/>
              </a:lnSpc>
              <a:spcBef>
                <a:spcPts val="0"/>
              </a:spcBef>
              <a:spcAft>
                <a:spcPts val="0"/>
              </a:spcAft>
              <a:buClr>
                <a:srgbClr val="FFFFFF"/>
              </a:buClr>
              <a:buSzPts val="2500"/>
              <a:buFont typeface="Arial"/>
              <a:buAutoNum type="arabicParenR"/>
              <a:tabLst/>
              <a:defRPr/>
            </a:pPr>
            <a:r>
              <a:rPr kumimoji="0" lang="en" sz="3333" b="0" i="0" u="none" strike="noStrike" kern="0" cap="none" spc="0" normalizeH="0" baseline="0" noProof="0" dirty="0">
                <a:ln>
                  <a:noFill/>
                </a:ln>
                <a:solidFill>
                  <a:srgbClr val="FFFFFF"/>
                </a:solidFill>
                <a:effectLst/>
                <a:uLnTx/>
                <a:uFillTx/>
                <a:latin typeface="Arial"/>
                <a:ea typeface="+mn-ea"/>
                <a:cs typeface="Arial"/>
                <a:sym typeface="Arial"/>
              </a:rPr>
              <a:t>The Characteristics of a good soldier</a:t>
            </a:r>
            <a:endParaRPr kumimoji="0" sz="3333" b="0" i="0" u="none" strike="noStrike" kern="0" cap="none" spc="0" normalizeH="0" baseline="0" noProof="0" dirty="0">
              <a:ln>
                <a:noFill/>
              </a:ln>
              <a:solidFill>
                <a:srgbClr val="FFFFFF"/>
              </a:solidFill>
              <a:effectLst/>
              <a:uLnTx/>
              <a:uFillTx/>
              <a:latin typeface="Arial"/>
              <a:ea typeface="+mn-ea"/>
              <a:cs typeface="Arial"/>
              <a:sym typeface="Arial"/>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3333" b="0" i="0" u="none" strike="noStrike" kern="0" cap="none" spc="0" normalizeH="0" baseline="0" noProof="0" dirty="0">
              <a:ln>
                <a:noFill/>
              </a:ln>
              <a:solidFill>
                <a:srgbClr val="FFFFFF"/>
              </a:solidFill>
              <a:effectLst/>
              <a:uLnTx/>
              <a:uFillTx/>
              <a:latin typeface="Arial"/>
              <a:ea typeface="+mn-ea"/>
              <a:cs typeface="Arial"/>
              <a:sym typeface="Arial"/>
            </a:endParaRPr>
          </a:p>
          <a:p>
            <a:pPr marL="609585" marR="0" lvl="0" indent="-516454" algn="l" defTabSz="1219170" rtl="0" eaLnBrk="1" fontAlgn="auto" latinLnBrk="0" hangingPunct="1">
              <a:lnSpc>
                <a:spcPct val="100000"/>
              </a:lnSpc>
              <a:spcBef>
                <a:spcPts val="0"/>
              </a:spcBef>
              <a:spcAft>
                <a:spcPts val="0"/>
              </a:spcAft>
              <a:buClr>
                <a:srgbClr val="FFFFFF"/>
              </a:buClr>
              <a:buSzPts val="2500"/>
              <a:buFont typeface="Arial"/>
              <a:buAutoNum type="arabicParenR"/>
              <a:tabLst/>
              <a:defRPr/>
            </a:pPr>
            <a:r>
              <a:rPr kumimoji="0" lang="en" sz="3333" b="0" i="0" u="none" strike="noStrike" kern="0" cap="none" spc="0" normalizeH="0" baseline="0" noProof="0" dirty="0">
                <a:ln>
                  <a:noFill/>
                </a:ln>
                <a:solidFill>
                  <a:srgbClr val="FFFFFF"/>
                </a:solidFill>
                <a:effectLst/>
                <a:uLnTx/>
                <a:uFillTx/>
                <a:latin typeface="Arial"/>
                <a:ea typeface="+mn-ea"/>
                <a:cs typeface="Arial"/>
                <a:sym typeface="Arial"/>
              </a:rPr>
              <a:t>The way God works in human affairs</a:t>
            </a:r>
            <a:endParaRPr kumimoji="0" sz="3333" b="0" i="0" u="none" strike="noStrike" kern="0" cap="none" spc="0" normalizeH="0" baseline="0" noProof="0" dirty="0">
              <a:ln>
                <a:noFill/>
              </a:ln>
              <a:solidFill>
                <a:srgbClr val="FFFFFF"/>
              </a:solidFill>
              <a:effectLst/>
              <a:uLnTx/>
              <a:uFillTx/>
              <a:latin typeface="Arial"/>
              <a:ea typeface="+mn-ea"/>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6"/>
          <p:cNvPicPr preferRelativeResize="0"/>
          <p:nvPr/>
        </p:nvPicPr>
        <p:blipFill>
          <a:blip r:embed="rId3">
            <a:alphaModFix/>
          </a:blip>
          <a:stretch>
            <a:fillRect/>
          </a:stretch>
        </p:blipFill>
        <p:spPr>
          <a:xfrm>
            <a:off x="0" y="0"/>
            <a:ext cx="6096000" cy="3429000"/>
          </a:xfrm>
          <a:prstGeom prst="rect">
            <a:avLst/>
          </a:prstGeom>
          <a:noFill/>
          <a:ln>
            <a:noFill/>
          </a:ln>
        </p:spPr>
      </p:pic>
      <p:pic>
        <p:nvPicPr>
          <p:cNvPr id="71" name="Google Shape;71;p16"/>
          <p:cNvPicPr preferRelativeResize="0"/>
          <p:nvPr/>
        </p:nvPicPr>
        <p:blipFill>
          <a:blip r:embed="rId4">
            <a:alphaModFix/>
          </a:blip>
          <a:stretch>
            <a:fillRect/>
          </a:stretch>
        </p:blipFill>
        <p:spPr>
          <a:xfrm>
            <a:off x="0" y="3429000"/>
            <a:ext cx="6096000" cy="3429000"/>
          </a:xfrm>
          <a:prstGeom prst="rect">
            <a:avLst/>
          </a:prstGeom>
          <a:noFill/>
          <a:ln>
            <a:noFill/>
          </a:ln>
        </p:spPr>
      </p:pic>
      <p:pic>
        <p:nvPicPr>
          <p:cNvPr id="72" name="Google Shape;72;p16"/>
          <p:cNvPicPr preferRelativeResize="0"/>
          <p:nvPr/>
        </p:nvPicPr>
        <p:blipFill>
          <a:blip r:embed="rId5">
            <a:alphaModFix/>
          </a:blip>
          <a:stretch>
            <a:fillRect/>
          </a:stretch>
        </p:blipFill>
        <p:spPr>
          <a:xfrm>
            <a:off x="6096000" y="0"/>
            <a:ext cx="6096000" cy="3429000"/>
          </a:xfrm>
          <a:prstGeom prst="rect">
            <a:avLst/>
          </a:prstGeom>
          <a:noFill/>
          <a:ln>
            <a:noFill/>
          </a:ln>
        </p:spPr>
      </p:pic>
      <p:pic>
        <p:nvPicPr>
          <p:cNvPr id="73" name="Google Shape;73;p16"/>
          <p:cNvPicPr preferRelativeResize="0"/>
          <p:nvPr/>
        </p:nvPicPr>
        <p:blipFill>
          <a:blip r:embed="rId6">
            <a:alphaModFix/>
          </a:blip>
          <a:stretch>
            <a:fillRect/>
          </a:stretch>
        </p:blipFill>
        <p:spPr>
          <a:xfrm>
            <a:off x="6096000" y="3429000"/>
            <a:ext cx="6096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0" y="2567"/>
            <a:ext cx="11360800" cy="763600"/>
          </a:xfrm>
          <a:prstGeom prst="rect">
            <a:avLst/>
          </a:prstGeom>
        </p:spPr>
        <p:txBody>
          <a:bodyPr spcFirstLastPara="1" wrap="square" lIns="121900" tIns="121900" rIns="121900" bIns="121900" anchor="t" anchorCtr="0">
            <a:normAutofit/>
          </a:bodyPr>
          <a:lstStyle/>
          <a:p>
            <a:r>
              <a:rPr lang="en" sz="3200" dirty="0"/>
              <a:t>The Value of Violence</a:t>
            </a:r>
            <a:endParaRPr sz="3200" dirty="0"/>
          </a:p>
        </p:txBody>
      </p:sp>
      <p:sp>
        <p:nvSpPr>
          <p:cNvPr id="79" name="Google Shape;79;p17"/>
          <p:cNvSpPr txBox="1">
            <a:spLocks noGrp="1"/>
          </p:cNvSpPr>
          <p:nvPr>
            <p:ph type="body" idx="1"/>
          </p:nvPr>
        </p:nvSpPr>
        <p:spPr>
          <a:xfrm>
            <a:off x="0" y="766167"/>
            <a:ext cx="12192000" cy="6089266"/>
          </a:xfrm>
          <a:prstGeom prst="rect">
            <a:avLst/>
          </a:prstGeom>
        </p:spPr>
        <p:txBody>
          <a:bodyPr spcFirstLastPara="1" wrap="square" lIns="121900" tIns="121900" rIns="121900" bIns="121900" anchor="t" anchorCtr="0">
            <a:noAutofit/>
          </a:bodyPr>
          <a:lstStyle/>
          <a:p>
            <a:pPr marL="0" indent="0">
              <a:buNone/>
            </a:pPr>
            <a:r>
              <a:rPr lang="en" sz="2800" dirty="0">
                <a:solidFill>
                  <a:schemeClr val="dk1"/>
                </a:solidFill>
              </a:rPr>
              <a:t>Psalm 11:5 “The Lord tests the righteous, but his soul hates the wicked and the one who loves violence.”</a:t>
            </a:r>
            <a:endParaRPr sz="2800" dirty="0">
              <a:solidFill>
                <a:schemeClr val="dk1"/>
              </a:solidFill>
            </a:endParaRPr>
          </a:p>
          <a:p>
            <a:pPr marL="0" indent="0">
              <a:spcBef>
                <a:spcPts val="1600"/>
              </a:spcBef>
              <a:buNone/>
            </a:pPr>
            <a:r>
              <a:rPr lang="en" sz="2800" dirty="0">
                <a:solidFill>
                  <a:schemeClr val="dk1"/>
                </a:solidFill>
              </a:rPr>
              <a:t>Proverbs 3:31 “Do not envy a man of violence and do not choose any of his ways”</a:t>
            </a:r>
            <a:endParaRPr sz="2800" dirty="0">
              <a:solidFill>
                <a:schemeClr val="dk1"/>
              </a:solidFill>
            </a:endParaRPr>
          </a:p>
          <a:p>
            <a:pPr marL="0" indent="0">
              <a:spcBef>
                <a:spcPts val="1600"/>
              </a:spcBef>
              <a:buNone/>
            </a:pPr>
            <a:r>
              <a:rPr lang="en" sz="2800" dirty="0">
                <a:solidFill>
                  <a:schemeClr val="dk1"/>
                </a:solidFill>
              </a:rPr>
              <a:t>Matthew 5:38-39 “You have heard that it was said, ‘An eye for an eye and a tooth for a tooth.’ But I say to you, Do not resist the one who is evil. But if anyone slaps you on the right cheek, turn to him the other also.”</a:t>
            </a:r>
            <a:endParaRPr sz="2800" dirty="0">
              <a:solidFill>
                <a:schemeClr val="dk1"/>
              </a:solidFill>
            </a:endParaRPr>
          </a:p>
          <a:p>
            <a:pPr marL="0" indent="0">
              <a:spcBef>
                <a:spcPts val="1600"/>
              </a:spcBef>
              <a:buNone/>
            </a:pPr>
            <a:r>
              <a:rPr lang="en" sz="2800" dirty="0">
                <a:solidFill>
                  <a:schemeClr val="dk1"/>
                </a:solidFill>
              </a:rPr>
              <a:t>Matthew 26:52 “Then Jesus said to him, “Put your sword back into its place. For all who take the sword will perish by the sword.”</a:t>
            </a:r>
            <a:endParaRPr sz="2800" dirty="0">
              <a:solidFill>
                <a:schemeClr val="dk1"/>
              </a:solidFill>
            </a:endParaRPr>
          </a:p>
          <a:p>
            <a:pPr marL="0" indent="0">
              <a:spcBef>
                <a:spcPts val="1600"/>
              </a:spcBef>
              <a:spcAft>
                <a:spcPts val="1600"/>
              </a:spcAft>
              <a:buNone/>
            </a:pP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0" y="2567"/>
            <a:ext cx="11360800" cy="763600"/>
          </a:xfrm>
          <a:prstGeom prst="rect">
            <a:avLst/>
          </a:prstGeom>
        </p:spPr>
        <p:txBody>
          <a:bodyPr spcFirstLastPara="1" wrap="square" lIns="121900" tIns="121900" rIns="121900" bIns="121900" anchor="t" anchorCtr="0">
            <a:normAutofit/>
          </a:bodyPr>
          <a:lstStyle/>
          <a:p>
            <a:r>
              <a:rPr lang="en" sz="3200" dirty="0"/>
              <a:t>The Value of Violence</a:t>
            </a:r>
            <a:endParaRPr sz="3200" dirty="0"/>
          </a:p>
        </p:txBody>
      </p:sp>
      <p:sp>
        <p:nvSpPr>
          <p:cNvPr id="85" name="Google Shape;85;p18"/>
          <p:cNvSpPr txBox="1">
            <a:spLocks noGrp="1"/>
          </p:cNvSpPr>
          <p:nvPr>
            <p:ph type="body" idx="1"/>
          </p:nvPr>
        </p:nvSpPr>
        <p:spPr>
          <a:xfrm>
            <a:off x="0" y="766167"/>
            <a:ext cx="12192000" cy="6089266"/>
          </a:xfrm>
          <a:prstGeom prst="rect">
            <a:avLst/>
          </a:prstGeom>
        </p:spPr>
        <p:txBody>
          <a:bodyPr spcFirstLastPara="1" wrap="square" lIns="121900" tIns="121900" rIns="121900" bIns="121900" anchor="t" anchorCtr="0">
            <a:noAutofit/>
          </a:bodyPr>
          <a:lstStyle/>
          <a:p>
            <a:pPr marL="0" indent="0">
              <a:buNone/>
            </a:pPr>
            <a:r>
              <a:rPr lang="en" sz="2800" dirty="0">
                <a:solidFill>
                  <a:schemeClr val="dk1"/>
                </a:solidFill>
              </a:rPr>
              <a:t>Hebrews 11:32-34 “For time would fail me to tell of Gideon, Barak, Samson, Jephthah, of David and Samuel and the prophets— 33 who through faith conquered kingdoms, enforced justice, obtained promises, stopped the mouths of lions, 34 quenched the power of fire, escaped the edge of the sword, were made strong out of weakness, became mighty in war, put foreign armies to flight.”</a:t>
            </a:r>
            <a:endParaRPr sz="2800" dirty="0">
              <a:solidFill>
                <a:schemeClr val="dk1"/>
              </a:solidFill>
            </a:endParaRPr>
          </a:p>
          <a:p>
            <a:pPr marL="0" indent="0">
              <a:spcBef>
                <a:spcPts val="1600"/>
              </a:spcBef>
              <a:buNone/>
            </a:pPr>
            <a:r>
              <a:rPr lang="en" sz="2800" dirty="0" err="1">
                <a:solidFill>
                  <a:schemeClr val="dk1"/>
                </a:solidFill>
              </a:rPr>
              <a:t>Benaiah</a:t>
            </a:r>
            <a:r>
              <a:rPr lang="en" sz="2800" dirty="0">
                <a:solidFill>
                  <a:schemeClr val="dk1"/>
                </a:solidFill>
              </a:rPr>
              <a:t> is mentioned as a “doer of great deeds”, including killing two “ariels” of Moab, killing a lion in a pit in the snow, and killing a large Egyptian man with his own spear (2nd Samuel 23:20-23) </a:t>
            </a:r>
            <a:endParaRPr sz="2800" dirty="0">
              <a:solidFill>
                <a:schemeClr val="dk1"/>
              </a:solidFill>
            </a:endParaRPr>
          </a:p>
          <a:p>
            <a:pPr marL="0" indent="0">
              <a:spcBef>
                <a:spcPts val="1600"/>
              </a:spcBef>
              <a:spcAft>
                <a:spcPts val="1600"/>
              </a:spcAft>
              <a:buNone/>
            </a:pPr>
            <a:r>
              <a:rPr lang="en" sz="2800" dirty="0">
                <a:solidFill>
                  <a:schemeClr val="dk1"/>
                </a:solidFill>
              </a:rPr>
              <a:t>He also spear-headed the transition of power from David to Solomon. (1Kings 1:4-10, 32-37/ 1 Kings 2:25, 28-35, 44-46)</a:t>
            </a:r>
            <a:endParaRPr sz="2800"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0" y="31573"/>
            <a:ext cx="11360800" cy="734594"/>
          </a:xfrm>
          <a:prstGeom prst="rect">
            <a:avLst/>
          </a:prstGeom>
        </p:spPr>
        <p:txBody>
          <a:bodyPr spcFirstLastPara="1" wrap="square" lIns="121900" tIns="121900" rIns="121900" bIns="121900" anchor="t" anchorCtr="0">
            <a:normAutofit/>
          </a:bodyPr>
          <a:lstStyle/>
          <a:p>
            <a:r>
              <a:rPr lang="en" sz="3200" dirty="0"/>
              <a:t>The Characteristics of a Good Soldier </a:t>
            </a:r>
            <a:endParaRPr sz="3200" dirty="0"/>
          </a:p>
        </p:txBody>
      </p:sp>
      <p:sp>
        <p:nvSpPr>
          <p:cNvPr id="91" name="Google Shape;91;p19"/>
          <p:cNvSpPr txBox="1">
            <a:spLocks noGrp="1"/>
          </p:cNvSpPr>
          <p:nvPr>
            <p:ph type="body" idx="1"/>
          </p:nvPr>
        </p:nvSpPr>
        <p:spPr>
          <a:xfrm>
            <a:off x="-1" y="806577"/>
            <a:ext cx="12192001" cy="3269034"/>
          </a:xfrm>
          <a:prstGeom prst="rect">
            <a:avLst/>
          </a:prstGeom>
        </p:spPr>
        <p:txBody>
          <a:bodyPr spcFirstLastPara="1" wrap="square" lIns="121900" tIns="121900" rIns="121900" bIns="121900" anchor="t" anchorCtr="0">
            <a:noAutofit/>
          </a:bodyPr>
          <a:lstStyle/>
          <a:p>
            <a:pPr marL="0" indent="0">
              <a:buNone/>
            </a:pPr>
            <a:r>
              <a:rPr lang="en" sz="2800" dirty="0">
                <a:solidFill>
                  <a:schemeClr val="dk1"/>
                </a:solidFill>
              </a:rPr>
              <a:t>Philippians 2:25 “I have thought it necessary to send to you Epaphroditus my brother and fellow worker and fellow soldier, and your messenger and minister to my need.”</a:t>
            </a:r>
            <a:endParaRPr sz="2800" dirty="0">
              <a:solidFill>
                <a:schemeClr val="dk1"/>
              </a:solidFill>
            </a:endParaRPr>
          </a:p>
          <a:p>
            <a:pPr marL="0" indent="0">
              <a:spcBef>
                <a:spcPts val="1600"/>
              </a:spcBef>
              <a:buNone/>
            </a:pPr>
            <a:r>
              <a:rPr lang="en" sz="2800" dirty="0">
                <a:solidFill>
                  <a:schemeClr val="dk1"/>
                </a:solidFill>
              </a:rPr>
              <a:t>2nd Timothy 2:3-4 “Share in suffering as a good soldier of Christ Jesus. No soldier gets entangled in civilian pursuits, since his aim is to please the one who enlisted him.</a:t>
            </a:r>
            <a:endParaRPr sz="2800" dirty="0">
              <a:solidFill>
                <a:schemeClr val="dk1"/>
              </a:solidFill>
            </a:endParaRPr>
          </a:p>
        </p:txBody>
      </p:sp>
      <p:pic>
        <p:nvPicPr>
          <p:cNvPr id="92" name="Google Shape;92;p19"/>
          <p:cNvPicPr preferRelativeResize="0">
            <a:picLocks noChangeAspect="1"/>
          </p:cNvPicPr>
          <p:nvPr/>
        </p:nvPicPr>
        <p:blipFill>
          <a:blip r:embed="rId3">
            <a:alphaModFix/>
          </a:blip>
          <a:stretch>
            <a:fillRect/>
          </a:stretch>
        </p:blipFill>
        <p:spPr>
          <a:xfrm>
            <a:off x="7129670" y="3759058"/>
            <a:ext cx="5062330" cy="306736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0" y="30171"/>
            <a:ext cx="11360800" cy="763600"/>
          </a:xfrm>
          <a:prstGeom prst="rect">
            <a:avLst/>
          </a:prstGeom>
        </p:spPr>
        <p:txBody>
          <a:bodyPr spcFirstLastPara="1" wrap="square" lIns="121900" tIns="121900" rIns="121900" bIns="121900" anchor="t" anchorCtr="0">
            <a:normAutofit/>
          </a:bodyPr>
          <a:lstStyle/>
          <a:p>
            <a:pPr marL="609585" indent="-518147">
              <a:buSzPct val="100000"/>
              <a:buAutoNum type="arabicParenR"/>
            </a:pPr>
            <a:r>
              <a:rPr lang="en" sz="3200" dirty="0"/>
              <a:t>Loyalty</a:t>
            </a:r>
            <a:endParaRPr sz="3200" dirty="0"/>
          </a:p>
        </p:txBody>
      </p:sp>
      <p:sp>
        <p:nvSpPr>
          <p:cNvPr id="98" name="Google Shape;98;p20"/>
          <p:cNvSpPr txBox="1">
            <a:spLocks noGrp="1"/>
          </p:cNvSpPr>
          <p:nvPr>
            <p:ph type="body" idx="1"/>
          </p:nvPr>
        </p:nvSpPr>
        <p:spPr>
          <a:xfrm>
            <a:off x="0" y="793770"/>
            <a:ext cx="12192000" cy="5156455"/>
          </a:xfrm>
          <a:prstGeom prst="rect">
            <a:avLst/>
          </a:prstGeom>
        </p:spPr>
        <p:txBody>
          <a:bodyPr spcFirstLastPara="1" wrap="square" lIns="121900" tIns="121900" rIns="121900" bIns="121900" anchor="t" anchorCtr="0">
            <a:noAutofit/>
          </a:bodyPr>
          <a:lstStyle/>
          <a:p>
            <a:pPr marL="0" indent="0">
              <a:buNone/>
            </a:pPr>
            <a:r>
              <a:rPr lang="en" sz="2400" dirty="0"/>
              <a:t> </a:t>
            </a:r>
            <a:r>
              <a:rPr lang="en" sz="2400" dirty="0">
                <a:solidFill>
                  <a:schemeClr val="dk1"/>
                </a:solidFill>
              </a:rPr>
              <a:t>Proverbs 17:17 “A friend loves at all times and a brother is born for adversity.”</a:t>
            </a:r>
            <a:endParaRPr sz="2400" dirty="0">
              <a:solidFill>
                <a:schemeClr val="dk1"/>
              </a:solidFill>
            </a:endParaRPr>
          </a:p>
          <a:p>
            <a:pPr marL="0" indent="0">
              <a:spcBef>
                <a:spcPts val="1600"/>
              </a:spcBef>
              <a:buNone/>
            </a:pPr>
            <a:r>
              <a:rPr lang="en" sz="2400" dirty="0">
                <a:solidFill>
                  <a:schemeClr val="dk1"/>
                </a:solidFill>
              </a:rPr>
              <a:t>1st Samuel 8:18 “and </a:t>
            </a:r>
            <a:r>
              <a:rPr lang="en" sz="2400" dirty="0" err="1">
                <a:solidFill>
                  <a:schemeClr val="dk1"/>
                </a:solidFill>
              </a:rPr>
              <a:t>Benaiah</a:t>
            </a:r>
            <a:r>
              <a:rPr lang="en" sz="2400" dirty="0">
                <a:solidFill>
                  <a:schemeClr val="dk1"/>
                </a:solidFill>
              </a:rPr>
              <a:t> the son of </a:t>
            </a:r>
            <a:r>
              <a:rPr lang="en" sz="2400" dirty="0" err="1">
                <a:solidFill>
                  <a:schemeClr val="dk1"/>
                </a:solidFill>
              </a:rPr>
              <a:t>Jehoida</a:t>
            </a:r>
            <a:r>
              <a:rPr lang="en" sz="2400" dirty="0">
                <a:solidFill>
                  <a:schemeClr val="dk1"/>
                </a:solidFill>
              </a:rPr>
              <a:t> was over the </a:t>
            </a:r>
            <a:r>
              <a:rPr lang="en" sz="2400" dirty="0" err="1">
                <a:solidFill>
                  <a:schemeClr val="dk1"/>
                </a:solidFill>
              </a:rPr>
              <a:t>Cherethites</a:t>
            </a:r>
            <a:r>
              <a:rPr lang="en" sz="2400" dirty="0">
                <a:solidFill>
                  <a:schemeClr val="dk1"/>
                </a:solidFill>
              </a:rPr>
              <a:t> and the </a:t>
            </a:r>
            <a:r>
              <a:rPr lang="en" sz="2400" dirty="0" err="1">
                <a:solidFill>
                  <a:schemeClr val="dk1"/>
                </a:solidFill>
              </a:rPr>
              <a:t>Pelethites</a:t>
            </a:r>
            <a:r>
              <a:rPr lang="en" sz="2400" dirty="0">
                <a:solidFill>
                  <a:schemeClr val="dk1"/>
                </a:solidFill>
              </a:rPr>
              <a:t>…”</a:t>
            </a:r>
            <a:endParaRPr sz="2400" dirty="0">
              <a:solidFill>
                <a:schemeClr val="dk1"/>
              </a:solidFill>
            </a:endParaRPr>
          </a:p>
          <a:p>
            <a:pPr marL="0" indent="0">
              <a:spcBef>
                <a:spcPts val="1600"/>
              </a:spcBef>
              <a:buNone/>
            </a:pPr>
            <a:r>
              <a:rPr lang="en" sz="2400" dirty="0">
                <a:solidFill>
                  <a:schemeClr val="dk1"/>
                </a:solidFill>
              </a:rPr>
              <a:t>2nd Samuel 23:23 “He was renowned among the thirty, but he did not attain to the three. And David set him over his bodyguard.”</a:t>
            </a:r>
            <a:endParaRPr sz="2400" dirty="0">
              <a:solidFill>
                <a:schemeClr val="dk1"/>
              </a:solidFill>
            </a:endParaRPr>
          </a:p>
          <a:p>
            <a:pPr marL="0" indent="0">
              <a:spcBef>
                <a:spcPts val="1600"/>
              </a:spcBef>
              <a:spcAft>
                <a:spcPts val="1600"/>
              </a:spcAft>
              <a:buNone/>
            </a:pPr>
            <a:r>
              <a:rPr lang="en" sz="2400" dirty="0">
                <a:solidFill>
                  <a:schemeClr val="dk1"/>
                </a:solidFill>
              </a:rPr>
              <a:t>1st Kings 1:26 “But me, even me your servant, and Zadok the priest and </a:t>
            </a:r>
            <a:r>
              <a:rPr lang="en" sz="2400" dirty="0" err="1">
                <a:solidFill>
                  <a:schemeClr val="dk1"/>
                </a:solidFill>
              </a:rPr>
              <a:t>Benaiah</a:t>
            </a:r>
            <a:r>
              <a:rPr lang="en" sz="2400" dirty="0">
                <a:solidFill>
                  <a:schemeClr val="dk1"/>
                </a:solidFill>
              </a:rPr>
              <a:t> the son of Jehoiada and your servant Solomon, he has not invited.”</a:t>
            </a:r>
            <a:endParaRPr sz="2400" dirty="0">
              <a:solidFill>
                <a:schemeClr val="dk1"/>
              </a:solidFill>
            </a:endParaRPr>
          </a:p>
        </p:txBody>
      </p:sp>
      <p:pic>
        <p:nvPicPr>
          <p:cNvPr id="99" name="Google Shape;99;p20"/>
          <p:cNvPicPr preferRelativeResize="0">
            <a:picLocks noChangeAspect="1"/>
          </p:cNvPicPr>
          <p:nvPr/>
        </p:nvPicPr>
        <p:blipFill>
          <a:blip r:embed="rId3">
            <a:alphaModFix/>
          </a:blip>
          <a:stretch>
            <a:fillRect/>
          </a:stretch>
        </p:blipFill>
        <p:spPr>
          <a:xfrm>
            <a:off x="8587409" y="4328222"/>
            <a:ext cx="3604591" cy="249960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0" y="2567"/>
            <a:ext cx="11360800" cy="763600"/>
          </a:xfrm>
          <a:prstGeom prst="rect">
            <a:avLst/>
          </a:prstGeom>
        </p:spPr>
        <p:txBody>
          <a:bodyPr spcFirstLastPara="1" wrap="square" lIns="121900" tIns="121900" rIns="121900" bIns="121900" anchor="t" anchorCtr="0">
            <a:normAutofit/>
          </a:bodyPr>
          <a:lstStyle/>
          <a:p>
            <a:r>
              <a:rPr lang="en" dirty="0"/>
              <a:t>2</a:t>
            </a:r>
            <a:r>
              <a:rPr lang="en" sz="3200" dirty="0"/>
              <a:t>) Understanding the Role of Suffering</a:t>
            </a:r>
            <a:endParaRPr sz="3200" dirty="0"/>
          </a:p>
        </p:txBody>
      </p:sp>
      <p:sp>
        <p:nvSpPr>
          <p:cNvPr id="105" name="Google Shape;105;p21"/>
          <p:cNvSpPr txBox="1">
            <a:spLocks noGrp="1"/>
          </p:cNvSpPr>
          <p:nvPr>
            <p:ph type="body" idx="1"/>
          </p:nvPr>
        </p:nvSpPr>
        <p:spPr>
          <a:xfrm>
            <a:off x="0" y="774900"/>
            <a:ext cx="11360800" cy="3237067"/>
          </a:xfrm>
          <a:prstGeom prst="rect">
            <a:avLst/>
          </a:prstGeom>
        </p:spPr>
        <p:txBody>
          <a:bodyPr spcFirstLastPara="1" wrap="square" lIns="121900" tIns="121900" rIns="121900" bIns="121900" anchor="t" anchorCtr="0">
            <a:normAutofit/>
          </a:bodyPr>
          <a:lstStyle/>
          <a:p>
            <a:pPr marL="0" indent="0">
              <a:buNone/>
            </a:pPr>
            <a:r>
              <a:rPr lang="en" sz="2800" dirty="0">
                <a:solidFill>
                  <a:schemeClr val="dk1"/>
                </a:solidFill>
              </a:rPr>
              <a:t>2nd Samuel 23:20 “… the son of a valiant man of </a:t>
            </a:r>
            <a:r>
              <a:rPr lang="en" sz="2800" dirty="0" err="1">
                <a:solidFill>
                  <a:schemeClr val="dk1"/>
                </a:solidFill>
              </a:rPr>
              <a:t>Kabzeel</a:t>
            </a:r>
            <a:r>
              <a:rPr lang="en" sz="2800" dirty="0">
                <a:solidFill>
                  <a:schemeClr val="dk1"/>
                </a:solidFill>
              </a:rPr>
              <a:t>…”</a:t>
            </a:r>
            <a:endParaRPr sz="2800" dirty="0">
              <a:solidFill>
                <a:schemeClr val="dk1"/>
              </a:solidFill>
            </a:endParaRPr>
          </a:p>
          <a:p>
            <a:pPr marL="0" indent="0">
              <a:spcBef>
                <a:spcPts val="1600"/>
              </a:spcBef>
              <a:buNone/>
            </a:pPr>
            <a:r>
              <a:rPr lang="en" sz="2800" dirty="0">
                <a:solidFill>
                  <a:schemeClr val="dk1"/>
                </a:solidFill>
              </a:rPr>
              <a:t>Romans 5:3-5 “Not only that, but we rejoice in our sufferings, knowing that suffering produces endurance, and endurance produces character, and character produces hope, and hope does not put us to shame, because God's love has been poured into our hearts through the Holy Spirit who has been given to us.</a:t>
            </a:r>
            <a:endParaRPr sz="2800" dirty="0">
              <a:solidFill>
                <a:schemeClr val="dk1"/>
              </a:solidFill>
            </a:endParaRPr>
          </a:p>
        </p:txBody>
      </p:sp>
      <p:pic>
        <p:nvPicPr>
          <p:cNvPr id="106" name="Google Shape;106;p21"/>
          <p:cNvPicPr preferRelativeResize="0">
            <a:picLocks noChangeAspect="1"/>
          </p:cNvPicPr>
          <p:nvPr/>
        </p:nvPicPr>
        <p:blipFill>
          <a:blip r:embed="rId3">
            <a:alphaModFix/>
          </a:blip>
          <a:stretch>
            <a:fillRect/>
          </a:stretch>
        </p:blipFill>
        <p:spPr>
          <a:xfrm>
            <a:off x="9581323" y="3535766"/>
            <a:ext cx="2610678" cy="3319668"/>
          </a:xfrm>
          <a:prstGeom prst="rect">
            <a:avLst/>
          </a:prstGeom>
          <a:noFill/>
          <a:ln>
            <a:noFill/>
          </a:ln>
        </p:spPr>
      </p:pic>
      <p:pic>
        <p:nvPicPr>
          <p:cNvPr id="107" name="Google Shape;107;p21"/>
          <p:cNvPicPr preferRelativeResize="0">
            <a:picLocks noChangeAspect="1"/>
          </p:cNvPicPr>
          <p:nvPr/>
        </p:nvPicPr>
        <p:blipFill>
          <a:blip r:embed="rId4">
            <a:alphaModFix/>
          </a:blip>
          <a:stretch>
            <a:fillRect/>
          </a:stretch>
        </p:blipFill>
        <p:spPr>
          <a:xfrm>
            <a:off x="-1" y="4063132"/>
            <a:ext cx="4412975" cy="2794868"/>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1087</Words>
  <Application>Microsoft Macintosh PowerPoint</Application>
  <PresentationFormat>Widescreen</PresentationFormat>
  <Paragraphs>46</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Simple Dark</vt:lpstr>
      <vt:lpstr>Benaiah, son of Jehoida </vt:lpstr>
      <vt:lpstr>Background</vt:lpstr>
      <vt:lpstr>PowerPoint Presentation</vt:lpstr>
      <vt:lpstr>PowerPoint Presentation</vt:lpstr>
      <vt:lpstr>The Value of Violence</vt:lpstr>
      <vt:lpstr>The Value of Violence</vt:lpstr>
      <vt:lpstr>The Characteristics of a Good Soldier </vt:lpstr>
      <vt:lpstr>Loyalty</vt:lpstr>
      <vt:lpstr>2) Understanding the Role of Suffering</vt:lpstr>
      <vt:lpstr>3) Conviction</vt:lpstr>
      <vt:lpstr>The Way God works in human affairs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Benaiah, son of Jehoida </dc:title>
  <dc:creator>Paul Finney</dc:creator>
  <cp:lastModifiedBy>Paul Finney</cp:lastModifiedBy>
  <cp:revision>1</cp:revision>
  <dcterms:created xsi:type="dcterms:W3CDTF">2023-09-24T04:16:49Z</dcterms:created>
  <dcterms:modified xsi:type="dcterms:W3CDTF">2023-10-08T20:47:40Z</dcterms:modified>
</cp:coreProperties>
</file>