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0"/>
  </p:notesMasterIdLst>
  <p:sldIdLst>
    <p:sldId id="4053" r:id="rId2"/>
    <p:sldId id="417" r:id="rId3"/>
    <p:sldId id="311" r:id="rId4"/>
    <p:sldId id="386" r:id="rId5"/>
    <p:sldId id="260" r:id="rId6"/>
    <p:sldId id="428" r:id="rId7"/>
    <p:sldId id="429" r:id="rId8"/>
    <p:sldId id="430" r:id="rId9"/>
    <p:sldId id="431" r:id="rId10"/>
    <p:sldId id="432" r:id="rId11"/>
    <p:sldId id="433" r:id="rId12"/>
    <p:sldId id="434" r:id="rId13"/>
    <p:sldId id="435" r:id="rId14"/>
    <p:sldId id="436" r:id="rId15"/>
    <p:sldId id="437" r:id="rId16"/>
    <p:sldId id="438" r:id="rId17"/>
    <p:sldId id="439" r:id="rId18"/>
    <p:sldId id="440" r:id="rId19"/>
    <p:sldId id="441" r:id="rId20"/>
    <p:sldId id="442" r:id="rId21"/>
    <p:sldId id="419" r:id="rId22"/>
    <p:sldId id="407" r:id="rId23"/>
    <p:sldId id="408" r:id="rId24"/>
    <p:sldId id="443" r:id="rId25"/>
    <p:sldId id="444" r:id="rId26"/>
    <p:sldId id="445" r:id="rId27"/>
    <p:sldId id="383" r:id="rId28"/>
    <p:sldId id="446" r:id="rId29"/>
    <p:sldId id="447" r:id="rId30"/>
    <p:sldId id="370" r:id="rId31"/>
    <p:sldId id="448" r:id="rId32"/>
    <p:sldId id="449" r:id="rId33"/>
    <p:sldId id="451" r:id="rId34"/>
    <p:sldId id="452" r:id="rId35"/>
    <p:sldId id="450" r:id="rId36"/>
    <p:sldId id="453" r:id="rId37"/>
    <p:sldId id="454" r:id="rId38"/>
    <p:sldId id="455" r:id="rId39"/>
    <p:sldId id="456" r:id="rId40"/>
    <p:sldId id="457" r:id="rId41"/>
    <p:sldId id="458" r:id="rId42"/>
    <p:sldId id="459" r:id="rId43"/>
    <p:sldId id="460" r:id="rId44"/>
    <p:sldId id="461" r:id="rId45"/>
    <p:sldId id="462" r:id="rId46"/>
    <p:sldId id="463" r:id="rId47"/>
    <p:sldId id="369" r:id="rId48"/>
    <p:sldId id="397" r:id="rId49"/>
    <p:sldId id="464" r:id="rId50"/>
    <p:sldId id="465" r:id="rId51"/>
    <p:sldId id="402" r:id="rId52"/>
    <p:sldId id="376" r:id="rId53"/>
    <p:sldId id="411" r:id="rId54"/>
    <p:sldId id="412" r:id="rId55"/>
    <p:sldId id="466" r:id="rId56"/>
    <p:sldId id="467" r:id="rId57"/>
    <p:sldId id="416" r:id="rId58"/>
    <p:sldId id="4054"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66"/>
    <a:srgbClr val="9AC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035"/>
  </p:normalViewPr>
  <p:slideViewPr>
    <p:cSldViewPr snapToGrid="0" snapToObjects="1">
      <p:cViewPr varScale="1">
        <p:scale>
          <a:sx n="107" d="100"/>
          <a:sy n="107" d="100"/>
        </p:scale>
        <p:origin x="176" y="52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D21903-F10E-7B4A-8F31-DFCBA429A77C}" type="datetimeFigureOut">
              <a:rPr lang="en-US" smtClean="0"/>
              <a:t>10/1/23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54F4A-77D7-9240-AC4A-DB0C7F18C34F}" type="slidenum">
              <a:rPr lang="en-US" smtClean="0"/>
              <a:t>‹#›</a:t>
            </a:fld>
            <a:endParaRPr lang="en-US"/>
          </a:p>
        </p:txBody>
      </p:sp>
    </p:spTree>
    <p:extLst>
      <p:ext uri="{BB962C8B-B14F-4D97-AF65-F5344CB8AC3E}">
        <p14:creationId xmlns:p14="http://schemas.microsoft.com/office/powerpoint/2010/main" val="111104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4A371B-76DC-584A-B554-8A59F8248B1A}" type="datetimeFigureOut">
              <a:rPr lang="en-US" smtClean="0"/>
              <a:pPr/>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A371B-76DC-584A-B554-8A59F8248B1A}" type="datetimeFigureOut">
              <a:rPr lang="en-US" smtClean="0"/>
              <a:pPr/>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4A371B-76DC-584A-B554-8A59F8248B1A}" type="datetimeFigureOut">
              <a:rPr lang="en-US" smtClean="0"/>
              <a:pPr/>
              <a:t>10/1/23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4A371B-76DC-584A-B554-8A59F8248B1A}" type="datetimeFigureOut">
              <a:rPr lang="en-US" smtClean="0"/>
              <a:pPr/>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4A371B-76DC-584A-B554-8A59F8248B1A}" type="datetimeFigureOut">
              <a:rPr lang="en-US" smtClean="0"/>
              <a:pPr/>
              <a:t>10/1/23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4A371B-76DC-584A-B554-8A59F8248B1A}" type="datetimeFigureOut">
              <a:rPr lang="en-US" smtClean="0"/>
              <a:pPr/>
              <a:t>10/1/23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A371B-76DC-584A-B554-8A59F8248B1A}" type="datetimeFigureOut">
              <a:rPr lang="en-US" smtClean="0"/>
              <a:pPr/>
              <a:t>10/1/23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4A371B-76DC-584A-B554-8A59F8248B1A}" type="datetimeFigureOut">
              <a:rPr lang="en-US" smtClean="0"/>
              <a:pPr/>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4A371B-76DC-584A-B554-8A59F8248B1A}" type="datetimeFigureOut">
              <a:rPr lang="en-US" smtClean="0"/>
              <a:pPr/>
              <a:t>10/1/23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301C1-6D05-9D49-ABF1-456C619F96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A371B-76DC-584A-B554-8A59F8248B1A}" type="datetimeFigureOut">
              <a:rPr lang="en-US" smtClean="0"/>
              <a:pPr/>
              <a:t>10/1/23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301C1-6D05-9D49-ABF1-456C619F967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tw1649a.jpg">
            <a:extLst>
              <a:ext uri="{FF2B5EF4-FFF2-40B4-BE49-F238E27FC236}">
                <a16:creationId xmlns:a16="http://schemas.microsoft.com/office/drawing/2014/main" id="{0CB7F9BC-CD04-7B0D-72E0-9ED0DCB557BF}"/>
              </a:ext>
            </a:extLst>
          </p:cNvPr>
          <p:cNvPicPr>
            <a:picLocks noChangeAspect="1"/>
          </p:cNvPicPr>
          <p:nvPr/>
        </p:nvPicPr>
        <p:blipFill rotWithShape="1">
          <a:blip r:embed="rId2"/>
          <a:srcRect t="20228"/>
          <a:stretch/>
        </p:blipFill>
        <p:spPr>
          <a:xfrm>
            <a:off x="20" y="1282"/>
            <a:ext cx="12191980" cy="68567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350075"/>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Eph. 3.11</a:t>
            </a:r>
          </a:p>
        </p:txBody>
      </p:sp>
      <p:sp>
        <p:nvSpPr>
          <p:cNvPr id="7" name="Content Placeholder 2"/>
          <p:cNvSpPr>
            <a:spLocks noGrp="1"/>
          </p:cNvSpPr>
          <p:nvPr>
            <p:ph idx="1"/>
          </p:nvPr>
        </p:nvSpPr>
        <p:spPr>
          <a:xfrm>
            <a:off x="419100" y="2125417"/>
            <a:ext cx="12020550" cy="4509407"/>
          </a:xfrm>
        </p:spPr>
        <p:txBody>
          <a:bodyPr>
            <a:noAutofit/>
          </a:bodyPr>
          <a:lstStyle/>
          <a:p>
            <a:pPr marL="0" indent="0">
              <a:buNone/>
            </a:pPr>
            <a:r>
              <a:rPr lang="en-US" sz="4800" i="1" dirty="0">
                <a:effectLst/>
                <a:latin typeface="Bodoni 72 Book" pitchFamily="2" charset="0"/>
              </a:rPr>
              <a:t>This was</a:t>
            </a:r>
            <a:r>
              <a:rPr lang="en-US" sz="4800" dirty="0">
                <a:effectLst/>
                <a:latin typeface="Bodoni 72 Book" pitchFamily="2" charset="0"/>
              </a:rPr>
              <a:t> in accordance with the </a:t>
            </a:r>
            <a:r>
              <a:rPr lang="en-US" sz="4800" dirty="0">
                <a:solidFill>
                  <a:srgbClr val="FFFF00"/>
                </a:solidFill>
                <a:effectLst/>
                <a:latin typeface="Bodoni 72 Book" pitchFamily="2" charset="0"/>
              </a:rPr>
              <a:t>eternal purpose </a:t>
            </a:r>
            <a:r>
              <a:rPr lang="en-US" sz="4800" dirty="0">
                <a:effectLst/>
                <a:latin typeface="Bodoni 72 Book" pitchFamily="2" charset="0"/>
              </a:rPr>
              <a:t>which He carried out in Christ Jesus our Lord,</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19E4746-FACB-7A2E-8C5F-F5EDFECFAEC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058658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What did God need before creating?</a:t>
            </a:r>
          </a:p>
          <a:p>
            <a:pPr lvl="1">
              <a:buFont typeface="Wingdings" pitchFamily="2" charset="2"/>
              <a:buChar char="Ø"/>
            </a:pPr>
            <a:r>
              <a:rPr lang="en-US" sz="4400" dirty="0">
                <a:latin typeface="Baskerville" charset="0"/>
                <a:ea typeface="Baskerville" charset="0"/>
                <a:cs typeface="Baskerville" charset="0"/>
              </a:rPr>
              <a:t>A PURPOSE</a:t>
            </a:r>
          </a:p>
          <a:p>
            <a:pPr lvl="1">
              <a:buFont typeface="Wingdings" pitchFamily="2" charset="2"/>
              <a:buChar char="Ø"/>
            </a:pPr>
            <a:r>
              <a:rPr lang="en-US" sz="4400" dirty="0">
                <a:latin typeface="Baskerville" charset="0"/>
                <a:ea typeface="Baskerville" charset="0"/>
                <a:cs typeface="Baskerville" charset="0"/>
              </a:rPr>
              <a:t>Heb. 6.17,18</a:t>
            </a:r>
          </a:p>
          <a:p>
            <a:pPr lvl="1">
              <a:buFont typeface="Wingdings" pitchFamily="2" charset="2"/>
              <a:buChar char="Ø"/>
            </a:pPr>
            <a:r>
              <a:rPr lang="en-US" sz="4400" dirty="0">
                <a:latin typeface="Baskerville" charset="0"/>
                <a:ea typeface="Baskerville" charset="0"/>
                <a:cs typeface="Baskerville" charset="0"/>
              </a:rPr>
              <a:t>Eph. 3.11</a:t>
            </a:r>
          </a:p>
          <a:p>
            <a:pPr lvl="2">
              <a:buFont typeface="Arial" panose="020B0604020202020204" pitchFamily="34" charset="0"/>
              <a:buChar char="•"/>
            </a:pPr>
            <a:r>
              <a:rPr lang="en-US" sz="4000" dirty="0">
                <a:latin typeface="Baskerville" charset="0"/>
                <a:ea typeface="Baskerville" charset="0"/>
                <a:cs typeface="Baskerville" charset="0"/>
              </a:rPr>
              <a:t>At least referring to God’s plan FROM eternity</a:t>
            </a:r>
          </a:p>
          <a:p>
            <a:pPr lvl="2">
              <a:buFont typeface="Arial" panose="020B0604020202020204" pitchFamily="34" charset="0"/>
              <a:buChar char="•"/>
            </a:pPr>
            <a:r>
              <a:rPr lang="en-US" sz="4000" dirty="0">
                <a:latin typeface="Baskerville" charset="0"/>
                <a:ea typeface="Baskerville" charset="0"/>
                <a:cs typeface="Baskerville" charset="0"/>
              </a:rPr>
              <a:t>Creator’s purpose comes from His eternal nature</a:t>
            </a: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Why…Purpose?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99041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anim calcmode="lin" valueType="num">
                                      <p:cBhvr>
                                        <p:cTn id="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500"/>
                                        <p:tgtEl>
                                          <p:spTgt spid="6">
                                            <p:txEl>
                                              <p:pRg st="5" end="5"/>
                                            </p:txEl>
                                          </p:spTgt>
                                        </p:tgtEl>
                                      </p:cBhvr>
                                    </p:animEffect>
                                    <p:anim calcmode="lin" valueType="num">
                                      <p:cBhvr>
                                        <p:cTn id="1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What did God need before creating?</a:t>
            </a:r>
          </a:p>
          <a:p>
            <a:pPr lvl="1">
              <a:buFont typeface="Wingdings" pitchFamily="2" charset="2"/>
              <a:buChar char="Ø"/>
            </a:pPr>
            <a:r>
              <a:rPr lang="en-US" sz="4400" dirty="0">
                <a:latin typeface="Baskerville" charset="0"/>
                <a:ea typeface="Baskerville" charset="0"/>
                <a:cs typeface="Baskerville" charset="0"/>
              </a:rPr>
              <a:t>A PURPOSE</a:t>
            </a:r>
          </a:p>
          <a:p>
            <a:pPr lvl="1">
              <a:buFont typeface="Wingdings" pitchFamily="2" charset="2"/>
              <a:buChar char="Ø"/>
            </a:pPr>
            <a:r>
              <a:rPr lang="en-US" sz="4400" dirty="0">
                <a:latin typeface="Baskerville" charset="0"/>
                <a:ea typeface="Baskerville" charset="0"/>
                <a:cs typeface="Baskerville" charset="0"/>
              </a:rPr>
              <a:t>Heb. 6.17,18</a:t>
            </a:r>
          </a:p>
          <a:p>
            <a:pPr lvl="1">
              <a:buFont typeface="Wingdings" pitchFamily="2" charset="2"/>
              <a:buChar char="Ø"/>
            </a:pPr>
            <a:r>
              <a:rPr lang="en-US" sz="4400" dirty="0">
                <a:latin typeface="Baskerville" charset="0"/>
                <a:ea typeface="Baskerville" charset="0"/>
                <a:cs typeface="Baskerville" charset="0"/>
              </a:rPr>
              <a:t>Eph. 3.11</a:t>
            </a:r>
          </a:p>
          <a:p>
            <a:pPr lvl="1">
              <a:buFont typeface="Wingdings" pitchFamily="2" charset="2"/>
              <a:buChar char="Ø"/>
            </a:pPr>
            <a:r>
              <a:rPr lang="en-US" sz="4400" dirty="0">
                <a:latin typeface="Baskerville" charset="0"/>
                <a:ea typeface="Baskerville" charset="0"/>
                <a:cs typeface="Baskerville" charset="0"/>
              </a:rPr>
              <a:t>“were created” connects to Creator’s purposes</a:t>
            </a: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Why…Purpose?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145853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Ex. 33.18-22</a:t>
            </a:r>
            <a:endParaRPr lang="en-US" sz="4400" dirty="0">
              <a:latin typeface="Baskerville" charset="0"/>
              <a:ea typeface="Baskerville" charset="0"/>
              <a:cs typeface="Baskerville" charset="0"/>
            </a:endParaRP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What is glory?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64965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350075"/>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33.18,19</a:t>
            </a:r>
          </a:p>
        </p:txBody>
      </p:sp>
      <p:sp>
        <p:nvSpPr>
          <p:cNvPr id="7" name="Content Placeholder 2"/>
          <p:cNvSpPr>
            <a:spLocks noGrp="1"/>
          </p:cNvSpPr>
          <p:nvPr>
            <p:ph idx="1"/>
          </p:nvPr>
        </p:nvSpPr>
        <p:spPr>
          <a:xfrm>
            <a:off x="419100" y="2125417"/>
            <a:ext cx="12020550" cy="4509407"/>
          </a:xfrm>
        </p:spPr>
        <p:txBody>
          <a:bodyPr>
            <a:noAutofit/>
          </a:bodyPr>
          <a:lstStyle/>
          <a:p>
            <a:pPr marL="0" indent="0">
              <a:buNone/>
            </a:pPr>
            <a:r>
              <a:rPr lang="en-US" sz="4800" b="1" baseline="30000" dirty="0">
                <a:effectLst/>
                <a:latin typeface="BODONI 72 BOOK" pitchFamily="2" charset="0"/>
              </a:rPr>
              <a:t>18</a:t>
            </a:r>
            <a:r>
              <a:rPr lang="en-US" sz="4800" dirty="0">
                <a:effectLst/>
                <a:latin typeface="Bodoni 72 Book" pitchFamily="2" charset="0"/>
              </a:rPr>
              <a:t> Then Moses said, “I pray You, show me Your </a:t>
            </a:r>
            <a:r>
              <a:rPr lang="en-US" sz="4800" dirty="0">
                <a:solidFill>
                  <a:srgbClr val="FFFF00"/>
                </a:solidFill>
                <a:effectLst/>
                <a:latin typeface="Bodoni 72 Book" pitchFamily="2" charset="0"/>
              </a:rPr>
              <a:t>glory</a:t>
            </a:r>
            <a:r>
              <a:rPr lang="en-US" sz="4800" dirty="0">
                <a:effectLst/>
                <a:latin typeface="Bodoni 72 Book" pitchFamily="2" charset="0"/>
              </a:rPr>
              <a:t>!” </a:t>
            </a:r>
            <a:r>
              <a:rPr lang="en-US" sz="4800" b="1" baseline="30000" dirty="0">
                <a:effectLst/>
                <a:latin typeface="BODONI 72 BOOK" pitchFamily="2" charset="0"/>
              </a:rPr>
              <a:t>19</a:t>
            </a:r>
            <a:r>
              <a:rPr lang="en-US" sz="4800" dirty="0">
                <a:effectLst/>
                <a:latin typeface="Bodoni 72 Book" pitchFamily="2" charset="0"/>
              </a:rPr>
              <a:t> And He said, “I Myself will make all My </a:t>
            </a:r>
            <a:r>
              <a:rPr lang="en-US" sz="4800" dirty="0">
                <a:solidFill>
                  <a:srgbClr val="FFFF00"/>
                </a:solidFill>
                <a:effectLst/>
                <a:latin typeface="Bodoni 72 Book" pitchFamily="2" charset="0"/>
              </a:rPr>
              <a:t>goodness</a:t>
            </a:r>
            <a:r>
              <a:rPr lang="en-US" sz="4800" dirty="0">
                <a:effectLst/>
                <a:latin typeface="Bodoni 72 Book" pitchFamily="2" charset="0"/>
              </a:rPr>
              <a:t> pass before you, and will proclaim the name of the LORD before you;</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19E4746-FACB-7A2E-8C5F-F5EDFECFAEC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454309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Ex. 33.18-22</a:t>
            </a:r>
          </a:p>
          <a:p>
            <a:pPr lvl="1">
              <a:buFont typeface="Arial" panose="020B0604020202020204" pitchFamily="34" charset="0"/>
              <a:buChar char="•"/>
            </a:pPr>
            <a:r>
              <a:rPr lang="en-US" sz="4000" dirty="0">
                <a:latin typeface="Baskerville" charset="0"/>
                <a:ea typeface="Baskerville" charset="0"/>
                <a:cs typeface="Baskerville" charset="0"/>
              </a:rPr>
              <a:t>Seems God’s goodness is a consolation prize</a:t>
            </a: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What is glory?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39339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anim calcmode="lin" valueType="num">
                                      <p:cBhvr>
                                        <p:cTn id="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350075"/>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33.22</a:t>
            </a:r>
          </a:p>
        </p:txBody>
      </p:sp>
      <p:sp>
        <p:nvSpPr>
          <p:cNvPr id="7" name="Content Placeholder 2"/>
          <p:cNvSpPr>
            <a:spLocks noGrp="1"/>
          </p:cNvSpPr>
          <p:nvPr>
            <p:ph idx="1"/>
          </p:nvPr>
        </p:nvSpPr>
        <p:spPr>
          <a:xfrm>
            <a:off x="306205" y="2125417"/>
            <a:ext cx="12020550" cy="4509407"/>
          </a:xfrm>
        </p:spPr>
        <p:txBody>
          <a:bodyPr>
            <a:noAutofit/>
          </a:bodyPr>
          <a:lstStyle/>
          <a:p>
            <a:pPr marL="0" indent="0">
              <a:buNone/>
            </a:pPr>
            <a:r>
              <a:rPr lang="en-US" sz="4800" dirty="0">
                <a:effectLst/>
                <a:latin typeface="Bodoni 72 Book" pitchFamily="2" charset="0"/>
              </a:rPr>
              <a:t>and it will come about, while </a:t>
            </a:r>
            <a:r>
              <a:rPr lang="en-US" sz="4800" dirty="0">
                <a:solidFill>
                  <a:srgbClr val="FFFF00"/>
                </a:solidFill>
                <a:effectLst/>
                <a:latin typeface="Bodoni 72 Book" pitchFamily="2" charset="0"/>
              </a:rPr>
              <a:t>My glory </a:t>
            </a:r>
            <a:r>
              <a:rPr lang="en-US" sz="4800" dirty="0">
                <a:effectLst/>
                <a:latin typeface="Bodoni 72 Book" pitchFamily="2" charset="0"/>
              </a:rPr>
              <a:t>is passing by, that I will put you in the cleft of the rock and cover you with My hand until I have passed by.</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19E4746-FACB-7A2E-8C5F-F5EDFECFAEC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4646903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Ex. 33.18-22</a:t>
            </a:r>
          </a:p>
          <a:p>
            <a:pPr lvl="1">
              <a:buFont typeface="Arial" panose="020B0604020202020204" pitchFamily="34" charset="0"/>
              <a:buChar char="•"/>
            </a:pPr>
            <a:r>
              <a:rPr lang="en-US" sz="4000" dirty="0">
                <a:latin typeface="Baskerville" charset="0"/>
                <a:ea typeface="Baskerville" charset="0"/>
                <a:cs typeface="Baskerville" charset="0"/>
              </a:rPr>
              <a:t>Seems God’s goodness is a consolation prize</a:t>
            </a:r>
          </a:p>
          <a:p>
            <a:pPr lvl="1">
              <a:buFont typeface="Arial" panose="020B0604020202020204" pitchFamily="34" charset="0"/>
              <a:buChar char="•"/>
            </a:pPr>
            <a:r>
              <a:rPr lang="en-US" sz="4000" dirty="0">
                <a:latin typeface="Baskerville" charset="0"/>
                <a:ea typeface="Baskerville" charset="0"/>
                <a:cs typeface="Baskerville" charset="0"/>
              </a:rPr>
              <a:t>1</a:t>
            </a:r>
            <a:r>
              <a:rPr lang="en-US" sz="4000" baseline="30000" dirty="0">
                <a:latin typeface="Baskerville" charset="0"/>
                <a:ea typeface="Baskerville" charset="0"/>
                <a:cs typeface="Baskerville" charset="0"/>
              </a:rPr>
              <a:t>st</a:t>
            </a:r>
            <a:r>
              <a:rPr lang="en-US" sz="4000" dirty="0">
                <a:latin typeface="Baskerville" charset="0"/>
                <a:ea typeface="Baskerville" charset="0"/>
                <a:cs typeface="Baskerville" charset="0"/>
              </a:rPr>
              <a:t> says goodness will pass before you </a:t>
            </a:r>
          </a:p>
          <a:p>
            <a:pPr lvl="1">
              <a:buFont typeface="Arial" panose="020B0604020202020204" pitchFamily="34" charset="0"/>
              <a:buChar char="•"/>
            </a:pPr>
            <a:r>
              <a:rPr lang="en-US" sz="4000" dirty="0">
                <a:latin typeface="Baskerville" charset="0"/>
                <a:ea typeface="Baskerville" charset="0"/>
                <a:cs typeface="Baskerville" charset="0"/>
              </a:rPr>
              <a:t>Now says glory will pass by</a:t>
            </a: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What is glory?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07715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350075"/>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34.6,7</a:t>
            </a:r>
          </a:p>
        </p:txBody>
      </p:sp>
      <p:sp>
        <p:nvSpPr>
          <p:cNvPr id="7" name="Content Placeholder 2"/>
          <p:cNvSpPr>
            <a:spLocks noGrp="1"/>
          </p:cNvSpPr>
          <p:nvPr>
            <p:ph idx="1"/>
          </p:nvPr>
        </p:nvSpPr>
        <p:spPr>
          <a:xfrm>
            <a:off x="171450" y="1953699"/>
            <a:ext cx="12020550" cy="4509407"/>
          </a:xfrm>
        </p:spPr>
        <p:txBody>
          <a:bodyPr>
            <a:noAutofit/>
          </a:bodyPr>
          <a:lstStyle/>
          <a:p>
            <a:pPr marL="0" indent="0">
              <a:buNone/>
            </a:pPr>
            <a:r>
              <a:rPr lang="en-US" sz="4800" b="1" baseline="30000" dirty="0">
                <a:effectLst/>
                <a:latin typeface="BODONI 72 BOOK" pitchFamily="2" charset="0"/>
              </a:rPr>
              <a:t>6</a:t>
            </a:r>
            <a:r>
              <a:rPr lang="en-US" sz="4800" dirty="0">
                <a:effectLst/>
                <a:latin typeface="Bodoni 72 Book" pitchFamily="2" charset="0"/>
              </a:rPr>
              <a:t> Then the LORD passed by in front of him and proclaimed, “The LORD, the LORD God, compassionate and gracious, slow to anger, and abounding in lovingkindness and truth; </a:t>
            </a:r>
            <a:r>
              <a:rPr lang="en-US" sz="4800" b="1" baseline="30000" dirty="0">
                <a:effectLst/>
                <a:latin typeface="BODONI 72 BOOK" pitchFamily="2" charset="0"/>
              </a:rPr>
              <a:t>7</a:t>
            </a:r>
            <a:r>
              <a:rPr lang="en-US" sz="4800" dirty="0">
                <a:effectLst/>
                <a:latin typeface="Bodoni 72 Book" pitchFamily="2" charset="0"/>
              </a:rPr>
              <a:t> who keeps lovingkindness for thousands, who forgives iniquity, transgression and sin; yet He will by no means leave</a:t>
            </a: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19E4746-FACB-7A2E-8C5F-F5EDFECFAEC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879684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350075"/>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Exodus 34.6,7</a:t>
            </a:r>
          </a:p>
        </p:txBody>
      </p:sp>
      <p:sp>
        <p:nvSpPr>
          <p:cNvPr id="7" name="Content Placeholder 2"/>
          <p:cNvSpPr>
            <a:spLocks noGrp="1"/>
          </p:cNvSpPr>
          <p:nvPr>
            <p:ph idx="1"/>
          </p:nvPr>
        </p:nvSpPr>
        <p:spPr>
          <a:xfrm>
            <a:off x="171450" y="2125417"/>
            <a:ext cx="12020550" cy="4509407"/>
          </a:xfrm>
        </p:spPr>
        <p:txBody>
          <a:bodyPr>
            <a:noAutofit/>
          </a:bodyPr>
          <a:lstStyle/>
          <a:p>
            <a:pPr marL="0" indent="0">
              <a:buNone/>
            </a:pPr>
            <a:r>
              <a:rPr lang="en-US" sz="4800" i="1" dirty="0">
                <a:effectLst/>
                <a:latin typeface="Bodoni 72 Book" pitchFamily="2" charset="0"/>
              </a:rPr>
              <a:t>the guilty</a:t>
            </a:r>
            <a:r>
              <a:rPr lang="en-US" sz="4800" dirty="0">
                <a:effectLst/>
                <a:latin typeface="Bodoni 72 Book" pitchFamily="2" charset="0"/>
              </a:rPr>
              <a:t> unpunished, visiting the iniquity of fathers on the children and on the grandchildren to the third and fourth generations.”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19E4746-FACB-7A2E-8C5F-F5EDFECFAEC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6863930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a:solidFill>
                  <a:srgbClr val="FFFF00"/>
                </a:solidFill>
                <a:latin typeface="Bodoni 72 Smallcaps Book" charset="0"/>
                <a:ea typeface="Bodoni 72 Smallcaps Book" charset="0"/>
                <a:cs typeface="Bodoni 72 Smallcaps Book" charset="0"/>
              </a:rPr>
              <a:t>God is Creator</a:t>
            </a:r>
          </a:p>
        </p:txBody>
      </p:sp>
      <p:sp>
        <p:nvSpPr>
          <p:cNvPr id="3" name="Subtitle 2"/>
          <p:cNvSpPr>
            <a:spLocks noGrp="1"/>
          </p:cNvSpPr>
          <p:nvPr>
            <p:ph type="subTitle" idx="1"/>
          </p:nvPr>
        </p:nvSpPr>
        <p:spPr>
          <a:xfrm>
            <a:off x="2095501" y="3970607"/>
            <a:ext cx="8086725" cy="1752600"/>
          </a:xfrm>
        </p:spPr>
        <p:txBody>
          <a:bodyPr>
            <a:normAutofit/>
          </a:bodyPr>
          <a:lstStyle/>
          <a:p>
            <a:r>
              <a:rPr lang="en-US" sz="4400" dirty="0">
                <a:latin typeface="Baskerville" charset="0"/>
                <a:ea typeface="Baskerville" charset="0"/>
                <a:cs typeface="Baskerville" charset="0"/>
              </a:rPr>
              <a:t>The Significance </a:t>
            </a:r>
            <a:r>
              <a:rPr lang="en-US" sz="4400">
                <a:latin typeface="Baskerville" charset="0"/>
                <a:ea typeface="Baskerville" charset="0"/>
                <a:cs typeface="Baskerville" charset="0"/>
              </a:rPr>
              <a:t>&amp; Consequence</a:t>
            </a:r>
            <a:endParaRPr lang="en-US" sz="4400" dirty="0">
              <a:latin typeface="Baskerville" charset="0"/>
              <a:ea typeface="Baskerville" charset="0"/>
              <a:cs typeface="Baskerville" charset="0"/>
            </a:endParaRPr>
          </a:p>
        </p:txBody>
      </p:sp>
      <p:pic>
        <p:nvPicPr>
          <p:cNvPr id="4" name="Picture 3" descr="potw1649a.jpg">
            <a:extLst>
              <a:ext uri="{FF2B5EF4-FFF2-40B4-BE49-F238E27FC236}">
                <a16:creationId xmlns:a16="http://schemas.microsoft.com/office/drawing/2014/main" id="{6F33BC6A-BD34-62A9-1D82-5D8E3856FEEB}"/>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12725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Ex. 33.18-22</a:t>
            </a:r>
          </a:p>
          <a:p>
            <a:pPr lvl="1">
              <a:buFont typeface="Arial" panose="020B0604020202020204" pitchFamily="34" charset="0"/>
              <a:buChar char="•"/>
            </a:pPr>
            <a:r>
              <a:rPr lang="en-US" sz="4000" dirty="0">
                <a:latin typeface="Baskerville" charset="0"/>
                <a:ea typeface="Baskerville" charset="0"/>
                <a:cs typeface="Baskerville" charset="0"/>
              </a:rPr>
              <a:t>Seems God’s goodness is a consolation prize</a:t>
            </a:r>
          </a:p>
          <a:p>
            <a:pPr lvl="1">
              <a:buFont typeface="Arial" panose="020B0604020202020204" pitchFamily="34" charset="0"/>
              <a:buChar char="•"/>
            </a:pPr>
            <a:r>
              <a:rPr lang="en-US" sz="4000" dirty="0">
                <a:latin typeface="Baskerville" charset="0"/>
                <a:ea typeface="Baskerville" charset="0"/>
                <a:cs typeface="Baskerville" charset="0"/>
              </a:rPr>
              <a:t>1</a:t>
            </a:r>
            <a:r>
              <a:rPr lang="en-US" sz="4000" baseline="30000" dirty="0">
                <a:latin typeface="Baskerville" charset="0"/>
                <a:ea typeface="Baskerville" charset="0"/>
                <a:cs typeface="Baskerville" charset="0"/>
              </a:rPr>
              <a:t>st</a:t>
            </a:r>
            <a:r>
              <a:rPr lang="en-US" sz="4000" dirty="0">
                <a:latin typeface="Baskerville" charset="0"/>
                <a:ea typeface="Baskerville" charset="0"/>
                <a:cs typeface="Baskerville" charset="0"/>
              </a:rPr>
              <a:t> says goodness will pass before you </a:t>
            </a:r>
          </a:p>
          <a:p>
            <a:pPr lvl="1">
              <a:buFont typeface="Arial" panose="020B0604020202020204" pitchFamily="34" charset="0"/>
              <a:buChar char="•"/>
            </a:pPr>
            <a:r>
              <a:rPr lang="en-US" sz="4000" dirty="0">
                <a:latin typeface="Baskerville" charset="0"/>
                <a:ea typeface="Baskerville" charset="0"/>
                <a:cs typeface="Baskerville" charset="0"/>
              </a:rPr>
              <a:t>Now says glory will pass by</a:t>
            </a:r>
          </a:p>
          <a:p>
            <a:pPr lvl="1">
              <a:buFont typeface="Arial" panose="020B0604020202020204" pitchFamily="34" charset="0"/>
              <a:buChar char="•"/>
            </a:pPr>
            <a:r>
              <a:rPr lang="en-US" sz="4000" dirty="0">
                <a:latin typeface="Baskerville" charset="0"/>
                <a:ea typeface="Baskerville" charset="0"/>
                <a:cs typeface="Baskerville" charset="0"/>
              </a:rPr>
              <a:t>Declaring “name” means character</a:t>
            </a:r>
          </a:p>
          <a:p>
            <a:pPr lvl="1">
              <a:buFont typeface="Arial" panose="020B0604020202020204" pitchFamily="34" charset="0"/>
              <a:buChar char="•"/>
            </a:pPr>
            <a:r>
              <a:rPr lang="en-US" sz="4000" dirty="0">
                <a:latin typeface="Baskerville" charset="0"/>
                <a:ea typeface="Baskerville" charset="0"/>
                <a:cs typeface="Baskerville" charset="0"/>
              </a:rPr>
              <a:t>God’s glory IS His goodness</a:t>
            </a:r>
          </a:p>
          <a:p>
            <a:pPr lvl="1">
              <a:buFont typeface="Arial" panose="020B0604020202020204" pitchFamily="34" charset="0"/>
              <a:buChar char="•"/>
            </a:pPr>
            <a:r>
              <a:rPr lang="en-US" sz="4000" dirty="0">
                <a:latin typeface="Baskerville" charset="0"/>
                <a:ea typeface="Baskerville" charset="0"/>
                <a:cs typeface="Baskerville" charset="0"/>
              </a:rPr>
              <a:t>Glory is what makes something/someone praiseworthy</a:t>
            </a: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What is glory?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43337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anim calcmode="lin" valueType="num">
                                      <p:cBhvr>
                                        <p:cTn id="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500"/>
                                        <p:tgtEl>
                                          <p:spTgt spid="6">
                                            <p:txEl>
                                              <p:pRg st="5" end="5"/>
                                            </p:txEl>
                                          </p:spTgt>
                                        </p:tgtEl>
                                      </p:cBhvr>
                                    </p:animEffect>
                                    <p:anim calcmode="lin" valueType="num">
                                      <p:cBhvr>
                                        <p:cTn id="1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anim calcmode="lin" valueType="num">
                                      <p:cBhvr>
                                        <p:cTn id="24"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6" end="6"/>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65.17-19</a:t>
            </a:r>
          </a:p>
          <a:p>
            <a:pPr>
              <a:buFont typeface="Wingdings" pitchFamily="2" charset="2"/>
              <a:buChar char="Ø"/>
            </a:pPr>
            <a:endParaRPr lang="en-US" sz="4800" dirty="0">
              <a:latin typeface="Baskerville" charset="0"/>
              <a:ea typeface="Baskerville" charset="0"/>
              <a:cs typeface="Baskerville" charset="0"/>
            </a:endParaRP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402272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65.17-19</a:t>
            </a:r>
          </a:p>
        </p:txBody>
      </p:sp>
      <p:sp>
        <p:nvSpPr>
          <p:cNvPr id="7" name="Content Placeholder 2"/>
          <p:cNvSpPr>
            <a:spLocks noGrp="1"/>
          </p:cNvSpPr>
          <p:nvPr>
            <p:ph idx="1"/>
          </p:nvPr>
        </p:nvSpPr>
        <p:spPr>
          <a:xfrm>
            <a:off x="231820" y="1807693"/>
            <a:ext cx="11181511" cy="4614316"/>
          </a:xfrm>
        </p:spPr>
        <p:txBody>
          <a:bodyPr>
            <a:noAutofit/>
          </a:bodyPr>
          <a:lstStyle/>
          <a:p>
            <a:pPr marL="0" indent="0">
              <a:buNone/>
            </a:pPr>
            <a:r>
              <a:rPr lang="en-US" sz="4800" dirty="0">
                <a:latin typeface="Bodoni 72 Book" pitchFamily="2" charset="0"/>
              </a:rPr>
              <a:t>“For behold, I create new heavens and a new earth; </a:t>
            </a:r>
          </a:p>
          <a:p>
            <a:pPr marL="0" indent="0">
              <a:buNone/>
            </a:pPr>
            <a:r>
              <a:rPr lang="en-US" sz="4800" dirty="0">
                <a:latin typeface="Bodoni 72 Book" pitchFamily="2" charset="0"/>
              </a:rPr>
              <a:t>And the former things will not be remembered or come to mind.</a:t>
            </a:r>
          </a:p>
          <a:p>
            <a:pPr marL="0" indent="0">
              <a:buNone/>
            </a:pPr>
            <a:r>
              <a:rPr lang="en-US" sz="4800" b="1" baseline="30000" dirty="0">
                <a:latin typeface="BODONI 72 BOOK" pitchFamily="2" charset="0"/>
              </a:rPr>
              <a:t>18</a:t>
            </a:r>
            <a:r>
              <a:rPr lang="en-US" sz="4800" dirty="0">
                <a:latin typeface="Bodoni 72 Book" pitchFamily="2" charset="0"/>
              </a:rPr>
              <a:t>  “But be glad and rejoice forever in what I create;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4B5104FA-6B09-C9D9-2BE2-8FB6DEBD12C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358740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65.17-19</a:t>
            </a:r>
          </a:p>
        </p:txBody>
      </p:sp>
      <p:sp>
        <p:nvSpPr>
          <p:cNvPr id="7" name="Content Placeholder 2"/>
          <p:cNvSpPr>
            <a:spLocks noGrp="1"/>
          </p:cNvSpPr>
          <p:nvPr>
            <p:ph idx="1"/>
          </p:nvPr>
        </p:nvSpPr>
        <p:spPr>
          <a:xfrm>
            <a:off x="360608" y="1786586"/>
            <a:ext cx="11186073" cy="4614316"/>
          </a:xfrm>
        </p:spPr>
        <p:txBody>
          <a:bodyPr>
            <a:noAutofit/>
          </a:bodyPr>
          <a:lstStyle/>
          <a:p>
            <a:pPr marL="0" indent="0">
              <a:buNone/>
            </a:pPr>
            <a:r>
              <a:rPr lang="en-US" sz="4800" dirty="0">
                <a:latin typeface="Bodoni 72 Book" pitchFamily="2" charset="0"/>
              </a:rPr>
              <a:t>For behold, I </a:t>
            </a:r>
            <a:r>
              <a:rPr lang="en-US" sz="4800" dirty="0">
                <a:solidFill>
                  <a:srgbClr val="FFFF00"/>
                </a:solidFill>
                <a:latin typeface="Bodoni 72 Book" pitchFamily="2" charset="0"/>
              </a:rPr>
              <a:t>create Jerusalem</a:t>
            </a:r>
            <a:r>
              <a:rPr lang="en-US" sz="4800" i="1" dirty="0">
                <a:solidFill>
                  <a:srgbClr val="FFFF00"/>
                </a:solidFill>
                <a:latin typeface="Bodoni 72 Book" pitchFamily="2" charset="0"/>
              </a:rPr>
              <a:t> for</a:t>
            </a:r>
            <a:r>
              <a:rPr lang="en-US" sz="4800" dirty="0">
                <a:solidFill>
                  <a:srgbClr val="FFFF00"/>
                </a:solidFill>
                <a:latin typeface="Bodoni 72 Book" pitchFamily="2" charset="0"/>
              </a:rPr>
              <a:t> rejoicing </a:t>
            </a:r>
          </a:p>
          <a:p>
            <a:pPr marL="0" indent="0">
              <a:buNone/>
            </a:pPr>
            <a:r>
              <a:rPr lang="en-US" sz="4800" dirty="0">
                <a:latin typeface="Bodoni 72 Book" pitchFamily="2" charset="0"/>
              </a:rPr>
              <a:t>And </a:t>
            </a:r>
            <a:r>
              <a:rPr lang="en-US" sz="4800" dirty="0">
                <a:solidFill>
                  <a:srgbClr val="FFFF00"/>
                </a:solidFill>
                <a:latin typeface="Bodoni 72 Book" pitchFamily="2" charset="0"/>
              </a:rPr>
              <a:t>her people</a:t>
            </a:r>
            <a:r>
              <a:rPr lang="en-US" sz="4800" i="1" dirty="0">
                <a:solidFill>
                  <a:srgbClr val="FFFF00"/>
                </a:solidFill>
                <a:latin typeface="Bodoni 72 Book" pitchFamily="2" charset="0"/>
              </a:rPr>
              <a:t> for</a:t>
            </a:r>
            <a:r>
              <a:rPr lang="en-US" sz="4800" dirty="0">
                <a:solidFill>
                  <a:srgbClr val="FFFF00"/>
                </a:solidFill>
                <a:latin typeface="Bodoni 72 Book" pitchFamily="2" charset="0"/>
              </a:rPr>
              <a:t> gladness.</a:t>
            </a:r>
          </a:p>
          <a:p>
            <a:pPr marL="0" indent="0">
              <a:buNone/>
            </a:pPr>
            <a:r>
              <a:rPr lang="en-US" sz="4800" b="1" baseline="30000" dirty="0">
                <a:latin typeface="BODONI 72 BOOK" pitchFamily="2" charset="0"/>
              </a:rPr>
              <a:t>19</a:t>
            </a:r>
            <a:r>
              <a:rPr lang="en-US" sz="4800" dirty="0">
                <a:latin typeface="Bodoni 72 Book" pitchFamily="2" charset="0"/>
              </a:rPr>
              <a:t>  “</a:t>
            </a:r>
            <a:r>
              <a:rPr lang="en-US" sz="4800" dirty="0">
                <a:solidFill>
                  <a:srgbClr val="FFFF00"/>
                </a:solidFill>
                <a:latin typeface="Bodoni 72 Book" pitchFamily="2" charset="0"/>
              </a:rPr>
              <a:t>I will also rejoice in Jerusalem and be glad in My people; </a:t>
            </a:r>
          </a:p>
          <a:p>
            <a:pPr marL="0" indent="0">
              <a:buNone/>
            </a:pPr>
            <a:r>
              <a:rPr lang="en-US" sz="4800" dirty="0">
                <a:latin typeface="Bodoni 72 Book" pitchFamily="2" charset="0"/>
              </a:rPr>
              <a:t>And there will no longer be heard in her </a:t>
            </a:r>
          </a:p>
          <a:p>
            <a:pPr marL="0" indent="0">
              <a:buNone/>
            </a:pPr>
            <a:r>
              <a:rPr lang="en-US" sz="4800" dirty="0">
                <a:latin typeface="Bodoni 72 Book" pitchFamily="2" charset="0"/>
              </a:rPr>
              <a:t>The voice of weeping and the sound of crying.</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38A1FAD3-F3D4-F85C-DD8F-130DCC6710D0}"/>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566887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65.17-19</a:t>
            </a:r>
          </a:p>
          <a:p>
            <a:pPr lvl="1">
              <a:buFont typeface="Arial" panose="020B0604020202020204" pitchFamily="34" charset="0"/>
              <a:buChar char="•"/>
            </a:pPr>
            <a:r>
              <a:rPr lang="en-US" sz="4400" dirty="0">
                <a:latin typeface="Baskerville" charset="0"/>
                <a:ea typeface="Baskerville" charset="0"/>
                <a:cs typeface="Baskerville" charset="0"/>
              </a:rPr>
              <a:t>FOR rejoicing and gladness</a:t>
            </a:r>
          </a:p>
          <a:p>
            <a:pPr lvl="1">
              <a:buFont typeface="Arial" panose="020B0604020202020204" pitchFamily="34" charset="0"/>
              <a:buChar char="•"/>
            </a:pPr>
            <a:r>
              <a:rPr lang="en-US" sz="4400" dirty="0">
                <a:latin typeface="Baskerville" charset="0"/>
                <a:ea typeface="Baskerville" charset="0"/>
                <a:cs typeface="Baskerville" charset="0"/>
              </a:rPr>
              <a:t>Vs. 18 – to rejoice “in what I create”</a:t>
            </a:r>
          </a:p>
          <a:p>
            <a:pPr lvl="1">
              <a:buFont typeface="Arial" panose="020B0604020202020204" pitchFamily="34" charset="0"/>
              <a:buChar char="•"/>
            </a:pPr>
            <a:r>
              <a:rPr lang="en-US" sz="4400" dirty="0">
                <a:latin typeface="Baskerville" charset="0"/>
                <a:ea typeface="Baskerville" charset="0"/>
                <a:cs typeface="Baskerville" charset="0"/>
              </a:rPr>
              <a:t>Creators wants a creation FULL of joy</a:t>
            </a:r>
          </a:p>
          <a:p>
            <a:pPr lvl="1">
              <a:buFont typeface="Arial" panose="020B0604020202020204" pitchFamily="34" charset="0"/>
              <a:buChar char="•"/>
            </a:pPr>
            <a:r>
              <a:rPr lang="en-US" sz="4400" dirty="0">
                <a:latin typeface="Baskerville" charset="0"/>
                <a:ea typeface="Baskerville" charset="0"/>
                <a:cs typeface="Baskerville" charset="0"/>
              </a:rPr>
              <a:t>Note “new heavens and new earth” language</a:t>
            </a:r>
          </a:p>
          <a:p>
            <a:pPr>
              <a:buFont typeface="Wingdings" pitchFamily="2" charset="2"/>
              <a:buChar char="Ø"/>
            </a:pPr>
            <a:endParaRPr lang="en-US" sz="4800" dirty="0">
              <a:latin typeface="Baskerville" charset="0"/>
              <a:ea typeface="Baskerville" charset="0"/>
              <a:cs typeface="Baskerville" charset="0"/>
            </a:endParaRP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23323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anim calcmode="lin" valueType="num">
                                      <p:cBhvr>
                                        <p:cTn id="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anim calcmode="lin" valueType="num">
                                      <p:cBhvr>
                                        <p:cTn id="1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anim calcmode="lin" valueType="num">
                                      <p:cBhvr>
                                        <p:cTn id="2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500"/>
                                        <p:tgtEl>
                                          <p:spTgt spid="6">
                                            <p:txEl>
                                              <p:pRg st="4" end="4"/>
                                            </p:txEl>
                                          </p:spTgt>
                                        </p:tgtEl>
                                      </p:cBhvr>
                                    </p:animEffect>
                                    <p:anim calcmode="lin" valueType="num">
                                      <p:cBhvr>
                                        <p:cTn id="32"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3"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34"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1 Timothy 4.3,4</a:t>
            </a:r>
          </a:p>
        </p:txBody>
      </p:sp>
      <p:sp>
        <p:nvSpPr>
          <p:cNvPr id="7" name="Content Placeholder 2"/>
          <p:cNvSpPr>
            <a:spLocks noGrp="1"/>
          </p:cNvSpPr>
          <p:nvPr>
            <p:ph idx="1"/>
          </p:nvPr>
        </p:nvSpPr>
        <p:spPr>
          <a:xfrm>
            <a:off x="760055" y="1807693"/>
            <a:ext cx="10901362" cy="4614316"/>
          </a:xfrm>
        </p:spPr>
        <p:txBody>
          <a:bodyPr>
            <a:noAutofit/>
          </a:bodyPr>
          <a:lstStyle/>
          <a:p>
            <a:pPr marL="0" indent="0">
              <a:buNone/>
            </a:pPr>
            <a:r>
              <a:rPr lang="en-US" sz="4800" b="1" baseline="30000" dirty="0">
                <a:latin typeface="BODONI 72 BOOK" pitchFamily="2" charset="0"/>
              </a:rPr>
              <a:t>3</a:t>
            </a:r>
            <a:r>
              <a:rPr lang="en-US" sz="4800" dirty="0">
                <a:latin typeface="Bodoni 72 Book" pitchFamily="2" charset="0"/>
              </a:rPr>
              <a:t> </a:t>
            </a:r>
            <a:r>
              <a:rPr lang="en-US" sz="4800" i="1" dirty="0">
                <a:latin typeface="Bodoni 72 Book" pitchFamily="2" charset="0"/>
              </a:rPr>
              <a:t>men</a:t>
            </a:r>
            <a:r>
              <a:rPr lang="en-US" sz="4800" dirty="0">
                <a:latin typeface="Bodoni 72 Book" pitchFamily="2" charset="0"/>
              </a:rPr>
              <a:t> who forbid marriage</a:t>
            </a:r>
            <a:r>
              <a:rPr lang="en-US" sz="4800" i="1" dirty="0">
                <a:latin typeface="Bodoni 72 Book" pitchFamily="2" charset="0"/>
              </a:rPr>
              <a:t> and advocate </a:t>
            </a:r>
            <a:r>
              <a:rPr lang="en-US" sz="4800" dirty="0">
                <a:latin typeface="Bodoni 72 Book" pitchFamily="2" charset="0"/>
              </a:rPr>
              <a:t>abstaining from foods which </a:t>
            </a:r>
            <a:r>
              <a:rPr lang="en-US" sz="4800" dirty="0">
                <a:solidFill>
                  <a:srgbClr val="FFFF00"/>
                </a:solidFill>
                <a:latin typeface="Bodoni 72 Book" pitchFamily="2" charset="0"/>
              </a:rPr>
              <a:t>God has created </a:t>
            </a:r>
            <a:r>
              <a:rPr lang="en-US" sz="4800" dirty="0">
                <a:latin typeface="Bodoni 72 Book" pitchFamily="2" charset="0"/>
              </a:rPr>
              <a:t>to be gratefully shared in by those who believe and know the truth. </a:t>
            </a:r>
            <a:r>
              <a:rPr lang="en-US" sz="4800" b="1" baseline="30000" dirty="0">
                <a:latin typeface="BODONI 72 BOOK" pitchFamily="2" charset="0"/>
              </a:rPr>
              <a:t>4</a:t>
            </a:r>
            <a:r>
              <a:rPr lang="en-US" sz="4800" dirty="0">
                <a:latin typeface="Bodoni 72 Book" pitchFamily="2" charset="0"/>
              </a:rPr>
              <a:t> For everything created by God is good, and </a:t>
            </a:r>
            <a:r>
              <a:rPr lang="en-US" sz="4800" dirty="0">
                <a:solidFill>
                  <a:srgbClr val="FFFF00"/>
                </a:solidFill>
                <a:latin typeface="Bodoni 72 Book" pitchFamily="2" charset="0"/>
              </a:rPr>
              <a:t>nothing is to be rejected if it is received with gratitude</a:t>
            </a:r>
            <a:r>
              <a:rPr lang="en-US" sz="4800" dirty="0">
                <a:latin typeface="Bodoni 72 Book" pitchFamily="2" charset="0"/>
              </a:rPr>
              <a:t>; </a:t>
            </a: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C2FC61B4-796A-D82E-54F4-AAE12AA60F62}"/>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607005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Rom. 1.20</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85624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Romans 1.20</a:t>
            </a:r>
          </a:p>
        </p:txBody>
      </p:sp>
      <p:sp>
        <p:nvSpPr>
          <p:cNvPr id="7" name="Content Placeholder 2"/>
          <p:cNvSpPr>
            <a:spLocks noGrp="1"/>
          </p:cNvSpPr>
          <p:nvPr>
            <p:ph idx="1"/>
          </p:nvPr>
        </p:nvSpPr>
        <p:spPr>
          <a:xfrm>
            <a:off x="115910" y="2259237"/>
            <a:ext cx="12076090" cy="4501066"/>
          </a:xfrm>
        </p:spPr>
        <p:txBody>
          <a:bodyPr>
            <a:noAutofit/>
          </a:bodyPr>
          <a:lstStyle/>
          <a:p>
            <a:pPr marL="0" indent="0">
              <a:buNone/>
            </a:pPr>
            <a:r>
              <a:rPr lang="en-US" sz="4800" b="1" baseline="30000" dirty="0">
                <a:effectLst/>
                <a:latin typeface="BODONI 72 BOOK" pitchFamily="2" charset="0"/>
              </a:rPr>
              <a:t>20</a:t>
            </a:r>
            <a:r>
              <a:rPr lang="en-US" sz="4800" dirty="0">
                <a:effectLst/>
                <a:latin typeface="Bodoni 72 Book" pitchFamily="2" charset="0"/>
              </a:rPr>
              <a:t> For since the creation of the world His invisible attributes, His eternal power and divine nature, have been clearly seen, being understood through what has been made, so that they are without excuse.</a:t>
            </a: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8901567D-1CF8-CEA3-280E-074D4D7FB8B3}"/>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237663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Rom. 1.20</a:t>
            </a:r>
          </a:p>
          <a:p>
            <a:pPr lvl="1">
              <a:buFont typeface="Arial" panose="020B0604020202020204" pitchFamily="34" charset="0"/>
              <a:buChar char="•"/>
            </a:pPr>
            <a:r>
              <a:rPr lang="en-US" sz="4400" dirty="0">
                <a:latin typeface="Baskerville" charset="0"/>
                <a:ea typeface="Baskerville" charset="0"/>
                <a:cs typeface="Baskerville" charset="0"/>
              </a:rPr>
              <a:t>FOR Revelation of His Nature</a:t>
            </a:r>
          </a:p>
          <a:p>
            <a:pPr lvl="1">
              <a:buFont typeface="Arial" panose="020B0604020202020204" pitchFamily="34" charset="0"/>
              <a:buChar char="•"/>
            </a:pPr>
            <a:r>
              <a:rPr lang="en-US" sz="4400" dirty="0">
                <a:latin typeface="Baskerville" charset="0"/>
                <a:ea typeface="Baskerville" charset="0"/>
                <a:cs typeface="Baskerville" charset="0"/>
              </a:rPr>
              <a:t>Eternal Power (Behemoth – Job 40)</a:t>
            </a:r>
          </a:p>
          <a:p>
            <a:pPr lvl="1">
              <a:buFont typeface="Arial" panose="020B0604020202020204" pitchFamily="34" charset="0"/>
              <a:buChar char="•"/>
            </a:pPr>
            <a:r>
              <a:rPr lang="en-US" sz="4400" dirty="0">
                <a:latin typeface="Baskerville" charset="0"/>
                <a:ea typeface="Baskerville" charset="0"/>
                <a:cs typeface="Baskerville" charset="0"/>
              </a:rPr>
              <a:t>Divine Nature (Uniqueness – Is. </a:t>
            </a:r>
            <a:r>
              <a:rPr lang="en-US" sz="4400">
                <a:latin typeface="Baskerville" charset="0"/>
                <a:ea typeface="Baskerville" charset="0"/>
                <a:cs typeface="Baskerville" charset="0"/>
              </a:rPr>
              <a:t>48.7)</a:t>
            </a:r>
            <a:endParaRPr lang="en-US" sz="4400" dirty="0">
              <a:latin typeface="Baskerville" charset="0"/>
              <a:ea typeface="Baskerville" charset="0"/>
              <a:cs typeface="Baskerville" charset="0"/>
            </a:endParaRP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117744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anim calcmode="lin" valueType="num">
                                      <p:cBhvr>
                                        <p:cTn id="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anim calcmode="lin" valueType="num">
                                      <p:cBhvr>
                                        <p:cTn id="1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anim calcmode="lin" valueType="num">
                                      <p:cBhvr>
                                        <p:cTn id="2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12525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REVELATION 4.9-11</a:t>
            </a:r>
          </a:p>
        </p:txBody>
      </p:sp>
      <p:sp>
        <p:nvSpPr>
          <p:cNvPr id="7" name="Content Placeholder 2"/>
          <p:cNvSpPr>
            <a:spLocks noGrp="1"/>
          </p:cNvSpPr>
          <p:nvPr>
            <p:ph idx="1"/>
          </p:nvPr>
        </p:nvSpPr>
        <p:spPr>
          <a:xfrm>
            <a:off x="785813" y="1967059"/>
            <a:ext cx="10901362" cy="4694997"/>
          </a:xfrm>
        </p:spPr>
        <p:txBody>
          <a:bodyPr>
            <a:normAutofit/>
          </a:bodyPr>
          <a:lstStyle/>
          <a:p>
            <a:pPr marL="0" indent="0" algn="ctr">
              <a:buNone/>
            </a:pPr>
            <a:r>
              <a:rPr lang="en-US" sz="4800" dirty="0">
                <a:effectLst/>
                <a:latin typeface="Bodoni 72 Book" pitchFamily="2" charset="0"/>
              </a:rPr>
              <a:t>“Worthy are You, our Lord and our God, to receive glory and honor and power; for You created all things, and because of Your will they existed, and </a:t>
            </a:r>
            <a:r>
              <a:rPr lang="en-US" sz="4800" dirty="0">
                <a:solidFill>
                  <a:srgbClr val="FFFF00"/>
                </a:solidFill>
                <a:effectLst/>
                <a:latin typeface="Bodoni 72 Book" pitchFamily="2" charset="0"/>
              </a:rPr>
              <a:t>were created</a:t>
            </a:r>
            <a:r>
              <a:rPr lang="en-US" sz="4800" dirty="0">
                <a:effectLst/>
                <a:latin typeface="Bodoni 72 Book" pitchFamily="2" charset="0"/>
              </a:rPr>
              <a:t>.”</a:t>
            </a:r>
          </a:p>
          <a:p>
            <a:pPr marL="742950" indent="-742950" algn="ctr">
              <a:buFont typeface="+mj-lt"/>
              <a:buAutoNum type="arabicPeriod"/>
            </a:pPr>
            <a:endParaRPr lang="en-US" sz="3800" dirty="0">
              <a:latin typeface="Baskerville"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52606A7-86E4-444D-293D-D82CF3214CC9}"/>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129523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241199"/>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45.18</a:t>
            </a:r>
          </a:p>
        </p:txBody>
      </p:sp>
      <p:sp>
        <p:nvSpPr>
          <p:cNvPr id="7" name="Content Placeholder 2"/>
          <p:cNvSpPr>
            <a:spLocks noGrp="1"/>
          </p:cNvSpPr>
          <p:nvPr>
            <p:ph idx="1"/>
          </p:nvPr>
        </p:nvSpPr>
        <p:spPr>
          <a:xfrm>
            <a:off x="785813" y="1625399"/>
            <a:ext cx="10901362" cy="5036658"/>
          </a:xfrm>
        </p:spPr>
        <p:txBody>
          <a:bodyPr>
            <a:noAutofit/>
          </a:bodyPr>
          <a:lstStyle/>
          <a:p>
            <a:pPr marL="0" indent="0">
              <a:buNone/>
            </a:pPr>
            <a:r>
              <a:rPr lang="en-US" sz="4800" b="1" dirty="0">
                <a:latin typeface="BODONI 72 BOOK" pitchFamily="2" charset="0"/>
              </a:rPr>
              <a:t>Is. 45:18</a:t>
            </a:r>
            <a:r>
              <a:rPr lang="en-US" sz="4800" dirty="0">
                <a:latin typeface="Bodoni 72 Book" pitchFamily="2" charset="0"/>
              </a:rPr>
              <a:t>    For thus says the LORD, who created the heavens (He is the God who formed the earth and made it, He established it </a:t>
            </a:r>
            <a:r>
              <a:rPr lang="en-US" sz="4800" i="1" dirty="0">
                <a:latin typeface="Bodoni 72 Book" pitchFamily="2" charset="0"/>
              </a:rPr>
              <a:t>and</a:t>
            </a:r>
            <a:r>
              <a:rPr lang="en-US" sz="4800" dirty="0">
                <a:latin typeface="Bodoni 72 Book" pitchFamily="2" charset="0"/>
              </a:rPr>
              <a:t> did not create it a waste place, </a:t>
            </a:r>
            <a:r>
              <a:rPr lang="en-US" sz="4800" i="1" dirty="0">
                <a:latin typeface="Bodoni 72 Book" pitchFamily="2" charset="0"/>
              </a:rPr>
              <a:t>but</a:t>
            </a:r>
            <a:r>
              <a:rPr lang="en-US" sz="4800" dirty="0">
                <a:latin typeface="Bodoni 72 Book" pitchFamily="2" charset="0"/>
              </a:rPr>
              <a:t> formed it to be inhabited), “I am the LORD, and there is none else.</a:t>
            </a:r>
          </a:p>
          <a:p>
            <a:pPr marL="0" indent="0">
              <a:buNone/>
            </a:pPr>
            <a:endParaRPr lang="en-US" sz="4800" dirty="0">
              <a:latin typeface="Bodoni 72 Book" pitchFamily="2" charset="0"/>
            </a:endParaRP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31ABDCC-7AD3-882C-62AE-4FA63417701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544966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a:t>
            </a:r>
          </a:p>
          <a:p>
            <a:pPr lvl="1">
              <a:buFont typeface="Arial" panose="020B0604020202020204" pitchFamily="34" charset="0"/>
              <a:buChar char="•"/>
            </a:pPr>
            <a:r>
              <a:rPr lang="en-US" sz="4400" dirty="0">
                <a:latin typeface="Baskerville" charset="0"/>
                <a:ea typeface="Baskerville" charset="0"/>
                <a:cs typeface="Baskerville" charset="0"/>
              </a:rPr>
              <a:t>TO BE INHABITED</a:t>
            </a:r>
          </a:p>
          <a:p>
            <a:pPr lvl="2">
              <a:buFont typeface="Arial" panose="020B0604020202020204" pitchFamily="34" charset="0"/>
              <a:buChar char="•"/>
            </a:pPr>
            <a:r>
              <a:rPr lang="en-US" sz="4000" dirty="0">
                <a:latin typeface="Baskerville" charset="0"/>
                <a:ea typeface="Baskerville" charset="0"/>
                <a:cs typeface="Baskerville" charset="0"/>
              </a:rPr>
              <a:t>Direct Challenge to calloused Creator view</a:t>
            </a:r>
          </a:p>
          <a:p>
            <a:pPr lvl="2">
              <a:buFont typeface="Arial" panose="020B0604020202020204" pitchFamily="34" charset="0"/>
              <a:buChar char="•"/>
            </a:pPr>
            <a:r>
              <a:rPr lang="en-US" sz="4000" dirty="0">
                <a:latin typeface="Baskerville" charset="0"/>
                <a:ea typeface="Baskerville" charset="0"/>
                <a:cs typeface="Baskerville" charset="0"/>
              </a:rPr>
              <a:t>Why should we trust this claim?</a:t>
            </a:r>
          </a:p>
          <a:p>
            <a:pPr lvl="2">
              <a:buFont typeface="Arial" panose="020B0604020202020204" pitchFamily="34" charset="0"/>
              <a:buChar char="•"/>
            </a:pPr>
            <a:endParaRPr lang="en-US" sz="4000" dirty="0">
              <a:latin typeface="Baskerville" charset="0"/>
              <a:ea typeface="Baskerville" charset="0"/>
              <a:cs typeface="Baskerville" charset="0"/>
            </a:endParaRP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06954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anim calcmode="lin" valueType="num">
                                      <p:cBhvr>
                                        <p:cTn id="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anim calcmode="lin" valueType="num">
                                      <p:cBhvr>
                                        <p:cTn id="1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fade">
                                      <p:cBhvr>
                                        <p:cTn id="23" dur="500"/>
                                        <p:tgtEl>
                                          <p:spTgt spid="6">
                                            <p:txEl>
                                              <p:pRg st="3" end="3"/>
                                            </p:txEl>
                                          </p:spTgt>
                                        </p:tgtEl>
                                      </p:cBhvr>
                                    </p:animEffect>
                                    <p:anim calcmode="lin" valueType="num">
                                      <p:cBhvr>
                                        <p:cTn id="2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232059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anim calcmode="lin" valueType="num">
                                      <p:cBhvr>
                                        <p:cTn id="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241199"/>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Eph. 2.4,5</a:t>
            </a:r>
          </a:p>
        </p:txBody>
      </p:sp>
      <p:sp>
        <p:nvSpPr>
          <p:cNvPr id="7" name="Content Placeholder 2"/>
          <p:cNvSpPr>
            <a:spLocks noGrp="1"/>
          </p:cNvSpPr>
          <p:nvPr>
            <p:ph idx="1"/>
          </p:nvPr>
        </p:nvSpPr>
        <p:spPr>
          <a:xfrm>
            <a:off x="133350" y="1472999"/>
            <a:ext cx="11925300" cy="5036658"/>
          </a:xfrm>
        </p:spPr>
        <p:txBody>
          <a:bodyPr>
            <a:noAutofit/>
          </a:bodyPr>
          <a:lstStyle/>
          <a:p>
            <a:pPr marL="0" indent="0">
              <a:buNone/>
            </a:pPr>
            <a:r>
              <a:rPr lang="en-US" sz="4800" b="1" baseline="30000" dirty="0">
                <a:effectLst/>
                <a:latin typeface="BODONI 72 BOOK" pitchFamily="2" charset="0"/>
              </a:rPr>
              <a:t>4</a:t>
            </a:r>
            <a:r>
              <a:rPr lang="en-US" sz="4800" dirty="0">
                <a:effectLst/>
                <a:latin typeface="Bodoni 72 Book" pitchFamily="2" charset="0"/>
              </a:rPr>
              <a:t> But God, being rich in mercy, because of His great love with which He loved us, </a:t>
            </a:r>
            <a:r>
              <a:rPr lang="en-US" sz="4800" b="1" baseline="30000" dirty="0">
                <a:effectLst/>
                <a:latin typeface="BODONI 72 BOOK" pitchFamily="2" charset="0"/>
              </a:rPr>
              <a:t>5</a:t>
            </a:r>
            <a:r>
              <a:rPr lang="en-US" sz="4800" dirty="0">
                <a:effectLst/>
                <a:latin typeface="Bodoni 72 Book" pitchFamily="2" charset="0"/>
              </a:rPr>
              <a:t> even when we were dead in our transgressions, made us alive together with Christ (by grace you have been saved), </a:t>
            </a: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31ABDCC-7AD3-882C-62AE-4FA63417701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4029489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a:t>
            </a:r>
          </a:p>
          <a:p>
            <a:pPr lvl="1">
              <a:buFont typeface="Arial" panose="020B0604020202020204" pitchFamily="34" charset="0"/>
              <a:buChar char="•"/>
            </a:pPr>
            <a:r>
              <a:rPr lang="en-US" sz="4400" dirty="0">
                <a:latin typeface="Baskerville" charset="0"/>
                <a:ea typeface="Baskerville" charset="0"/>
                <a:cs typeface="Baskerville" charset="0"/>
              </a:rPr>
              <a:t>Dead in OUR transgressions, God made alive</a:t>
            </a:r>
          </a:p>
          <a:p>
            <a:pPr lvl="1">
              <a:buFont typeface="Arial" panose="020B0604020202020204" pitchFamily="34" charset="0"/>
              <a:buChar char="•"/>
            </a:pPr>
            <a:r>
              <a:rPr lang="en-US" sz="4400" dirty="0">
                <a:latin typeface="Baskerville" charset="0"/>
                <a:ea typeface="Baskerville" charset="0"/>
                <a:cs typeface="Baskerville" charset="0"/>
              </a:rPr>
              <a:t>Creator CHOSE to do this (opposes death)</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205302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anim calcmode="lin" valueType="num">
                                      <p:cBhvr>
                                        <p:cTn id="16"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241199"/>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Eph. 2.6,7</a:t>
            </a:r>
          </a:p>
        </p:txBody>
      </p:sp>
      <p:sp>
        <p:nvSpPr>
          <p:cNvPr id="7" name="Content Placeholder 2"/>
          <p:cNvSpPr>
            <a:spLocks noGrp="1"/>
          </p:cNvSpPr>
          <p:nvPr>
            <p:ph idx="1"/>
          </p:nvPr>
        </p:nvSpPr>
        <p:spPr>
          <a:xfrm>
            <a:off x="133350" y="1472999"/>
            <a:ext cx="11925300" cy="5036658"/>
          </a:xfrm>
        </p:spPr>
        <p:txBody>
          <a:bodyPr>
            <a:noAutofit/>
          </a:bodyPr>
          <a:lstStyle/>
          <a:p>
            <a:pPr marL="0" indent="0">
              <a:buNone/>
            </a:pPr>
            <a:r>
              <a:rPr lang="en-US" sz="4800" b="1" baseline="30000" dirty="0">
                <a:effectLst/>
                <a:latin typeface="BODONI 72 BOOK" pitchFamily="2" charset="0"/>
              </a:rPr>
              <a:t>6</a:t>
            </a:r>
            <a:r>
              <a:rPr lang="en-US" sz="4800" dirty="0">
                <a:effectLst/>
                <a:latin typeface="Bodoni 72 Book" pitchFamily="2" charset="0"/>
              </a:rPr>
              <a:t> and raised us up with Him, and seated us with Him in the heavenly</a:t>
            </a:r>
            <a:r>
              <a:rPr lang="en-US" sz="4800" i="1" dirty="0">
                <a:effectLst/>
                <a:latin typeface="Bodoni 72 Book" pitchFamily="2" charset="0"/>
              </a:rPr>
              <a:t> places</a:t>
            </a:r>
            <a:r>
              <a:rPr lang="en-US" sz="4800" dirty="0">
                <a:effectLst/>
                <a:latin typeface="Bodoni 72 Book" pitchFamily="2" charset="0"/>
              </a:rPr>
              <a:t> in Christ Jesus, </a:t>
            </a:r>
            <a:r>
              <a:rPr lang="en-US" sz="4800" b="1" baseline="30000" dirty="0">
                <a:effectLst/>
                <a:latin typeface="BODONI 72 BOOK" pitchFamily="2" charset="0"/>
              </a:rPr>
              <a:t>7</a:t>
            </a:r>
            <a:r>
              <a:rPr lang="en-US" sz="4800" dirty="0">
                <a:effectLst/>
                <a:latin typeface="Bodoni 72 Book" pitchFamily="2" charset="0"/>
              </a:rPr>
              <a:t> so that in the ages to come He might show the surpassing riches of His grace in kindness toward us in Christ Jesus.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31ABDCC-7AD3-882C-62AE-4FA63417701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3986047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a:t>
            </a:r>
          </a:p>
          <a:p>
            <a:pPr lvl="1">
              <a:buFont typeface="Arial" panose="020B0604020202020204" pitchFamily="34" charset="0"/>
              <a:buChar char="•"/>
            </a:pPr>
            <a:r>
              <a:rPr lang="en-US" sz="4400" dirty="0">
                <a:latin typeface="Baskerville" charset="0"/>
                <a:ea typeface="Baskerville" charset="0"/>
                <a:cs typeface="Baskerville" charset="0"/>
              </a:rPr>
              <a:t>Dead in OUR transgressions, God made alive</a:t>
            </a:r>
          </a:p>
          <a:p>
            <a:pPr lvl="1">
              <a:buFont typeface="Arial" panose="020B0604020202020204" pitchFamily="34" charset="0"/>
              <a:buChar char="•"/>
            </a:pPr>
            <a:r>
              <a:rPr lang="en-US" sz="4400" dirty="0">
                <a:latin typeface="Baskerville" charset="0"/>
                <a:ea typeface="Baskerville" charset="0"/>
                <a:cs typeface="Baskerville" charset="0"/>
              </a:rPr>
              <a:t>Creator CHOSE to do this (opposes death)</a:t>
            </a:r>
          </a:p>
          <a:p>
            <a:pPr lvl="1">
              <a:buFont typeface="Arial" panose="020B0604020202020204" pitchFamily="34" charset="0"/>
              <a:buChar char="•"/>
            </a:pPr>
            <a:r>
              <a:rPr lang="en-US" sz="4400" dirty="0">
                <a:latin typeface="Baskerville" charset="0"/>
                <a:ea typeface="Baskerville" charset="0"/>
                <a:cs typeface="Baskerville" charset="0"/>
              </a:rPr>
              <a:t>Seated (enthroned) with Christ</a:t>
            </a:r>
          </a:p>
          <a:p>
            <a:pPr lvl="1">
              <a:buFont typeface="Arial" panose="020B0604020202020204" pitchFamily="34" charset="0"/>
              <a:buChar char="•"/>
            </a:pPr>
            <a:r>
              <a:rPr lang="en-US" sz="4400" dirty="0">
                <a:latin typeface="Baskerville" charset="0"/>
                <a:ea typeface="Baskerville" charset="0"/>
                <a:cs typeface="Baskerville" charset="0"/>
              </a:rPr>
              <a:t>To show “riches of His grace”</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66158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anim calcmode="lin" valueType="num">
                                      <p:cBhvr>
                                        <p:cTn id="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500"/>
                                        <p:tgtEl>
                                          <p:spTgt spid="6">
                                            <p:txEl>
                                              <p:pRg st="5" end="5"/>
                                            </p:txEl>
                                          </p:spTgt>
                                        </p:tgtEl>
                                      </p:cBhvr>
                                    </p:animEffect>
                                    <p:anim calcmode="lin" valueType="num">
                                      <p:cBhvr>
                                        <p:cTn id="1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 – To Show riches of His grace</a:t>
            </a:r>
          </a:p>
          <a:p>
            <a:pPr>
              <a:buFont typeface="Wingdings" pitchFamily="2" charset="2"/>
              <a:buChar char="Ø"/>
            </a:pPr>
            <a:r>
              <a:rPr lang="en-US" sz="4800" dirty="0">
                <a:latin typeface="Baskerville" charset="0"/>
                <a:ea typeface="Baskerville" charset="0"/>
                <a:cs typeface="Baskerville" charset="0"/>
              </a:rPr>
              <a:t>Eph. 1</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97014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anim calcmode="lin" valueType="num">
                                      <p:cBhvr>
                                        <p:cTn id="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241199"/>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Eph. 1.5,6</a:t>
            </a:r>
          </a:p>
        </p:txBody>
      </p:sp>
      <p:sp>
        <p:nvSpPr>
          <p:cNvPr id="7" name="Content Placeholder 2"/>
          <p:cNvSpPr>
            <a:spLocks noGrp="1"/>
          </p:cNvSpPr>
          <p:nvPr>
            <p:ph idx="1"/>
          </p:nvPr>
        </p:nvSpPr>
        <p:spPr>
          <a:xfrm>
            <a:off x="133350" y="1625397"/>
            <a:ext cx="11925300" cy="4884259"/>
          </a:xfrm>
        </p:spPr>
        <p:txBody>
          <a:bodyPr>
            <a:noAutofit/>
          </a:bodyPr>
          <a:lstStyle/>
          <a:p>
            <a:pPr marL="0" indent="0">
              <a:buNone/>
            </a:pPr>
            <a:r>
              <a:rPr lang="en-US" sz="4800" b="1" baseline="30000" dirty="0">
                <a:effectLst/>
                <a:latin typeface="BODONI 72 BOOK" pitchFamily="2" charset="0"/>
              </a:rPr>
              <a:t>5</a:t>
            </a:r>
            <a:r>
              <a:rPr lang="en-US" sz="4800" dirty="0">
                <a:effectLst/>
                <a:latin typeface="Bodoni 72 Book" pitchFamily="2" charset="0"/>
              </a:rPr>
              <a:t> He predestined us to adoption as sons through Jesus Christ to Himself, according to the kind intention of His will, </a:t>
            </a:r>
            <a:r>
              <a:rPr lang="en-US" sz="4800" b="1" baseline="30000" dirty="0">
                <a:effectLst/>
                <a:latin typeface="BODONI 72 BOOK" pitchFamily="2" charset="0"/>
              </a:rPr>
              <a:t>6</a:t>
            </a:r>
            <a:r>
              <a:rPr lang="en-US" sz="4800" dirty="0">
                <a:effectLst/>
                <a:latin typeface="Bodoni 72 Book" pitchFamily="2" charset="0"/>
              </a:rPr>
              <a:t> </a:t>
            </a:r>
            <a:r>
              <a:rPr lang="en-US" sz="4800" dirty="0">
                <a:solidFill>
                  <a:srgbClr val="FFFF00"/>
                </a:solidFill>
                <a:effectLst/>
                <a:latin typeface="Bodoni 72 Book" pitchFamily="2" charset="0"/>
              </a:rPr>
              <a:t>to the praise of the glory of His grace</a:t>
            </a:r>
            <a:r>
              <a:rPr lang="en-US" sz="4800" dirty="0">
                <a:effectLst/>
                <a:latin typeface="Bodoni 72 Book" pitchFamily="2" charset="0"/>
              </a:rPr>
              <a:t>,</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31ABDCC-7AD3-882C-62AE-4FA63417701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934998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 – To Show riches of His grace</a:t>
            </a:r>
          </a:p>
          <a:p>
            <a:pPr>
              <a:buFont typeface="Wingdings" pitchFamily="2" charset="2"/>
              <a:buChar char="Ø"/>
            </a:pPr>
            <a:r>
              <a:rPr lang="en-US" sz="4800" dirty="0">
                <a:latin typeface="Baskerville" charset="0"/>
                <a:ea typeface="Baskerville" charset="0"/>
                <a:cs typeface="Baskerville" charset="0"/>
              </a:rPr>
              <a:t>Eph. 1</a:t>
            </a:r>
          </a:p>
          <a:p>
            <a:pPr lvl="1">
              <a:buFont typeface="Arial" panose="020B0604020202020204" pitchFamily="34" charset="0"/>
              <a:buChar char="•"/>
            </a:pPr>
            <a:r>
              <a:rPr lang="en-US" sz="4400" dirty="0">
                <a:latin typeface="Baskerville" charset="0"/>
                <a:ea typeface="Baskerville" charset="0"/>
                <a:cs typeface="Baskerville" charset="0"/>
              </a:rPr>
              <a:t>Vs. 6,7: Planned adoption to praise glorious grace</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26926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u="sng" dirty="0">
                <a:latin typeface="Baskerville" charset="0"/>
                <a:ea typeface="Baskerville" charset="0"/>
                <a:cs typeface="Baskerville" charset="0"/>
              </a:rPr>
              <a:t>3 Reasons </a:t>
            </a:r>
          </a:p>
          <a:p>
            <a:pPr marL="1371600" lvl="1" indent="-914400">
              <a:buFont typeface="+mj-lt"/>
              <a:buAutoNum type="arabicPeriod"/>
            </a:pPr>
            <a:r>
              <a:rPr lang="en-US" sz="4800" dirty="0">
                <a:latin typeface="Baskerville" charset="0"/>
                <a:ea typeface="Baskerville" charset="0"/>
                <a:cs typeface="Baskerville" charset="0"/>
              </a:rPr>
              <a:t> Created All Things – Worthy of Power</a:t>
            </a:r>
          </a:p>
          <a:p>
            <a:pPr marL="1371600" lvl="1" indent="-914400">
              <a:buFont typeface="+mj-lt"/>
              <a:buAutoNum type="arabicPeriod"/>
            </a:pPr>
            <a:r>
              <a:rPr lang="en-US" sz="4800" dirty="0">
                <a:latin typeface="Baskerville" charset="0"/>
                <a:ea typeface="Baskerville" charset="0"/>
                <a:cs typeface="Baskerville" charset="0"/>
              </a:rPr>
              <a:t>Your will, they “were” – Worthy of Honor</a:t>
            </a:r>
          </a:p>
          <a:p>
            <a:pPr marL="1371600" lvl="1" indent="-914400">
              <a:buFont typeface="+mj-lt"/>
              <a:buAutoNum type="arabicPeriod"/>
            </a:pPr>
            <a:r>
              <a:rPr lang="en-US" sz="4800" dirty="0">
                <a:solidFill>
                  <a:srgbClr val="FFFF00"/>
                </a:solidFill>
                <a:latin typeface="Baskerville" charset="0"/>
                <a:ea typeface="Baskerville" charset="0"/>
                <a:cs typeface="Baskerville" charset="0"/>
              </a:rPr>
              <a:t>“were created” – Worthy of Glory</a:t>
            </a:r>
          </a:p>
          <a:p>
            <a:pPr lvl="1">
              <a:buFont typeface="Arial" panose="020B0604020202020204" pitchFamily="34" charset="0"/>
              <a:buChar char="•"/>
            </a:pPr>
            <a:endParaRPr lang="en-US" sz="4800" dirty="0">
              <a:latin typeface="Baskerville" charset="0"/>
              <a:ea typeface="Baskerville" charset="0"/>
              <a:cs typeface="Baskerville" charset="0"/>
            </a:endParaRPr>
          </a:p>
          <a:p>
            <a:pPr marL="457200" lvl="1" indent="0">
              <a:buNone/>
            </a:pPr>
            <a:endParaRPr lang="en-US" sz="4800" dirty="0">
              <a:latin typeface="Baskerville" charset="0"/>
              <a:ea typeface="Baskerville" charset="0"/>
              <a:cs typeface="Baskerville" charset="0"/>
            </a:endParaRP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5" name="Title 1">
            <a:extLst>
              <a:ext uri="{FF2B5EF4-FFF2-40B4-BE49-F238E27FC236}">
                <a16:creationId xmlns:a16="http://schemas.microsoft.com/office/drawing/2014/main" id="{25B1AFF7-C19B-5781-98FA-A46040921F8B}"/>
              </a:ext>
            </a:extLst>
          </p:cNvPr>
          <p:cNvSpPr>
            <a:spLocks noGrp="1"/>
          </p:cNvSpPr>
          <p:nvPr>
            <p:ph type="title"/>
          </p:nvPr>
        </p:nvSpPr>
        <p:spPr>
          <a:xfrm>
            <a:off x="2865940" y="416755"/>
            <a:ext cx="9326059" cy="1143000"/>
          </a:xfrm>
        </p:spPr>
        <p:txBody>
          <a:bodyPr>
            <a:noAutofit/>
          </a:bodyPr>
          <a:lstStyle/>
          <a:p>
            <a:r>
              <a:rPr lang="en-US" sz="5400" dirty="0" err="1">
                <a:solidFill>
                  <a:srgbClr val="FFFF00"/>
                </a:solidFill>
                <a:latin typeface="Bodoni 72 Smallcaps Book" charset="0"/>
                <a:ea typeface="Bodoni 72 Smallcaps Book" charset="0"/>
                <a:cs typeface="Bodoni 72 Smallcaps Book" charset="0"/>
              </a:rPr>
              <a:t>Contex</a:t>
            </a:r>
            <a:r>
              <a:rPr lang="en-US" sz="5400" dirty="0">
                <a:solidFill>
                  <a:srgbClr val="FFFF00"/>
                </a:solidFill>
                <a:latin typeface="Bodoni 72 Smallcaps Book" charset="0"/>
                <a:ea typeface="Bodoni 72 Smallcaps Book" charset="0"/>
                <a:cs typeface="Bodoni 72 Smallcaps Book" charset="0"/>
              </a:rPr>
              <a:t> of Rev. 4.11</a:t>
            </a:r>
          </a:p>
        </p:txBody>
      </p:sp>
    </p:spTree>
    <p:extLst>
      <p:ext uri="{BB962C8B-B14F-4D97-AF65-F5344CB8AC3E}">
        <p14:creationId xmlns:p14="http://schemas.microsoft.com/office/powerpoint/2010/main" val="116192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241199"/>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Eph. 1.11,12</a:t>
            </a:r>
          </a:p>
        </p:txBody>
      </p:sp>
      <p:sp>
        <p:nvSpPr>
          <p:cNvPr id="7" name="Content Placeholder 2"/>
          <p:cNvSpPr>
            <a:spLocks noGrp="1"/>
          </p:cNvSpPr>
          <p:nvPr>
            <p:ph idx="1"/>
          </p:nvPr>
        </p:nvSpPr>
        <p:spPr>
          <a:xfrm>
            <a:off x="133350" y="1625397"/>
            <a:ext cx="11925300" cy="4884259"/>
          </a:xfrm>
        </p:spPr>
        <p:txBody>
          <a:bodyPr>
            <a:noAutofit/>
          </a:bodyPr>
          <a:lstStyle/>
          <a:p>
            <a:pPr marL="0" indent="0">
              <a:buNone/>
            </a:pPr>
            <a:r>
              <a:rPr lang="en-US" sz="4800" b="1" baseline="30000" dirty="0">
                <a:effectLst/>
                <a:latin typeface="BODONI 72 BOOK" pitchFamily="2" charset="0"/>
              </a:rPr>
              <a:t>11</a:t>
            </a:r>
            <a:r>
              <a:rPr lang="en-US" sz="4800" dirty="0">
                <a:effectLst/>
                <a:latin typeface="Bodoni 72 Book" pitchFamily="2" charset="0"/>
              </a:rPr>
              <a:t> also we have obtained an inheritance, having been predestined according to His purpose who works all things after the counsel of His will, </a:t>
            </a:r>
            <a:r>
              <a:rPr lang="en-US" sz="4800" b="1" baseline="30000" dirty="0">
                <a:effectLst/>
                <a:latin typeface="BODONI 72 BOOK" pitchFamily="2" charset="0"/>
              </a:rPr>
              <a:t>12</a:t>
            </a:r>
            <a:r>
              <a:rPr lang="en-US" sz="4800" dirty="0">
                <a:effectLst/>
                <a:latin typeface="Bodoni 72 Book" pitchFamily="2" charset="0"/>
              </a:rPr>
              <a:t> to the end that we who were the first to hope in Christ would be to the praise of His glory. </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31ABDCC-7AD3-882C-62AE-4FA63417701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136253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 – To Show riches of His grace</a:t>
            </a:r>
          </a:p>
          <a:p>
            <a:pPr>
              <a:buFont typeface="Wingdings" pitchFamily="2" charset="2"/>
              <a:buChar char="Ø"/>
            </a:pPr>
            <a:r>
              <a:rPr lang="en-US" sz="4800" dirty="0">
                <a:latin typeface="Baskerville" charset="0"/>
                <a:ea typeface="Baskerville" charset="0"/>
                <a:cs typeface="Baskerville" charset="0"/>
              </a:rPr>
              <a:t>Eph. 1</a:t>
            </a:r>
          </a:p>
          <a:p>
            <a:pPr lvl="1">
              <a:buFont typeface="Arial" panose="020B0604020202020204" pitchFamily="34" charset="0"/>
              <a:buChar char="•"/>
            </a:pPr>
            <a:r>
              <a:rPr lang="en-US" sz="4400" dirty="0">
                <a:latin typeface="Baskerville" charset="0"/>
                <a:ea typeface="Baskerville" charset="0"/>
                <a:cs typeface="Baskerville" charset="0"/>
              </a:rPr>
              <a:t>vs. 6,7: Planned adoption to praise glorious grace</a:t>
            </a:r>
          </a:p>
          <a:p>
            <a:pPr lvl="1">
              <a:buFont typeface="Arial" panose="020B0604020202020204" pitchFamily="34" charset="0"/>
              <a:buChar char="•"/>
            </a:pPr>
            <a:r>
              <a:rPr lang="en-US" sz="4400" dirty="0">
                <a:latin typeface="Baskerville" charset="0"/>
                <a:ea typeface="Baskerville" charset="0"/>
                <a:cs typeface="Baskerville" charset="0"/>
              </a:rPr>
              <a:t>vs. 11,12: Inheritance to the praise of His glory</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14441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anim calcmode="lin" valueType="num">
                                      <p:cBhvr>
                                        <p:cTn id="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241199"/>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Eph. 1.14</a:t>
            </a:r>
          </a:p>
        </p:txBody>
      </p:sp>
      <p:sp>
        <p:nvSpPr>
          <p:cNvPr id="7" name="Content Placeholder 2"/>
          <p:cNvSpPr>
            <a:spLocks noGrp="1"/>
          </p:cNvSpPr>
          <p:nvPr>
            <p:ph idx="1"/>
          </p:nvPr>
        </p:nvSpPr>
        <p:spPr>
          <a:xfrm>
            <a:off x="133350" y="1625397"/>
            <a:ext cx="11925300" cy="4884259"/>
          </a:xfrm>
        </p:spPr>
        <p:txBody>
          <a:bodyPr>
            <a:noAutofit/>
          </a:bodyPr>
          <a:lstStyle/>
          <a:p>
            <a:pPr marL="0" indent="0">
              <a:buNone/>
            </a:pPr>
            <a:r>
              <a:rPr lang="en-US" sz="4800" b="1" baseline="30000" dirty="0">
                <a:effectLst/>
                <a:latin typeface="BODONI 72 BOOK" pitchFamily="2" charset="0"/>
              </a:rPr>
              <a:t>14</a:t>
            </a:r>
            <a:r>
              <a:rPr lang="en-US" sz="4800" dirty="0">
                <a:effectLst/>
                <a:latin typeface="Bodoni 72 Book" pitchFamily="2" charset="0"/>
              </a:rPr>
              <a:t> who is given as a pledge of our inheritance, with a view to the redemption of </a:t>
            </a:r>
            <a:r>
              <a:rPr lang="en-US" sz="4800" i="1" dirty="0">
                <a:effectLst/>
                <a:latin typeface="Bodoni 72 Book" pitchFamily="2" charset="0"/>
              </a:rPr>
              <a:t>God’s own</a:t>
            </a:r>
            <a:r>
              <a:rPr lang="en-US" sz="4800" dirty="0">
                <a:effectLst/>
                <a:latin typeface="Bodoni 72 Book" pitchFamily="2" charset="0"/>
              </a:rPr>
              <a:t> possession, to the praise of His glory.</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31ABDCC-7AD3-882C-62AE-4FA63417701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693432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 – To Show riches of His grace</a:t>
            </a:r>
          </a:p>
          <a:p>
            <a:pPr>
              <a:buFont typeface="Wingdings" pitchFamily="2" charset="2"/>
              <a:buChar char="Ø"/>
            </a:pPr>
            <a:r>
              <a:rPr lang="en-US" sz="4800" dirty="0">
                <a:latin typeface="Baskerville" charset="0"/>
                <a:ea typeface="Baskerville" charset="0"/>
                <a:cs typeface="Baskerville" charset="0"/>
              </a:rPr>
              <a:t>Eph. 1</a:t>
            </a:r>
          </a:p>
          <a:p>
            <a:pPr lvl="1">
              <a:buFont typeface="Arial" panose="020B0604020202020204" pitchFamily="34" charset="0"/>
              <a:buChar char="•"/>
            </a:pPr>
            <a:r>
              <a:rPr lang="en-US" sz="4400" dirty="0">
                <a:latin typeface="Baskerville" charset="0"/>
                <a:ea typeface="Baskerville" charset="0"/>
                <a:cs typeface="Baskerville" charset="0"/>
              </a:rPr>
              <a:t>vs. 6,7: Planned adoption to praise glorious grace</a:t>
            </a:r>
          </a:p>
          <a:p>
            <a:pPr lvl="1">
              <a:buFont typeface="Arial" panose="020B0604020202020204" pitchFamily="34" charset="0"/>
              <a:buChar char="•"/>
            </a:pPr>
            <a:r>
              <a:rPr lang="en-US" sz="4400" dirty="0">
                <a:latin typeface="Baskerville" charset="0"/>
                <a:ea typeface="Baskerville" charset="0"/>
                <a:cs typeface="Baskerville" charset="0"/>
              </a:rPr>
              <a:t>vs. 11,12: Inheritance to the praise of His glory</a:t>
            </a:r>
          </a:p>
          <a:p>
            <a:pPr lvl="1">
              <a:buFont typeface="Arial" panose="020B0604020202020204" pitchFamily="34" charset="0"/>
              <a:buChar char="•"/>
            </a:pPr>
            <a:r>
              <a:rPr lang="en-US" sz="4400" dirty="0">
                <a:latin typeface="Baskerville" charset="0"/>
                <a:ea typeface="Baskerville" charset="0"/>
                <a:cs typeface="Baskerville" charset="0"/>
              </a:rPr>
              <a:t>Vs. 14: Gave Spirit…to the praise of His glory</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2329917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anim calcmode="lin" valueType="num">
                                      <p:cBhvr>
                                        <p:cTn id="8"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 – To Show riches of His grace</a:t>
            </a:r>
          </a:p>
          <a:p>
            <a:pPr>
              <a:buFont typeface="Wingdings" pitchFamily="2" charset="2"/>
              <a:buChar char="Ø"/>
            </a:pPr>
            <a:r>
              <a:rPr lang="en-US" sz="4800" dirty="0">
                <a:latin typeface="Baskerville" charset="0"/>
                <a:ea typeface="Baskerville" charset="0"/>
                <a:cs typeface="Baskerville" charset="0"/>
              </a:rPr>
              <a:t>Eph. 1 – To the Praise of His glory</a:t>
            </a:r>
          </a:p>
          <a:p>
            <a:pPr>
              <a:buFont typeface="Wingdings" pitchFamily="2" charset="2"/>
              <a:buChar char="Ø"/>
            </a:pPr>
            <a:r>
              <a:rPr lang="en-US" sz="4800" dirty="0">
                <a:latin typeface="Baskerville" charset="0"/>
                <a:ea typeface="Baskerville" charset="0"/>
                <a:cs typeface="Baskerville" charset="0"/>
              </a:rPr>
              <a:t>Eph. 3.10</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64601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241199"/>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Eph. 3.10</a:t>
            </a:r>
          </a:p>
        </p:txBody>
      </p:sp>
      <p:sp>
        <p:nvSpPr>
          <p:cNvPr id="7" name="Content Placeholder 2"/>
          <p:cNvSpPr>
            <a:spLocks noGrp="1"/>
          </p:cNvSpPr>
          <p:nvPr>
            <p:ph idx="1"/>
          </p:nvPr>
        </p:nvSpPr>
        <p:spPr>
          <a:xfrm>
            <a:off x="133350" y="1866597"/>
            <a:ext cx="11925300" cy="4643059"/>
          </a:xfrm>
        </p:spPr>
        <p:txBody>
          <a:bodyPr>
            <a:noAutofit/>
          </a:bodyPr>
          <a:lstStyle/>
          <a:p>
            <a:pPr marL="0" indent="0">
              <a:buNone/>
            </a:pPr>
            <a:r>
              <a:rPr lang="en-US" sz="4800" dirty="0">
                <a:effectLst/>
                <a:latin typeface="Bodoni 72 Book" pitchFamily="2" charset="0"/>
              </a:rPr>
              <a:t>so that the manifold wisdom of God might now be made known through the church to the rulers and the authorities in the heavenly</a:t>
            </a:r>
            <a:r>
              <a:rPr lang="en-US" sz="4800" i="1" dirty="0">
                <a:effectLst/>
                <a:latin typeface="Bodoni 72 Book" pitchFamily="2" charset="0"/>
              </a:rPr>
              <a:t> places.</a:t>
            </a:r>
            <a:endParaRPr lang="en-US" sz="4800" dirty="0">
              <a:effectLst/>
              <a:latin typeface="Bodoni 72 Book" pitchFamily="2" charset="0"/>
            </a:endParaRP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31ABDCC-7AD3-882C-62AE-4FA634177014}"/>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957784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 – To Show riches of His grace</a:t>
            </a:r>
          </a:p>
          <a:p>
            <a:pPr>
              <a:buFont typeface="Wingdings" pitchFamily="2" charset="2"/>
              <a:buChar char="Ø"/>
            </a:pPr>
            <a:r>
              <a:rPr lang="en-US" sz="4800" dirty="0">
                <a:latin typeface="Baskerville" charset="0"/>
                <a:ea typeface="Baskerville" charset="0"/>
                <a:cs typeface="Baskerville" charset="0"/>
              </a:rPr>
              <a:t>Eph. 1 – To the Praise of His glory</a:t>
            </a:r>
          </a:p>
          <a:p>
            <a:pPr>
              <a:buFont typeface="Wingdings" pitchFamily="2" charset="2"/>
              <a:buChar char="Ø"/>
            </a:pPr>
            <a:r>
              <a:rPr lang="en-US" sz="4800" dirty="0">
                <a:latin typeface="Baskerville" charset="0"/>
                <a:ea typeface="Baskerville" charset="0"/>
                <a:cs typeface="Baskerville" charset="0"/>
              </a:rPr>
              <a:t>Eph. 3.10 – To Show Wisdom of God</a:t>
            </a:r>
          </a:p>
          <a:p>
            <a:pPr>
              <a:buFont typeface="Wingdings" pitchFamily="2" charset="2"/>
              <a:buChar char="Ø"/>
            </a:pPr>
            <a:r>
              <a:rPr lang="en-US" sz="4800" dirty="0">
                <a:latin typeface="Baskerville" charset="0"/>
                <a:ea typeface="Baskerville" charset="0"/>
                <a:cs typeface="Baskerville" charset="0"/>
              </a:rPr>
              <a:t>Is. 43.6,7</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242728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anim calcmode="lin" valueType="num">
                                      <p:cBhvr>
                                        <p:cTn id="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43.6,7</a:t>
            </a:r>
          </a:p>
        </p:txBody>
      </p:sp>
      <p:sp>
        <p:nvSpPr>
          <p:cNvPr id="7" name="Content Placeholder 2"/>
          <p:cNvSpPr>
            <a:spLocks noGrp="1"/>
          </p:cNvSpPr>
          <p:nvPr>
            <p:ph idx="1"/>
          </p:nvPr>
        </p:nvSpPr>
        <p:spPr>
          <a:xfrm>
            <a:off x="785813" y="1967059"/>
            <a:ext cx="10901362" cy="4694997"/>
          </a:xfrm>
        </p:spPr>
        <p:txBody>
          <a:bodyPr>
            <a:noAutofit/>
          </a:bodyPr>
          <a:lstStyle/>
          <a:p>
            <a:pPr marL="0" indent="0">
              <a:buNone/>
            </a:pPr>
            <a:r>
              <a:rPr lang="en-US" sz="4800" b="1" baseline="30000" dirty="0">
                <a:latin typeface="BODONI 72 BOOK" pitchFamily="2" charset="0"/>
              </a:rPr>
              <a:t>6</a:t>
            </a:r>
            <a:r>
              <a:rPr lang="en-US" sz="4800" dirty="0">
                <a:latin typeface="Bodoni 72 Book" pitchFamily="2" charset="0"/>
              </a:rPr>
              <a:t>  “I will say to the north, ‘Give</a:t>
            </a:r>
            <a:r>
              <a:rPr lang="en-US" sz="4800" i="1" dirty="0">
                <a:latin typeface="Bodoni 72 Book" pitchFamily="2" charset="0"/>
              </a:rPr>
              <a:t> them</a:t>
            </a:r>
            <a:r>
              <a:rPr lang="en-US" sz="4800" dirty="0">
                <a:latin typeface="Bodoni 72 Book" pitchFamily="2" charset="0"/>
              </a:rPr>
              <a:t> up!’ </a:t>
            </a:r>
          </a:p>
          <a:p>
            <a:pPr marL="0" indent="0">
              <a:buNone/>
            </a:pPr>
            <a:r>
              <a:rPr lang="en-US" sz="4800" dirty="0">
                <a:latin typeface="Bodoni 72 Book" pitchFamily="2" charset="0"/>
              </a:rPr>
              <a:t>And to the south, ‘Do not hold</a:t>
            </a:r>
            <a:r>
              <a:rPr lang="en-US" sz="4800" i="1" dirty="0">
                <a:latin typeface="Bodoni 72 Book" pitchFamily="2" charset="0"/>
              </a:rPr>
              <a:t> them</a:t>
            </a:r>
            <a:r>
              <a:rPr lang="en-US" sz="4800" dirty="0">
                <a:latin typeface="Bodoni 72 Book" pitchFamily="2" charset="0"/>
              </a:rPr>
              <a:t> back.’ </a:t>
            </a:r>
          </a:p>
          <a:p>
            <a:pPr marL="0" indent="0">
              <a:buNone/>
            </a:pPr>
            <a:r>
              <a:rPr lang="en-US" sz="4800" dirty="0">
                <a:latin typeface="Bodoni 72 Book" pitchFamily="2" charset="0"/>
              </a:rPr>
              <a:t>Bring My sons from afar </a:t>
            </a:r>
          </a:p>
          <a:p>
            <a:pPr marL="0" indent="0">
              <a:buNone/>
            </a:pPr>
            <a:r>
              <a:rPr lang="en-US" sz="4800" dirty="0">
                <a:latin typeface="Bodoni 72 Book" pitchFamily="2" charset="0"/>
              </a:rPr>
              <a:t>And My daughters from the ends of the earth,</a:t>
            </a:r>
          </a:p>
          <a:p>
            <a:pPr marL="0" indent="0">
              <a:buNone/>
            </a:pPr>
            <a:endParaRPr lang="en-US" sz="4800" dirty="0">
              <a:latin typeface="Bodoni 72 Book" pitchFamily="2" charset="0"/>
            </a:endParaRP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8941E06-E2CC-3CDF-9880-88FA3AA76DB5}"/>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964739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43.6,7</a:t>
            </a:r>
          </a:p>
        </p:txBody>
      </p:sp>
      <p:sp>
        <p:nvSpPr>
          <p:cNvPr id="7" name="Content Placeholder 2"/>
          <p:cNvSpPr>
            <a:spLocks noGrp="1"/>
          </p:cNvSpPr>
          <p:nvPr>
            <p:ph idx="1"/>
          </p:nvPr>
        </p:nvSpPr>
        <p:spPr>
          <a:xfrm>
            <a:off x="785813" y="1967059"/>
            <a:ext cx="11430000" cy="4694997"/>
          </a:xfrm>
        </p:spPr>
        <p:txBody>
          <a:bodyPr>
            <a:noAutofit/>
          </a:bodyPr>
          <a:lstStyle/>
          <a:p>
            <a:pPr marL="0" indent="0">
              <a:buNone/>
            </a:pPr>
            <a:r>
              <a:rPr lang="en-US" sz="4800" b="1" baseline="30000" dirty="0">
                <a:latin typeface="BODONI 72 BOOK" pitchFamily="2" charset="0"/>
              </a:rPr>
              <a:t>7</a:t>
            </a:r>
            <a:r>
              <a:rPr lang="en-US" sz="4800" dirty="0">
                <a:latin typeface="Bodoni 72 Book" pitchFamily="2" charset="0"/>
              </a:rPr>
              <a:t>  Everyone who is called by My name, </a:t>
            </a:r>
          </a:p>
          <a:p>
            <a:pPr marL="0" indent="0">
              <a:buNone/>
            </a:pPr>
            <a:r>
              <a:rPr lang="en-US" sz="4800" dirty="0">
                <a:latin typeface="Bodoni 72 Book" pitchFamily="2" charset="0"/>
              </a:rPr>
              <a:t>And whom I have </a:t>
            </a:r>
            <a:r>
              <a:rPr lang="en-US" sz="4800" dirty="0">
                <a:solidFill>
                  <a:srgbClr val="FFFF00"/>
                </a:solidFill>
                <a:latin typeface="Bodoni 72 Book" pitchFamily="2" charset="0"/>
              </a:rPr>
              <a:t>created for My glory</a:t>
            </a:r>
            <a:r>
              <a:rPr lang="en-US" sz="4800" dirty="0">
                <a:latin typeface="Bodoni 72 Book" pitchFamily="2" charset="0"/>
              </a:rPr>
              <a:t>, </a:t>
            </a:r>
          </a:p>
          <a:p>
            <a:pPr marL="0" indent="0">
              <a:buNone/>
            </a:pPr>
            <a:r>
              <a:rPr lang="en-US" sz="4800" dirty="0">
                <a:latin typeface="Bodoni 72 Book" pitchFamily="2" charset="0"/>
              </a:rPr>
              <a:t>Whom I have formed, even whom I have made.”</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38F5AFD6-D889-F258-2B5D-38D95F26EB96}"/>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294294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Is. 45.18 – TO BE INHABITED</a:t>
            </a:r>
            <a:endParaRPr lang="en-US" sz="40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Eph. 2.4-7 – To Show riches of His grace</a:t>
            </a:r>
          </a:p>
          <a:p>
            <a:pPr>
              <a:buFont typeface="Wingdings" pitchFamily="2" charset="2"/>
              <a:buChar char="Ø"/>
            </a:pPr>
            <a:r>
              <a:rPr lang="en-US" sz="4800" dirty="0">
                <a:latin typeface="Baskerville" charset="0"/>
                <a:ea typeface="Baskerville" charset="0"/>
                <a:cs typeface="Baskerville" charset="0"/>
              </a:rPr>
              <a:t>Eph. 1 – To the Praise of His glory</a:t>
            </a:r>
          </a:p>
          <a:p>
            <a:pPr>
              <a:buFont typeface="Wingdings" pitchFamily="2" charset="2"/>
              <a:buChar char="Ø"/>
            </a:pPr>
            <a:r>
              <a:rPr lang="en-US" sz="4800" dirty="0">
                <a:latin typeface="Baskerville" charset="0"/>
                <a:ea typeface="Baskerville" charset="0"/>
                <a:cs typeface="Baskerville" charset="0"/>
              </a:rPr>
              <a:t>Eph. 3.10 – To Show Wisdom of God</a:t>
            </a:r>
          </a:p>
          <a:p>
            <a:pPr>
              <a:buFont typeface="Wingdings" pitchFamily="2" charset="2"/>
              <a:buChar char="Ø"/>
            </a:pPr>
            <a:r>
              <a:rPr lang="en-US" sz="4800" dirty="0">
                <a:latin typeface="Baskerville" charset="0"/>
                <a:ea typeface="Baskerville" charset="0"/>
                <a:cs typeface="Baskerville" charset="0"/>
              </a:rPr>
              <a:t>Is. 43.6,7 – Created FOR HIS GLORY</a:t>
            </a:r>
          </a:p>
        </p:txBody>
      </p:sp>
      <p:sp>
        <p:nvSpPr>
          <p:cNvPr id="9" name="Title 1"/>
          <p:cNvSpPr>
            <a:spLocks noGrp="1"/>
          </p:cNvSpPr>
          <p:nvPr>
            <p:ph type="title"/>
          </p:nvPr>
        </p:nvSpPr>
        <p:spPr>
          <a:xfrm>
            <a:off x="166820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238296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7"/>
            <a:ext cx="10363200" cy="1470025"/>
          </a:xfrm>
        </p:spPr>
        <p:txBody>
          <a:bodyPr>
            <a:noAutofit/>
          </a:bodyPr>
          <a:lstStyle/>
          <a:p>
            <a:r>
              <a:rPr lang="en-US" sz="9600">
                <a:solidFill>
                  <a:srgbClr val="FFFF00"/>
                </a:solidFill>
                <a:latin typeface="Bodoni 72 Smallcaps Book" charset="0"/>
                <a:ea typeface="Bodoni 72 Smallcaps Book" charset="0"/>
                <a:cs typeface="Bodoni 72 Smallcaps Book" charset="0"/>
              </a:rPr>
              <a:t>The Purposes </a:t>
            </a:r>
            <a:br>
              <a:rPr lang="en-US" sz="9600" dirty="0">
                <a:solidFill>
                  <a:srgbClr val="FFFF00"/>
                </a:solidFill>
                <a:latin typeface="Bodoni 72 Smallcaps Book" charset="0"/>
                <a:ea typeface="Bodoni 72 Smallcaps Book" charset="0"/>
                <a:cs typeface="Bodoni 72 Smallcaps Book" charset="0"/>
              </a:rPr>
            </a:br>
            <a:r>
              <a:rPr lang="en-US" sz="9600" dirty="0">
                <a:solidFill>
                  <a:srgbClr val="FFFF00"/>
                </a:solidFill>
                <a:latin typeface="Bodoni 72 Smallcaps Book" charset="0"/>
                <a:ea typeface="Bodoni 72 Smallcaps Book" charset="0"/>
                <a:cs typeface="Bodoni 72 Smallcaps Book" charset="0"/>
              </a:rPr>
              <a:t>of the </a:t>
            </a:r>
            <a:r>
              <a:rPr lang="en-US" sz="9600" dirty="0" err="1">
                <a:solidFill>
                  <a:srgbClr val="FFFF00"/>
                </a:solidFill>
                <a:latin typeface="Bodoni 72 Smallcaps Book" charset="0"/>
                <a:ea typeface="Bodoni 72 Smallcaps Book" charset="0"/>
                <a:cs typeface="Bodoni 72 Smallcaps Book" charset="0"/>
              </a:rPr>
              <a:t>Ceator</a:t>
            </a:r>
            <a:endParaRPr lang="en-US" sz="9600" dirty="0">
              <a:solidFill>
                <a:srgbClr val="FFFF00"/>
              </a:solidFill>
              <a:latin typeface="Bodoni 72 Smallcaps Book" charset="0"/>
              <a:ea typeface="Bodoni 72 Smallcaps Book" charset="0"/>
              <a:cs typeface="Bodoni 72 Smallcaps Book" charset="0"/>
            </a:endParaRPr>
          </a:p>
        </p:txBody>
      </p:sp>
      <p:pic>
        <p:nvPicPr>
          <p:cNvPr id="4" name="Picture 3" descr="potw1649a.jpg">
            <a:extLst>
              <a:ext uri="{FF2B5EF4-FFF2-40B4-BE49-F238E27FC236}">
                <a16:creationId xmlns:a16="http://schemas.microsoft.com/office/drawing/2014/main" id="{6F33BC6A-BD34-62A9-1D82-5D8E3856FEEB}"/>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401258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819150" y="2843213"/>
            <a:ext cx="11049000" cy="3119437"/>
          </a:xfrm>
        </p:spPr>
        <p:txBody>
          <a:bodyPr>
            <a:noAutofit/>
          </a:bodyPr>
          <a:lstStyle/>
          <a:p>
            <a:pPr marL="0" indent="0" algn="ctr">
              <a:buNone/>
            </a:pPr>
            <a:r>
              <a:rPr lang="en-US" sz="4800" dirty="0">
                <a:solidFill>
                  <a:srgbClr val="FFFF00"/>
                </a:solidFill>
                <a:latin typeface="Baskerville" charset="0"/>
                <a:ea typeface="Baskerville" charset="0"/>
                <a:cs typeface="Baskerville" charset="0"/>
              </a:rPr>
              <a:t>PURPOSE</a:t>
            </a:r>
            <a:r>
              <a:rPr lang="en-US" sz="4800" dirty="0">
                <a:latin typeface="Baskerville" charset="0"/>
                <a:ea typeface="Baskerville" charset="0"/>
                <a:cs typeface="Baskerville" charset="0"/>
              </a:rPr>
              <a:t> of OUR creation was to </a:t>
            </a:r>
            <a:r>
              <a:rPr lang="en-US" sz="4800" dirty="0">
                <a:solidFill>
                  <a:srgbClr val="FFFF00"/>
                </a:solidFill>
                <a:latin typeface="Baskerville" charset="0"/>
                <a:ea typeface="Baskerville" charset="0"/>
                <a:cs typeface="Baskerville" charset="0"/>
              </a:rPr>
              <a:t>DEMONSTRATE</a:t>
            </a:r>
            <a:r>
              <a:rPr lang="en-US" sz="4800" dirty="0">
                <a:latin typeface="Baskerville" charset="0"/>
                <a:ea typeface="Baskerville" charset="0"/>
                <a:cs typeface="Baskerville" charset="0"/>
              </a:rPr>
              <a:t> the </a:t>
            </a:r>
            <a:r>
              <a:rPr lang="en-US" sz="4800" dirty="0">
                <a:solidFill>
                  <a:srgbClr val="FFFF00"/>
                </a:solidFill>
                <a:latin typeface="Baskerville" charset="0"/>
                <a:ea typeface="Baskerville" charset="0"/>
                <a:cs typeface="Baskerville" charset="0"/>
              </a:rPr>
              <a:t>Glory</a:t>
            </a:r>
            <a:r>
              <a:rPr lang="en-US" sz="4800" dirty="0">
                <a:latin typeface="Baskerville" charset="0"/>
                <a:ea typeface="Baskerville" charset="0"/>
                <a:cs typeface="Baskerville" charset="0"/>
              </a:rPr>
              <a:t> of God’s Eternal Nature to the Spiritual realm!</a:t>
            </a:r>
          </a:p>
        </p:txBody>
      </p:sp>
      <p:sp>
        <p:nvSpPr>
          <p:cNvPr id="9" name="Title 1"/>
          <p:cNvSpPr>
            <a:spLocks noGrp="1"/>
          </p:cNvSpPr>
          <p:nvPr>
            <p:ph type="title"/>
          </p:nvPr>
        </p:nvSpPr>
        <p:spPr>
          <a:xfrm>
            <a:off x="2068254" y="241199"/>
            <a:ext cx="10390446"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 Create? WHY Worthy?</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37320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Worship Creator for His Nature</a:t>
            </a:r>
          </a:p>
          <a:p>
            <a:pPr>
              <a:buFont typeface="Wingdings" pitchFamily="2" charset="2"/>
              <a:buChar char="Ø"/>
            </a:pPr>
            <a:endParaRPr lang="en-US" sz="48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Is. 42.5-8</a:t>
            </a:r>
          </a:p>
          <a:p>
            <a:pPr>
              <a:buFont typeface="Wingdings" pitchFamily="2" charset="2"/>
              <a:buChar char="Ø"/>
            </a:pPr>
            <a:endParaRPr lang="en-US" sz="4400" dirty="0">
              <a:latin typeface="Baskerville" charset="0"/>
              <a:ea typeface="Baskerville" charset="0"/>
              <a:cs typeface="Baskerville" charset="0"/>
            </a:endParaRPr>
          </a:p>
        </p:txBody>
      </p:sp>
      <p:sp>
        <p:nvSpPr>
          <p:cNvPr id="9" name="Title 1"/>
          <p:cNvSpPr>
            <a:spLocks noGrp="1"/>
          </p:cNvSpPr>
          <p:nvPr>
            <p:ph type="title"/>
          </p:nvPr>
        </p:nvSpPr>
        <p:spPr>
          <a:xfrm>
            <a:off x="2531089"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Application</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277005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anim calcmode="lin" valueType="num">
                                      <p:cBhvr>
                                        <p:cTn id="1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42.5-8</a:t>
            </a:r>
          </a:p>
        </p:txBody>
      </p:sp>
      <p:sp>
        <p:nvSpPr>
          <p:cNvPr id="7" name="Content Placeholder 2"/>
          <p:cNvSpPr>
            <a:spLocks noGrp="1"/>
          </p:cNvSpPr>
          <p:nvPr>
            <p:ph idx="1"/>
          </p:nvPr>
        </p:nvSpPr>
        <p:spPr>
          <a:xfrm>
            <a:off x="180304" y="2047741"/>
            <a:ext cx="11506871" cy="4614316"/>
          </a:xfrm>
        </p:spPr>
        <p:txBody>
          <a:bodyPr>
            <a:noAutofit/>
          </a:bodyPr>
          <a:lstStyle/>
          <a:p>
            <a:pPr marL="0" indent="0">
              <a:buNone/>
            </a:pPr>
            <a:r>
              <a:rPr lang="en-US" sz="4800" b="1" dirty="0">
                <a:latin typeface="BODONI 72 BOOK" pitchFamily="2" charset="0"/>
              </a:rPr>
              <a:t>Is. 42:5</a:t>
            </a:r>
            <a:r>
              <a:rPr lang="en-US" sz="4800" dirty="0">
                <a:latin typeface="Bodoni 72 Book" pitchFamily="2" charset="0"/>
              </a:rPr>
              <a:t>    Thus says God the LORD, </a:t>
            </a:r>
          </a:p>
          <a:p>
            <a:pPr marL="0" indent="0">
              <a:buNone/>
            </a:pPr>
            <a:r>
              <a:rPr lang="en-US" sz="4800" dirty="0">
                <a:latin typeface="Bodoni 72 Book" pitchFamily="2" charset="0"/>
              </a:rPr>
              <a:t>Who created the heavens and stretched them out, </a:t>
            </a:r>
          </a:p>
          <a:p>
            <a:pPr marL="0" indent="0">
              <a:buNone/>
            </a:pPr>
            <a:r>
              <a:rPr lang="en-US" sz="4800" dirty="0">
                <a:latin typeface="Bodoni 72 Book" pitchFamily="2" charset="0"/>
              </a:rPr>
              <a:t>Who spread out the earth and its offspring, </a:t>
            </a:r>
          </a:p>
          <a:p>
            <a:pPr marL="0" indent="0">
              <a:buNone/>
            </a:pPr>
            <a:r>
              <a:rPr lang="en-US" sz="4800" dirty="0">
                <a:latin typeface="Bodoni 72 Book" pitchFamily="2" charset="0"/>
              </a:rPr>
              <a:t>Who gives breath to the people on it </a:t>
            </a:r>
          </a:p>
          <a:p>
            <a:pPr marL="0" indent="0">
              <a:buNone/>
            </a:pPr>
            <a:r>
              <a:rPr lang="en-US" sz="4800" dirty="0">
                <a:latin typeface="Bodoni 72 Book" pitchFamily="2" charset="0"/>
              </a:rPr>
              <a:t>And spirit to those who walk in it,</a:t>
            </a:r>
          </a:p>
          <a:p>
            <a:pPr marL="0" indent="0">
              <a:buNone/>
            </a:pPr>
            <a:endParaRPr lang="en-US" sz="4800" dirty="0">
              <a:latin typeface="Bodoni 72 Book" pitchFamily="2" charset="0"/>
            </a:endParaRP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6C5A8A02-7F1E-1C38-DF7E-B8E11CCAB1FE}"/>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500426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42.5-8</a:t>
            </a:r>
          </a:p>
        </p:txBody>
      </p:sp>
      <p:sp>
        <p:nvSpPr>
          <p:cNvPr id="7" name="Content Placeholder 2"/>
          <p:cNvSpPr>
            <a:spLocks noGrp="1"/>
          </p:cNvSpPr>
          <p:nvPr>
            <p:ph idx="1"/>
          </p:nvPr>
        </p:nvSpPr>
        <p:spPr>
          <a:xfrm>
            <a:off x="180304" y="1807693"/>
            <a:ext cx="12011696" cy="4614316"/>
          </a:xfrm>
        </p:spPr>
        <p:txBody>
          <a:bodyPr>
            <a:noAutofit/>
          </a:bodyPr>
          <a:lstStyle/>
          <a:p>
            <a:pPr marL="0" indent="0">
              <a:buNone/>
            </a:pPr>
            <a:r>
              <a:rPr lang="en-US" sz="4800" b="1" baseline="30000" dirty="0">
                <a:latin typeface="BODONI 72 BOOK" pitchFamily="2" charset="0"/>
              </a:rPr>
              <a:t>6</a:t>
            </a:r>
            <a:r>
              <a:rPr lang="en-US" sz="4800" dirty="0">
                <a:latin typeface="Bodoni 72 Book" pitchFamily="2" charset="0"/>
              </a:rPr>
              <a:t>  “I am the LORD, I have called You in righteousness, </a:t>
            </a:r>
          </a:p>
          <a:p>
            <a:pPr marL="0" indent="0">
              <a:buNone/>
            </a:pPr>
            <a:r>
              <a:rPr lang="en-US" sz="4800" dirty="0">
                <a:latin typeface="Bodoni 72 Book" pitchFamily="2" charset="0"/>
              </a:rPr>
              <a:t>I will also hold You by the hand and watch over You, </a:t>
            </a:r>
          </a:p>
          <a:p>
            <a:pPr marL="0" indent="0">
              <a:buNone/>
            </a:pPr>
            <a:r>
              <a:rPr lang="en-US" sz="4800" dirty="0">
                <a:latin typeface="Bodoni 72 Book" pitchFamily="2" charset="0"/>
              </a:rPr>
              <a:t>And I will appoint You as a covenant to the people, </a:t>
            </a:r>
          </a:p>
          <a:p>
            <a:pPr marL="0" indent="0">
              <a:buNone/>
            </a:pPr>
            <a:r>
              <a:rPr lang="en-US" sz="4800" dirty="0">
                <a:latin typeface="Bodoni 72 Book" pitchFamily="2" charset="0"/>
              </a:rPr>
              <a:t>As a light to the nations,</a:t>
            </a:r>
          </a:p>
          <a:p>
            <a:pPr marL="0" indent="0">
              <a:buNone/>
            </a:pPr>
            <a:endParaRPr lang="en-US" sz="4800" dirty="0">
              <a:latin typeface="Bodoni 72 Book" pitchFamily="2" charset="0"/>
            </a:endParaRP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A958CF0B-4CE1-81E6-D420-1BE4706A4B2A}"/>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2998009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Isaiah 42.5-8</a:t>
            </a:r>
          </a:p>
        </p:txBody>
      </p:sp>
      <p:sp>
        <p:nvSpPr>
          <p:cNvPr id="7" name="Content Placeholder 2"/>
          <p:cNvSpPr>
            <a:spLocks noGrp="1"/>
          </p:cNvSpPr>
          <p:nvPr>
            <p:ph idx="1"/>
          </p:nvPr>
        </p:nvSpPr>
        <p:spPr>
          <a:xfrm>
            <a:off x="180304" y="1625398"/>
            <a:ext cx="12011696" cy="4614316"/>
          </a:xfrm>
        </p:spPr>
        <p:txBody>
          <a:bodyPr>
            <a:noAutofit/>
          </a:bodyPr>
          <a:lstStyle/>
          <a:p>
            <a:pPr marL="0" indent="0">
              <a:buNone/>
            </a:pPr>
            <a:r>
              <a:rPr lang="en-US" sz="4800" b="1" baseline="30000" dirty="0">
                <a:latin typeface="BODONI 72 BOOK" pitchFamily="2" charset="0"/>
              </a:rPr>
              <a:t>7</a:t>
            </a:r>
            <a:r>
              <a:rPr lang="en-US" sz="4800" dirty="0">
                <a:latin typeface="Bodoni 72 Book" pitchFamily="2" charset="0"/>
              </a:rPr>
              <a:t>  To open blind eyes, </a:t>
            </a:r>
          </a:p>
          <a:p>
            <a:pPr marL="0" indent="0">
              <a:buNone/>
            </a:pPr>
            <a:r>
              <a:rPr lang="en-US" sz="4800" dirty="0">
                <a:latin typeface="Bodoni 72 Book" pitchFamily="2" charset="0"/>
              </a:rPr>
              <a:t>To bring out prisoners from the dungeon </a:t>
            </a:r>
          </a:p>
          <a:p>
            <a:pPr marL="0" indent="0">
              <a:buNone/>
            </a:pPr>
            <a:r>
              <a:rPr lang="en-US" sz="4800" dirty="0">
                <a:latin typeface="Bodoni 72 Book" pitchFamily="2" charset="0"/>
              </a:rPr>
              <a:t>And those who dwell in darkness from the prison.</a:t>
            </a:r>
          </a:p>
          <a:p>
            <a:pPr marL="0" indent="0">
              <a:buNone/>
            </a:pPr>
            <a:r>
              <a:rPr lang="en-US" sz="4800" b="1" baseline="30000" dirty="0">
                <a:latin typeface="BODONI 72 BOOK" pitchFamily="2" charset="0"/>
              </a:rPr>
              <a:t>8</a:t>
            </a:r>
            <a:r>
              <a:rPr lang="en-US" sz="4800" dirty="0">
                <a:latin typeface="Bodoni 72 Book" pitchFamily="2" charset="0"/>
              </a:rPr>
              <a:t>  “I am the LORD, that is My name; </a:t>
            </a:r>
          </a:p>
          <a:p>
            <a:pPr marL="0" indent="0">
              <a:buNone/>
            </a:pPr>
            <a:r>
              <a:rPr lang="en-US" sz="4800" dirty="0">
                <a:latin typeface="Bodoni 72 Book" pitchFamily="2" charset="0"/>
              </a:rPr>
              <a:t>I will not give My glory to another, </a:t>
            </a:r>
          </a:p>
          <a:p>
            <a:pPr marL="0" indent="0">
              <a:buNone/>
            </a:pPr>
            <a:r>
              <a:rPr lang="en-US" sz="4800" dirty="0">
                <a:latin typeface="Bodoni 72 Book" pitchFamily="2" charset="0"/>
              </a:rPr>
              <a:t>Nor My praise to graven images.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080D350C-E3E9-7F24-9E95-BBE7C7ABA77F}"/>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753786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Worship Creator for His Nature</a:t>
            </a:r>
          </a:p>
          <a:p>
            <a:pPr>
              <a:buFont typeface="Wingdings" pitchFamily="2" charset="2"/>
              <a:buChar char="Ø"/>
            </a:pPr>
            <a:endParaRPr lang="en-US" sz="48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Is. 42.5-8</a:t>
            </a:r>
          </a:p>
          <a:p>
            <a:pPr lvl="1">
              <a:buFont typeface="Arial" panose="020B0604020202020204" pitchFamily="34" charset="0"/>
              <a:buChar char="•"/>
            </a:pPr>
            <a:r>
              <a:rPr lang="en-US" sz="4400" dirty="0">
                <a:latin typeface="Baskerville" charset="0"/>
                <a:ea typeface="Baskerville" charset="0"/>
                <a:cs typeface="Baskerville" charset="0"/>
              </a:rPr>
              <a:t>Note vs. 5 establishing God as Creator</a:t>
            </a:r>
          </a:p>
          <a:p>
            <a:pPr lvl="1">
              <a:buFont typeface="Arial" panose="020B0604020202020204" pitchFamily="34" charset="0"/>
              <a:buChar char="•"/>
            </a:pPr>
            <a:r>
              <a:rPr lang="en-US" sz="4400" dirty="0">
                <a:latin typeface="Baskerville" charset="0"/>
                <a:ea typeface="Baskerville" charset="0"/>
                <a:cs typeface="Baskerville" charset="0"/>
              </a:rPr>
              <a:t>A Covenant to peoples &amp; A Light to nations</a:t>
            </a:r>
          </a:p>
          <a:p>
            <a:pPr lvl="1">
              <a:buFont typeface="Arial" panose="020B0604020202020204" pitchFamily="34" charset="0"/>
              <a:buChar char="•"/>
            </a:pPr>
            <a:r>
              <a:rPr lang="en-US" sz="4400" dirty="0">
                <a:latin typeface="Baskerville" charset="0"/>
                <a:ea typeface="Baskerville" charset="0"/>
                <a:cs typeface="Baskerville" charset="0"/>
              </a:rPr>
              <a:t>Free prisoners and Open blind eyes</a:t>
            </a:r>
          </a:p>
          <a:p>
            <a:pPr>
              <a:buFont typeface="Wingdings" pitchFamily="2" charset="2"/>
              <a:buChar char="Ø"/>
            </a:pPr>
            <a:endParaRPr lang="en-US" sz="4400" dirty="0">
              <a:latin typeface="Baskerville" charset="0"/>
              <a:ea typeface="Baskerville" charset="0"/>
              <a:cs typeface="Baskerville" charset="0"/>
            </a:endParaRPr>
          </a:p>
        </p:txBody>
      </p:sp>
      <p:sp>
        <p:nvSpPr>
          <p:cNvPr id="9" name="Title 1"/>
          <p:cNvSpPr>
            <a:spLocks noGrp="1"/>
          </p:cNvSpPr>
          <p:nvPr>
            <p:ph type="title"/>
          </p:nvPr>
        </p:nvSpPr>
        <p:spPr>
          <a:xfrm>
            <a:off x="2531089"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Application</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178064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anim calcmode="lin" valueType="num">
                                      <p:cBhvr>
                                        <p:cTn id="1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fade">
                                      <p:cBhvr>
                                        <p:cTn id="23" dur="500"/>
                                        <p:tgtEl>
                                          <p:spTgt spid="6">
                                            <p:txEl>
                                              <p:pRg st="5" end="5"/>
                                            </p:txEl>
                                          </p:spTgt>
                                        </p:tgtEl>
                                      </p:cBhvr>
                                    </p:animEffect>
                                    <p:anim calcmode="lin" valueType="num">
                                      <p:cBhvr>
                                        <p:cTn id="24"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5" end="5"/>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Worship Creator for His Nature</a:t>
            </a:r>
          </a:p>
          <a:p>
            <a:pPr>
              <a:buFont typeface="Wingdings" pitchFamily="2" charset="2"/>
              <a:buChar char="Ø"/>
            </a:pPr>
            <a:endParaRPr lang="en-US" sz="4800" dirty="0">
              <a:latin typeface="Baskerville" charset="0"/>
              <a:ea typeface="Baskerville" charset="0"/>
              <a:cs typeface="Baskerville" charset="0"/>
            </a:endParaRPr>
          </a:p>
          <a:p>
            <a:pPr>
              <a:buFont typeface="Wingdings" pitchFamily="2" charset="2"/>
              <a:buChar char="Ø"/>
            </a:pPr>
            <a:r>
              <a:rPr lang="en-US" sz="4800" dirty="0">
                <a:latin typeface="Baskerville" charset="0"/>
                <a:ea typeface="Baskerville" charset="0"/>
                <a:cs typeface="Baskerville" charset="0"/>
              </a:rPr>
              <a:t>Is. 42.5-8 – </a:t>
            </a:r>
            <a:r>
              <a:rPr lang="en-US" sz="4800" dirty="0">
                <a:solidFill>
                  <a:srgbClr val="FFFF00"/>
                </a:solidFill>
                <a:latin typeface="Baskerville" charset="0"/>
                <a:ea typeface="Baskerville" charset="0"/>
                <a:cs typeface="Baskerville" charset="0"/>
              </a:rPr>
              <a:t>Glorify God by Winning Souls</a:t>
            </a:r>
          </a:p>
          <a:p>
            <a:pPr lvl="1">
              <a:buFont typeface="Arial" panose="020B0604020202020204" pitchFamily="34" charset="0"/>
              <a:buChar char="•"/>
            </a:pPr>
            <a:r>
              <a:rPr lang="en-US" sz="4400" dirty="0">
                <a:latin typeface="Baskerville" charset="0"/>
                <a:ea typeface="Baskerville" charset="0"/>
                <a:cs typeface="Baskerville" charset="0"/>
              </a:rPr>
              <a:t>Note vs. 5 establishing God as Creator</a:t>
            </a:r>
          </a:p>
          <a:p>
            <a:pPr lvl="1">
              <a:buFont typeface="Arial" panose="020B0604020202020204" pitchFamily="34" charset="0"/>
              <a:buChar char="•"/>
            </a:pPr>
            <a:r>
              <a:rPr lang="en-US" sz="4400" dirty="0">
                <a:latin typeface="Baskerville" charset="0"/>
                <a:ea typeface="Baskerville" charset="0"/>
                <a:cs typeface="Baskerville" charset="0"/>
              </a:rPr>
              <a:t>A Covenant to peoples &amp; A Light to nations</a:t>
            </a:r>
          </a:p>
          <a:p>
            <a:pPr lvl="1">
              <a:buFont typeface="Arial" panose="020B0604020202020204" pitchFamily="34" charset="0"/>
              <a:buChar char="•"/>
            </a:pPr>
            <a:r>
              <a:rPr lang="en-US" sz="4400" dirty="0">
                <a:latin typeface="Baskerville" charset="0"/>
                <a:ea typeface="Baskerville" charset="0"/>
                <a:cs typeface="Baskerville" charset="0"/>
              </a:rPr>
              <a:t>Free prisoners and Open blind eyes</a:t>
            </a:r>
          </a:p>
          <a:p>
            <a:pPr>
              <a:buFont typeface="Wingdings" pitchFamily="2" charset="2"/>
              <a:buChar char="Ø"/>
            </a:pPr>
            <a:endParaRPr lang="en-US" sz="4400" dirty="0">
              <a:latin typeface="Baskerville" charset="0"/>
              <a:ea typeface="Baskerville" charset="0"/>
              <a:cs typeface="Baskerville" charset="0"/>
            </a:endParaRPr>
          </a:p>
        </p:txBody>
      </p:sp>
      <p:sp>
        <p:nvSpPr>
          <p:cNvPr id="9" name="Title 1"/>
          <p:cNvSpPr>
            <a:spLocks noGrp="1"/>
          </p:cNvSpPr>
          <p:nvPr>
            <p:ph type="title"/>
          </p:nvPr>
        </p:nvSpPr>
        <p:spPr>
          <a:xfrm>
            <a:off x="2531089"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Application</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17217487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7C8E0-7299-B193-34F4-7CC638749D89}"/>
              </a:ext>
            </a:extLst>
          </p:cNvPr>
          <p:cNvSpPr>
            <a:spLocks noGrp="1"/>
          </p:cNvSpPr>
          <p:nvPr>
            <p:ph idx="1"/>
          </p:nvPr>
        </p:nvSpPr>
        <p:spPr>
          <a:xfrm>
            <a:off x="609600" y="2553237"/>
            <a:ext cx="10972800" cy="3319529"/>
          </a:xfrm>
        </p:spPr>
        <p:txBody>
          <a:bodyPr>
            <a:normAutofit/>
          </a:bodyPr>
          <a:lstStyle/>
          <a:p>
            <a:pPr marL="0" indent="0" algn="ctr">
              <a:buNone/>
            </a:pPr>
            <a:r>
              <a:rPr lang="en-US" sz="6600" dirty="0">
                <a:solidFill>
                  <a:srgbClr val="FFFF00"/>
                </a:solidFill>
                <a:latin typeface="Baskerville" panose="02020502070401020303" pitchFamily="18" charset="0"/>
                <a:ea typeface="Baskerville" panose="02020502070401020303" pitchFamily="18" charset="0"/>
              </a:rPr>
              <a:t>Are We Fulfilling </a:t>
            </a:r>
          </a:p>
          <a:p>
            <a:pPr marL="0" indent="0" algn="ctr">
              <a:buNone/>
            </a:pPr>
            <a:r>
              <a:rPr lang="en-US" sz="6600" dirty="0">
                <a:solidFill>
                  <a:srgbClr val="FFFF00"/>
                </a:solidFill>
                <a:latin typeface="Baskerville" panose="02020502070401020303" pitchFamily="18" charset="0"/>
                <a:ea typeface="Baskerville" panose="02020502070401020303" pitchFamily="18" charset="0"/>
              </a:rPr>
              <a:t>Our Creator’s Purposes?</a:t>
            </a:r>
          </a:p>
        </p:txBody>
      </p:sp>
      <p:pic>
        <p:nvPicPr>
          <p:cNvPr id="6" name="Picture 5" descr="potw1649a.jpg">
            <a:extLst>
              <a:ext uri="{FF2B5EF4-FFF2-40B4-BE49-F238E27FC236}">
                <a16:creationId xmlns:a16="http://schemas.microsoft.com/office/drawing/2014/main" id="{0FB21BE7-B7D0-CD1E-F1B2-174863A35B4E}"/>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30161384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tw1649a.jpg">
            <a:extLst>
              <a:ext uri="{FF2B5EF4-FFF2-40B4-BE49-F238E27FC236}">
                <a16:creationId xmlns:a16="http://schemas.microsoft.com/office/drawing/2014/main" id="{0CB7F9BC-CD04-7B0D-72E0-9ED0DCB557BF}"/>
              </a:ext>
            </a:extLst>
          </p:cNvPr>
          <p:cNvPicPr>
            <a:picLocks noChangeAspect="1"/>
          </p:cNvPicPr>
          <p:nvPr/>
        </p:nvPicPr>
        <p:blipFill rotWithShape="1">
          <a:blip r:embed="rId2"/>
          <a:srcRect t="20228"/>
          <a:stretch/>
        </p:blipFill>
        <p:spPr>
          <a:xfrm>
            <a:off x="20" y="1282"/>
            <a:ext cx="12191980" cy="68567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1</a:t>
            </a:r>
            <a:r>
              <a:rPr lang="en-US" sz="4800" baseline="30000" dirty="0">
                <a:latin typeface="Baskerville" charset="0"/>
                <a:ea typeface="Baskerville" charset="0"/>
                <a:cs typeface="Baskerville" charset="0"/>
              </a:rPr>
              <a:t>st</a:t>
            </a:r>
            <a:r>
              <a:rPr lang="en-US" sz="4800" dirty="0">
                <a:latin typeface="Baskerville" charset="0"/>
                <a:ea typeface="Baskerville" charset="0"/>
                <a:cs typeface="Baskerville" charset="0"/>
              </a:rPr>
              <a:t> Reason strongly connects to Holiness</a:t>
            </a:r>
          </a:p>
          <a:p>
            <a:pPr>
              <a:buFont typeface="Wingdings" pitchFamily="2" charset="2"/>
              <a:buChar char="Ø"/>
            </a:pPr>
            <a:r>
              <a:rPr lang="en-US" sz="4800" dirty="0">
                <a:latin typeface="Baskerville" charset="0"/>
                <a:ea typeface="Baskerville" charset="0"/>
                <a:cs typeface="Baskerville" charset="0"/>
              </a:rPr>
              <a:t>2</a:t>
            </a:r>
            <a:r>
              <a:rPr lang="en-US" sz="4800" baseline="30000" dirty="0">
                <a:latin typeface="Baskerville" charset="0"/>
                <a:ea typeface="Baskerville" charset="0"/>
                <a:cs typeface="Baskerville" charset="0"/>
              </a:rPr>
              <a:t>nd</a:t>
            </a:r>
            <a:r>
              <a:rPr lang="en-US" sz="4800" dirty="0">
                <a:latin typeface="Baskerville" charset="0"/>
                <a:ea typeface="Baskerville" charset="0"/>
                <a:cs typeface="Baskerville" charset="0"/>
              </a:rPr>
              <a:t> Reason inseparable from Almightiness</a:t>
            </a:r>
          </a:p>
          <a:p>
            <a:pPr>
              <a:buFont typeface="Wingdings" pitchFamily="2" charset="2"/>
              <a:buChar char="Ø"/>
            </a:pPr>
            <a:r>
              <a:rPr lang="en-US" sz="4800" dirty="0">
                <a:latin typeface="Baskerville" charset="0"/>
                <a:ea typeface="Baskerville" charset="0"/>
                <a:cs typeface="Baskerville" charset="0"/>
              </a:rPr>
              <a:t>So 3</a:t>
            </a:r>
            <a:r>
              <a:rPr lang="en-US" sz="4800" baseline="30000" dirty="0">
                <a:latin typeface="Baskerville" charset="0"/>
                <a:ea typeface="Baskerville" charset="0"/>
                <a:cs typeface="Baskerville" charset="0"/>
              </a:rPr>
              <a:t>rd</a:t>
            </a:r>
            <a:r>
              <a:rPr lang="en-US" sz="4800" dirty="0">
                <a:latin typeface="Baskerville" charset="0"/>
                <a:ea typeface="Baskerville" charset="0"/>
                <a:cs typeface="Baskerville" charset="0"/>
              </a:rPr>
              <a:t> Reason should connect to Eternality</a:t>
            </a:r>
          </a:p>
          <a:p>
            <a:pPr>
              <a:buFont typeface="Wingdings" pitchFamily="2" charset="2"/>
              <a:buChar char="Ø"/>
            </a:pPr>
            <a:endParaRPr lang="en-US" sz="4800" dirty="0">
              <a:latin typeface="Baskerville" charset="0"/>
              <a:ea typeface="Baskerville" charset="0"/>
              <a:cs typeface="Baskerville" charset="0"/>
            </a:endParaRP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Why…Purpose?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78883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anim calcmode="lin" valueType="num">
                                      <p:cBhvr>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anim calcmode="lin" valueType="num">
                                      <p:cBhvr>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What did God need before creating?</a:t>
            </a:r>
          </a:p>
          <a:p>
            <a:pPr lvl="1">
              <a:buFont typeface="Wingdings" pitchFamily="2" charset="2"/>
              <a:buChar char="Ø"/>
            </a:pPr>
            <a:r>
              <a:rPr lang="en-US" sz="4400" dirty="0">
                <a:latin typeface="Baskerville" charset="0"/>
                <a:ea typeface="Baskerville" charset="0"/>
                <a:cs typeface="Baskerville" charset="0"/>
              </a:rPr>
              <a:t>A PURPOSE</a:t>
            </a:r>
          </a:p>
          <a:p>
            <a:pPr lvl="1">
              <a:buFont typeface="Wingdings" pitchFamily="2" charset="2"/>
              <a:buChar char="Ø"/>
            </a:pPr>
            <a:r>
              <a:rPr lang="en-US" sz="4400" dirty="0">
                <a:latin typeface="Baskerville" charset="0"/>
                <a:ea typeface="Baskerville" charset="0"/>
                <a:cs typeface="Baskerville" charset="0"/>
              </a:rPr>
              <a:t>Heb. 6.17,18</a:t>
            </a: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Why…Purpose?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4072803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500"/>
                                        <p:tgtEl>
                                          <p:spTgt spid="6">
                                            <p:txEl>
                                              <p:pRg st="1" end="1"/>
                                            </p:txEl>
                                          </p:spTgt>
                                        </p:tgtEl>
                                      </p:cBhvr>
                                    </p:animEffect>
                                    <p:anim calcmode="lin" valueType="num">
                                      <p:cBhvr>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anim calcmode="lin" valueType="num">
                                      <p:cBhvr>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5" dur="450" decel="100000" fill="hold"/>
                                        <p:tgtEl>
                                          <p:spTgt spid="6">
                                            <p:txEl>
                                              <p:pRg st="2" end="2"/>
                                            </p:txEl>
                                          </p:spTgt>
                                        </p:tgtEl>
                                        <p:attrNameLst>
                                          <p:attrName>ppt_y</p:attrName>
                                        </p:attrNameLst>
                                      </p:cBhvr>
                                      <p:tavLst>
                                        <p:tav tm="0">
                                          <p:val>
                                            <p:strVal val="#ppt_y+1"/>
                                          </p:val>
                                        </p:tav>
                                        <p:tav tm="100000">
                                          <p:val>
                                            <p:strVal val="#ppt_y-.03"/>
                                          </p:val>
                                        </p:tav>
                                      </p:tavLst>
                                    </p:anim>
                                    <p:anim calcmode="lin" valueType="num">
                                      <p:cBhvr>
                                        <p:cTn id="26" dur="50" accel="100000" fill="hold">
                                          <p:stCondLst>
                                            <p:cond delay="450"/>
                                          </p:stCondLst>
                                        </p:cTn>
                                        <p:tgtEl>
                                          <p:spTgt spid="6">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1200" y="664693"/>
            <a:ext cx="8229600" cy="1143000"/>
          </a:xfrm>
        </p:spPr>
        <p:txBody>
          <a:bodyPr>
            <a:normAutofit/>
          </a:bodyPr>
          <a:lstStyle/>
          <a:p>
            <a:r>
              <a:rPr lang="en-US" sz="5400" dirty="0">
                <a:solidFill>
                  <a:srgbClr val="FFFF00"/>
                </a:solidFill>
                <a:latin typeface="Bodoni 72 Smallcaps Book" charset="0"/>
                <a:ea typeface="Bodoni 72 Smallcaps Book" charset="0"/>
                <a:cs typeface="Bodoni 72 Smallcaps Book" charset="0"/>
              </a:rPr>
              <a:t>Hebrews 6.17,18</a:t>
            </a:r>
          </a:p>
        </p:txBody>
      </p:sp>
      <p:sp>
        <p:nvSpPr>
          <p:cNvPr id="7" name="Content Placeholder 2"/>
          <p:cNvSpPr>
            <a:spLocks noGrp="1"/>
          </p:cNvSpPr>
          <p:nvPr>
            <p:ph idx="1"/>
          </p:nvPr>
        </p:nvSpPr>
        <p:spPr>
          <a:xfrm>
            <a:off x="0" y="1683900"/>
            <a:ext cx="12020550" cy="4509407"/>
          </a:xfrm>
        </p:spPr>
        <p:txBody>
          <a:bodyPr>
            <a:noAutofit/>
          </a:bodyPr>
          <a:lstStyle/>
          <a:p>
            <a:pPr marL="0" indent="0">
              <a:buNone/>
            </a:pPr>
            <a:r>
              <a:rPr lang="en-US" sz="4800" b="1" baseline="30000" dirty="0">
                <a:effectLst/>
                <a:latin typeface="BODONI 72 BOOK" pitchFamily="2" charset="0"/>
              </a:rPr>
              <a:t>17</a:t>
            </a:r>
            <a:r>
              <a:rPr lang="en-US" sz="4800" dirty="0">
                <a:effectLst/>
                <a:latin typeface="Bodoni 72 Book" pitchFamily="2" charset="0"/>
              </a:rPr>
              <a:t> In the same way God, desiring even more to show to the heirs of the promise the </a:t>
            </a:r>
            <a:r>
              <a:rPr lang="en-US" sz="4800" dirty="0">
                <a:solidFill>
                  <a:srgbClr val="FFFF00"/>
                </a:solidFill>
                <a:effectLst/>
                <a:latin typeface="Bodoni 72 Book" pitchFamily="2" charset="0"/>
              </a:rPr>
              <a:t>unchangeableness of His purpose</a:t>
            </a:r>
            <a:r>
              <a:rPr lang="en-US" sz="4800" dirty="0">
                <a:effectLst/>
                <a:latin typeface="Bodoni 72 Book" pitchFamily="2" charset="0"/>
              </a:rPr>
              <a:t>, interposed with an oath, </a:t>
            </a:r>
            <a:r>
              <a:rPr lang="en-US" sz="4800" b="1" baseline="30000" dirty="0">
                <a:effectLst/>
                <a:latin typeface="BODONI 72 BOOK" pitchFamily="2" charset="0"/>
              </a:rPr>
              <a:t>18</a:t>
            </a:r>
            <a:r>
              <a:rPr lang="en-US" sz="4800" dirty="0">
                <a:effectLst/>
                <a:latin typeface="Bodoni 72 Book" pitchFamily="2" charset="0"/>
              </a:rPr>
              <a:t> so that by </a:t>
            </a:r>
            <a:r>
              <a:rPr lang="en-US" sz="4800" dirty="0">
                <a:solidFill>
                  <a:srgbClr val="FFFF00"/>
                </a:solidFill>
                <a:effectLst/>
                <a:latin typeface="Bodoni 72 Book" pitchFamily="2" charset="0"/>
              </a:rPr>
              <a:t>two unchangeable </a:t>
            </a:r>
            <a:r>
              <a:rPr lang="en-US" sz="4800" dirty="0">
                <a:effectLst/>
                <a:latin typeface="Bodoni 72 Book" pitchFamily="2" charset="0"/>
              </a:rPr>
              <a:t>things in which it is impossible for God to lie, we who have taken refuge would have strong encouragement to take hold of the hope set before us.</a:t>
            </a:r>
          </a:p>
          <a:p>
            <a:pPr marL="0" indent="0" algn="ctr">
              <a:buNone/>
            </a:pPr>
            <a:endParaRPr lang="en-US" sz="4800" dirty="0">
              <a:latin typeface="Bodoni 72 Book" pitchFamily="2" charset="0"/>
              <a:ea typeface="Baskerville" charset="0"/>
              <a:cs typeface="Baskerville" charset="0"/>
            </a:endParaRPr>
          </a:p>
        </p:txBody>
      </p:sp>
      <p:pic>
        <p:nvPicPr>
          <p:cNvPr id="2" name="Picture 1" descr="potw1649a.jpg">
            <a:extLst>
              <a:ext uri="{FF2B5EF4-FFF2-40B4-BE49-F238E27FC236}">
                <a16:creationId xmlns:a16="http://schemas.microsoft.com/office/drawing/2014/main" id="{85E9BEA4-657E-C65A-9191-39FDB019D954}"/>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
        <p:nvSpPr>
          <p:cNvPr id="3" name="Content Placeholder 2">
            <a:extLst>
              <a:ext uri="{FF2B5EF4-FFF2-40B4-BE49-F238E27FC236}">
                <a16:creationId xmlns:a16="http://schemas.microsoft.com/office/drawing/2014/main" id="{719E4746-FACB-7A2E-8C5F-F5EDFECFAEC7}"/>
              </a:ext>
            </a:extLst>
          </p:cNvPr>
          <p:cNvSpPr txBox="1">
            <a:spLocks/>
          </p:cNvSpPr>
          <p:nvPr/>
        </p:nvSpPr>
        <p:spPr>
          <a:xfrm>
            <a:off x="11040060" y="6463106"/>
            <a:ext cx="1151940" cy="34343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i="1" dirty="0">
                <a:latin typeface="Bodoni 72 Book" pitchFamily="2" charset="0"/>
              </a:rPr>
              <a:t>NASB95</a:t>
            </a:r>
          </a:p>
          <a:p>
            <a:pPr marL="0" indent="0">
              <a:buFont typeface="Arial"/>
              <a:buNone/>
            </a:pPr>
            <a:endParaRPr lang="en-US" sz="2000" dirty="0">
              <a:latin typeface="Bodoni 72 Book" pitchFamily="2" charset="0"/>
            </a:endParaRPr>
          </a:p>
          <a:p>
            <a:pPr marL="0" indent="0" algn="ctr">
              <a:buFont typeface="Arial"/>
              <a:buNone/>
            </a:pPr>
            <a:endParaRPr lang="en-US" sz="2000" dirty="0">
              <a:latin typeface="Bodoni 72 Book" pitchFamily="2" charset="0"/>
              <a:ea typeface="Baskerville" charset="0"/>
              <a:cs typeface="Baskerville" charset="0"/>
            </a:endParaRPr>
          </a:p>
        </p:txBody>
      </p:sp>
    </p:spTree>
    <p:extLst>
      <p:ext uri="{BB962C8B-B14F-4D97-AF65-F5344CB8AC3E}">
        <p14:creationId xmlns:p14="http://schemas.microsoft.com/office/powerpoint/2010/main" val="124368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1700213"/>
            <a:ext cx="12192000" cy="5157787"/>
          </a:xfrm>
        </p:spPr>
        <p:txBody>
          <a:bodyPr>
            <a:noAutofit/>
          </a:bodyPr>
          <a:lstStyle/>
          <a:p>
            <a:pPr>
              <a:buFont typeface="Wingdings" pitchFamily="2" charset="2"/>
              <a:buChar char="Ø"/>
            </a:pPr>
            <a:r>
              <a:rPr lang="en-US" sz="4800" dirty="0">
                <a:latin typeface="Baskerville" charset="0"/>
                <a:ea typeface="Baskerville" charset="0"/>
                <a:cs typeface="Baskerville" charset="0"/>
              </a:rPr>
              <a:t> What did God need before creating?</a:t>
            </a:r>
          </a:p>
          <a:p>
            <a:pPr lvl="1">
              <a:buFont typeface="Wingdings" pitchFamily="2" charset="2"/>
              <a:buChar char="Ø"/>
            </a:pPr>
            <a:r>
              <a:rPr lang="en-US" sz="4400" dirty="0">
                <a:latin typeface="Baskerville" charset="0"/>
                <a:ea typeface="Baskerville" charset="0"/>
                <a:cs typeface="Baskerville" charset="0"/>
              </a:rPr>
              <a:t>A PURPOSE</a:t>
            </a:r>
          </a:p>
          <a:p>
            <a:pPr lvl="1">
              <a:buFont typeface="Wingdings" pitchFamily="2" charset="2"/>
              <a:buChar char="Ø"/>
            </a:pPr>
            <a:r>
              <a:rPr lang="en-US" sz="4400" dirty="0">
                <a:latin typeface="Baskerville" charset="0"/>
                <a:ea typeface="Baskerville" charset="0"/>
                <a:cs typeface="Baskerville" charset="0"/>
              </a:rPr>
              <a:t>Heb. 6.17,18</a:t>
            </a:r>
          </a:p>
          <a:p>
            <a:pPr lvl="2">
              <a:buFont typeface="Arial" panose="020B0604020202020204" pitchFamily="34" charset="0"/>
              <a:buChar char="•"/>
            </a:pPr>
            <a:r>
              <a:rPr lang="en-US" sz="4000" dirty="0">
                <a:latin typeface="Baskerville" charset="0"/>
                <a:ea typeface="Baskerville" charset="0"/>
                <a:cs typeface="Baskerville" charset="0"/>
              </a:rPr>
              <a:t>2 Things: 1) Oath 2) God’s nature (why God can’t lie)</a:t>
            </a:r>
          </a:p>
          <a:p>
            <a:pPr lvl="2">
              <a:buFont typeface="Arial" panose="020B0604020202020204" pitchFamily="34" charset="0"/>
              <a:buChar char="•"/>
            </a:pPr>
            <a:r>
              <a:rPr lang="en-US" sz="4000" dirty="0">
                <a:latin typeface="Baskerville" charset="0"/>
                <a:ea typeface="Baskerville" charset="0"/>
                <a:cs typeface="Baskerville" charset="0"/>
              </a:rPr>
              <a:t>Unchangeableness of the PROMISE to the heirs</a:t>
            </a:r>
          </a:p>
        </p:txBody>
      </p:sp>
      <p:sp>
        <p:nvSpPr>
          <p:cNvPr id="9" name="Title 1"/>
          <p:cNvSpPr>
            <a:spLocks noGrp="1"/>
          </p:cNvSpPr>
          <p:nvPr>
            <p:ph type="title"/>
          </p:nvPr>
        </p:nvSpPr>
        <p:spPr>
          <a:xfrm>
            <a:off x="1668204" y="241199"/>
            <a:ext cx="9326059" cy="1143000"/>
          </a:xfrm>
        </p:spPr>
        <p:txBody>
          <a:bodyPr>
            <a:noAutofit/>
          </a:bodyPr>
          <a:lstStyle/>
          <a:p>
            <a:r>
              <a:rPr lang="en-US" sz="5400" dirty="0">
                <a:solidFill>
                  <a:srgbClr val="FFFF00"/>
                </a:solidFill>
                <a:latin typeface="Baskerville" panose="02020502070401020303" pitchFamily="18" charset="0"/>
                <a:ea typeface="Baskerville" panose="02020502070401020303" pitchFamily="18" charset="0"/>
                <a:cs typeface="Bodoni 72 Smallcaps Book" charset="0"/>
              </a:rPr>
              <a:t>Why…Purpose?</a:t>
            </a:r>
          </a:p>
        </p:txBody>
      </p:sp>
      <p:pic>
        <p:nvPicPr>
          <p:cNvPr id="3" name="Picture 2" descr="potw1649a.jpg">
            <a:extLst>
              <a:ext uri="{FF2B5EF4-FFF2-40B4-BE49-F238E27FC236}">
                <a16:creationId xmlns:a16="http://schemas.microsoft.com/office/drawing/2014/main" id="{C0B1ED39-033A-9D5D-F004-F31AA514FD18}"/>
              </a:ext>
            </a:extLst>
          </p:cNvPr>
          <p:cNvPicPr>
            <a:picLocks noChangeAspect="1"/>
          </p:cNvPicPr>
          <p:nvPr/>
        </p:nvPicPr>
        <p:blipFill rotWithShape="1">
          <a:blip r:embed="rId2">
            <a:alphaModFix amt="87000"/>
          </a:blip>
          <a:srcRect l="-1" t="18013" r="33" b="2384"/>
          <a:stretch/>
        </p:blipFill>
        <p:spPr>
          <a:xfrm>
            <a:off x="0" y="0"/>
            <a:ext cx="2865941" cy="1625398"/>
          </a:xfrm>
          <a:prstGeom prst="rect">
            <a:avLst/>
          </a:prstGeom>
        </p:spPr>
      </p:pic>
    </p:spTree>
    <p:extLst>
      <p:ext uri="{BB962C8B-B14F-4D97-AF65-F5344CB8AC3E}">
        <p14:creationId xmlns:p14="http://schemas.microsoft.com/office/powerpoint/2010/main" val="262744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anim calcmode="lin" valueType="num">
                                      <p:cBhvr>
                                        <p:cTn id="8"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6">
                                            <p:txEl>
                                              <p:pRg st="3" end="3"/>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anim calcmode="lin" valueType="num">
                                      <p:cBhvr>
                                        <p:cTn id="1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7" dur="450" decel="100000" fill="hold"/>
                                        <p:tgtEl>
                                          <p:spTgt spid="6">
                                            <p:txEl>
                                              <p:pRg st="4" end="4"/>
                                            </p:txEl>
                                          </p:spTgt>
                                        </p:tgtEl>
                                        <p:attrNameLst>
                                          <p:attrName>ppt_y</p:attrName>
                                        </p:attrNameLst>
                                      </p:cBhvr>
                                      <p:tavLst>
                                        <p:tav tm="0">
                                          <p:val>
                                            <p:strVal val="#ppt_y+1"/>
                                          </p:val>
                                        </p:tav>
                                        <p:tav tm="100000">
                                          <p:val>
                                            <p:strVal val="#ppt_y-.03"/>
                                          </p:val>
                                        </p:tav>
                                      </p:tavLst>
                                    </p:anim>
                                    <p:anim calcmode="lin" valueType="num">
                                      <p:cBhvr>
                                        <p:cTn id="18" dur="50" accel="100000" fill="hold">
                                          <p:stCondLst>
                                            <p:cond delay="450"/>
                                          </p:stCondLst>
                                        </p:cTn>
                                        <p:tgtEl>
                                          <p:spTgt spid="6">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28333</TotalTime>
  <Words>1894</Words>
  <Application>Microsoft Macintosh PowerPoint</Application>
  <PresentationFormat>Widescreen</PresentationFormat>
  <Paragraphs>243</Paragraphs>
  <Slides>58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Baskerville</vt:lpstr>
      <vt:lpstr>BODONI 72 BOOK</vt:lpstr>
      <vt:lpstr>BODONI 72 BOOK</vt:lpstr>
      <vt:lpstr>Bodoni 72 Smallcaps Book</vt:lpstr>
      <vt:lpstr>Calibri</vt:lpstr>
      <vt:lpstr>Wingdings</vt:lpstr>
      <vt:lpstr>Office Theme</vt:lpstr>
      <vt:lpstr>PowerPoint Presentation</vt:lpstr>
      <vt:lpstr>God is Creator</vt:lpstr>
      <vt:lpstr>REVELATION 4.9-11</vt:lpstr>
      <vt:lpstr>Contex of Rev. 4.11</vt:lpstr>
      <vt:lpstr>The Purposes  of the Ceator</vt:lpstr>
      <vt:lpstr>Why…Purpose?</vt:lpstr>
      <vt:lpstr>Why…Purpose?</vt:lpstr>
      <vt:lpstr>Hebrews 6.17,18</vt:lpstr>
      <vt:lpstr>Why…Purpose?</vt:lpstr>
      <vt:lpstr>Eph. 3.11</vt:lpstr>
      <vt:lpstr>Why…Purpose?</vt:lpstr>
      <vt:lpstr>Why…Purpose?</vt:lpstr>
      <vt:lpstr>What is glory?</vt:lpstr>
      <vt:lpstr>Exodus 33.18,19</vt:lpstr>
      <vt:lpstr>What is glory?</vt:lpstr>
      <vt:lpstr>Exodus 33.22</vt:lpstr>
      <vt:lpstr>What is glory?</vt:lpstr>
      <vt:lpstr>Exodus 34.6,7</vt:lpstr>
      <vt:lpstr>Exodus 34.6,7</vt:lpstr>
      <vt:lpstr>What is glory?</vt:lpstr>
      <vt:lpstr>WHY Create?</vt:lpstr>
      <vt:lpstr>Isaiah 65.17-19</vt:lpstr>
      <vt:lpstr>Isaiah 65.17-19</vt:lpstr>
      <vt:lpstr>WHY Create?</vt:lpstr>
      <vt:lpstr>1 Timothy 4.3,4</vt:lpstr>
      <vt:lpstr>WHY Create?</vt:lpstr>
      <vt:lpstr>Romans 1.20</vt:lpstr>
      <vt:lpstr>WHY Create?</vt:lpstr>
      <vt:lpstr>WHY Create?</vt:lpstr>
      <vt:lpstr>Isaiah 45.18</vt:lpstr>
      <vt:lpstr>WHY Create?</vt:lpstr>
      <vt:lpstr>WHY Create?</vt:lpstr>
      <vt:lpstr>Eph. 2.4,5</vt:lpstr>
      <vt:lpstr>WHY Create?</vt:lpstr>
      <vt:lpstr>Eph. 2.6,7</vt:lpstr>
      <vt:lpstr>WHY Create?</vt:lpstr>
      <vt:lpstr>WHY Create?</vt:lpstr>
      <vt:lpstr>Eph. 1.5,6</vt:lpstr>
      <vt:lpstr>WHY Create?</vt:lpstr>
      <vt:lpstr>Eph. 1.11,12</vt:lpstr>
      <vt:lpstr>WHY Create?</vt:lpstr>
      <vt:lpstr>Eph. 1.14</vt:lpstr>
      <vt:lpstr>WHY Create?</vt:lpstr>
      <vt:lpstr>WHY Create?</vt:lpstr>
      <vt:lpstr>Eph. 3.10</vt:lpstr>
      <vt:lpstr>WHY Create?</vt:lpstr>
      <vt:lpstr>Isaiah 43.6,7</vt:lpstr>
      <vt:lpstr>Isaiah 43.6,7</vt:lpstr>
      <vt:lpstr>WHY Create?</vt:lpstr>
      <vt:lpstr>WHY Create? WHY Worthy?</vt:lpstr>
      <vt:lpstr>Application</vt:lpstr>
      <vt:lpstr>Isaiah 42.5-8</vt:lpstr>
      <vt:lpstr>Isaiah 42.5-8</vt:lpstr>
      <vt:lpstr>Isaiah 42.5-8</vt:lpstr>
      <vt:lpstr>Application</vt:lpstr>
      <vt:lpstr>Application</vt:lpstr>
      <vt:lpstr>PowerPoint Presentation</vt:lpstr>
      <vt:lpstr>PowerPoint Presentation</vt:lpstr>
    </vt:vector>
  </TitlesOfParts>
  <Company>Florida College (Temple Terrace, 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Bunting</dc:creator>
  <cp:lastModifiedBy>Paul Finney</cp:lastModifiedBy>
  <cp:revision>255</cp:revision>
  <cp:lastPrinted>2017-06-28T16:09:12Z</cp:lastPrinted>
  <dcterms:created xsi:type="dcterms:W3CDTF">2017-06-28T15:34:13Z</dcterms:created>
  <dcterms:modified xsi:type="dcterms:W3CDTF">2023-10-01T22:06:30Z</dcterms:modified>
</cp:coreProperties>
</file>