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4053" r:id="rId2"/>
    <p:sldId id="396" r:id="rId3"/>
    <p:sldId id="311" r:id="rId4"/>
    <p:sldId id="386" r:id="rId5"/>
    <p:sldId id="260" r:id="rId6"/>
    <p:sldId id="401" r:id="rId7"/>
    <p:sldId id="369" r:id="rId8"/>
    <p:sldId id="403" r:id="rId9"/>
    <p:sldId id="405" r:id="rId10"/>
    <p:sldId id="406" r:id="rId11"/>
    <p:sldId id="407" r:id="rId12"/>
    <p:sldId id="408" r:id="rId13"/>
    <p:sldId id="402" r:id="rId14"/>
    <p:sldId id="409" r:id="rId15"/>
    <p:sldId id="411" r:id="rId16"/>
    <p:sldId id="410" r:id="rId17"/>
    <p:sldId id="412" r:id="rId18"/>
    <p:sldId id="416" r:id="rId19"/>
    <p:sldId id="413" r:id="rId20"/>
    <p:sldId id="414" r:id="rId21"/>
    <p:sldId id="415" r:id="rId22"/>
    <p:sldId id="417" r:id="rId23"/>
    <p:sldId id="398" r:id="rId24"/>
    <p:sldId id="418" r:id="rId25"/>
    <p:sldId id="419" r:id="rId26"/>
    <p:sldId id="420" r:id="rId27"/>
    <p:sldId id="422" r:id="rId28"/>
    <p:sldId id="421" r:id="rId29"/>
    <p:sldId id="423" r:id="rId30"/>
    <p:sldId id="428" r:id="rId31"/>
    <p:sldId id="424" r:id="rId32"/>
    <p:sldId id="425" r:id="rId33"/>
    <p:sldId id="426" r:id="rId34"/>
    <p:sldId id="427" r:id="rId35"/>
    <p:sldId id="429" r:id="rId36"/>
    <p:sldId id="430" r:id="rId37"/>
    <p:sldId id="431" r:id="rId38"/>
    <p:sldId id="432" r:id="rId39"/>
    <p:sldId id="433" r:id="rId40"/>
    <p:sldId id="378" r:id="rId41"/>
    <p:sldId id="434" r:id="rId42"/>
    <p:sldId id="435" r:id="rId43"/>
    <p:sldId id="436" r:id="rId44"/>
    <p:sldId id="437" r:id="rId45"/>
    <p:sldId id="438" r:id="rId46"/>
    <p:sldId id="372" r:id="rId47"/>
    <p:sldId id="439" r:id="rId48"/>
    <p:sldId id="440" r:id="rId49"/>
    <p:sldId id="441" r:id="rId50"/>
    <p:sldId id="442" r:id="rId51"/>
    <p:sldId id="443" r:id="rId52"/>
    <p:sldId id="395" r:id="rId53"/>
    <p:sldId id="4054"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66"/>
    <a:srgbClr val="9AC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035"/>
  </p:normalViewPr>
  <p:slideViewPr>
    <p:cSldViewPr snapToGrid="0" snapToObjects="1">
      <p:cViewPr varScale="1">
        <p:scale>
          <a:sx n="107" d="100"/>
          <a:sy n="107" d="100"/>
        </p:scale>
        <p:origin x="176" y="52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21903-F10E-7B4A-8F31-DFCBA429A77C}" type="datetimeFigureOut">
              <a:rPr lang="en-US" smtClean="0"/>
              <a:t>9/30/23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54F4A-77D7-9240-AC4A-DB0C7F18C34F}" type="slidenum">
              <a:rPr lang="en-US" smtClean="0"/>
              <a:t>‹#›</a:t>
            </a:fld>
            <a:endParaRPr lang="en-US"/>
          </a:p>
        </p:txBody>
      </p:sp>
    </p:spTree>
    <p:extLst>
      <p:ext uri="{BB962C8B-B14F-4D97-AF65-F5344CB8AC3E}">
        <p14:creationId xmlns:p14="http://schemas.microsoft.com/office/powerpoint/2010/main" val="111104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4A371B-76DC-584A-B554-8A59F8248B1A}" type="datetimeFigureOut">
              <a:rPr lang="en-US" smtClean="0"/>
              <a:pPr/>
              <a:t>9/30/23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4A371B-76DC-584A-B554-8A59F8248B1A}" type="datetimeFigureOut">
              <a:rPr lang="en-US" smtClean="0"/>
              <a:pPr/>
              <a:t>9/30/23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4A371B-76DC-584A-B554-8A59F8248B1A}" type="datetimeFigureOut">
              <a:rPr lang="en-US" smtClean="0"/>
              <a:pPr/>
              <a:t>9/30/23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A371B-76DC-584A-B554-8A59F8248B1A}" type="datetimeFigureOut">
              <a:rPr lang="en-US" smtClean="0"/>
              <a:pPr/>
              <a:t>9/30/23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4A371B-76DC-584A-B554-8A59F8248B1A}" type="datetimeFigureOut">
              <a:rPr lang="en-US" smtClean="0"/>
              <a:pPr/>
              <a:t>9/30/23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4A371B-76DC-584A-B554-8A59F8248B1A}" type="datetimeFigureOut">
              <a:rPr lang="en-US" smtClean="0"/>
              <a:pPr/>
              <a:t>9/30/23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A371B-76DC-584A-B554-8A59F8248B1A}" type="datetimeFigureOut">
              <a:rPr lang="en-US" smtClean="0"/>
              <a:pPr/>
              <a:t>9/30/23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301C1-6D05-9D49-ABF1-456C619F967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tw1649a.jpg">
            <a:extLst>
              <a:ext uri="{FF2B5EF4-FFF2-40B4-BE49-F238E27FC236}">
                <a16:creationId xmlns:a16="http://schemas.microsoft.com/office/drawing/2014/main" id="{0CB7F9BC-CD04-7B0D-72E0-9ED0DCB557BF}"/>
              </a:ext>
            </a:extLst>
          </p:cNvPr>
          <p:cNvPicPr>
            <a:picLocks noChangeAspect="1"/>
          </p:cNvPicPr>
          <p:nvPr/>
        </p:nvPicPr>
        <p:blipFill rotWithShape="1">
          <a:blip r:embed="rId2"/>
          <a:srcRect t="20228"/>
          <a:stretch/>
        </p:blipFill>
        <p:spPr>
          <a:xfrm>
            <a:off x="20" y="1282"/>
            <a:ext cx="12191980" cy="68567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6906" y="1771044"/>
            <a:ext cx="11682936" cy="5181145"/>
          </a:xfrm>
        </p:spPr>
        <p:txBody>
          <a:bodyPr>
            <a:noAutofit/>
          </a:bodyPr>
          <a:lstStyle/>
          <a:p>
            <a:pPr marL="0" indent="0">
              <a:buNone/>
            </a:pPr>
            <a:r>
              <a:rPr lang="en-US" sz="4800" dirty="0">
                <a:effectLst/>
                <a:latin typeface="Bodoni 72 Book" pitchFamily="2" charset="0"/>
              </a:rPr>
              <a:t>“If because of the sabbath, you turn your foot </a:t>
            </a:r>
          </a:p>
          <a:p>
            <a:pPr marL="0" indent="0">
              <a:buNone/>
            </a:pPr>
            <a:r>
              <a:rPr lang="en-US" sz="4800" dirty="0">
                <a:effectLst/>
                <a:latin typeface="Bodoni 72 Book" pitchFamily="2" charset="0"/>
              </a:rPr>
              <a:t>From doing your </a:t>
            </a:r>
            <a:r>
              <a:rPr lang="en-US" sz="4800" i="1" dirty="0">
                <a:effectLst/>
                <a:latin typeface="Bodoni 72 Book" pitchFamily="2" charset="0"/>
              </a:rPr>
              <a:t>own</a:t>
            </a:r>
            <a:r>
              <a:rPr lang="en-US" sz="4800" dirty="0">
                <a:effectLst/>
                <a:latin typeface="Bodoni 72 Book" pitchFamily="2" charset="0"/>
              </a:rPr>
              <a:t> pleasure on My holy day, </a:t>
            </a:r>
          </a:p>
          <a:p>
            <a:pPr marL="0" indent="0">
              <a:buNone/>
            </a:pPr>
            <a:r>
              <a:rPr lang="en-US" sz="4800" dirty="0">
                <a:effectLst/>
                <a:latin typeface="Bodoni 72 Book" pitchFamily="2" charset="0"/>
              </a:rPr>
              <a:t>And call the sabbath a delight, the holy</a:t>
            </a:r>
            <a:r>
              <a:rPr lang="en-US" sz="4800" i="1" dirty="0">
                <a:effectLst/>
                <a:latin typeface="Bodoni 72 Book" pitchFamily="2" charset="0"/>
              </a:rPr>
              <a:t> day</a:t>
            </a:r>
            <a:r>
              <a:rPr lang="en-US" sz="4800" dirty="0">
                <a:effectLst/>
                <a:latin typeface="Bodoni 72 Book" pitchFamily="2" charset="0"/>
              </a:rPr>
              <a:t> of the LORD honorable,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6D92DF4-277C-F490-1DA4-A14D5A727F5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
        <p:nvSpPr>
          <p:cNvPr id="8" name="Title 1">
            <a:extLst>
              <a:ext uri="{FF2B5EF4-FFF2-40B4-BE49-F238E27FC236}">
                <a16:creationId xmlns:a16="http://schemas.microsoft.com/office/drawing/2014/main" id="{65A42834-6BA4-F9D0-AFBA-DE8BBBA36BA0}"/>
              </a:ext>
            </a:extLst>
          </p:cNvPr>
          <p:cNvSpPr>
            <a:spLocks noGrp="1"/>
          </p:cNvSpPr>
          <p:nvPr>
            <p:ph type="title"/>
          </p:nvPr>
        </p:nvSpPr>
        <p:spPr>
          <a:xfrm>
            <a:off x="1981200" y="349048"/>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 58.13</a:t>
            </a:r>
          </a:p>
        </p:txBody>
      </p:sp>
    </p:spTree>
    <p:extLst>
      <p:ext uri="{BB962C8B-B14F-4D97-AF65-F5344CB8AC3E}">
        <p14:creationId xmlns:p14="http://schemas.microsoft.com/office/powerpoint/2010/main" val="446049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6906" y="1771044"/>
            <a:ext cx="11682936" cy="5181145"/>
          </a:xfrm>
        </p:spPr>
        <p:txBody>
          <a:bodyPr>
            <a:noAutofit/>
          </a:bodyPr>
          <a:lstStyle/>
          <a:p>
            <a:pPr marL="0" indent="0">
              <a:buNone/>
            </a:pPr>
            <a:r>
              <a:rPr lang="en-US" sz="4800" dirty="0">
                <a:effectLst/>
                <a:latin typeface="Bodoni 72 Book" pitchFamily="2" charset="0"/>
              </a:rPr>
              <a:t>And honor it, desisting from your </a:t>
            </a:r>
            <a:r>
              <a:rPr lang="en-US" sz="4800" i="1" dirty="0">
                <a:effectLst/>
                <a:latin typeface="Bodoni 72 Book" pitchFamily="2" charset="0"/>
              </a:rPr>
              <a:t>own</a:t>
            </a:r>
            <a:r>
              <a:rPr lang="en-US" sz="4800" dirty="0">
                <a:effectLst/>
                <a:latin typeface="Bodoni 72 Book" pitchFamily="2" charset="0"/>
              </a:rPr>
              <a:t> ways, </a:t>
            </a:r>
          </a:p>
          <a:p>
            <a:pPr marL="0" indent="0">
              <a:buNone/>
            </a:pPr>
            <a:r>
              <a:rPr lang="en-US" sz="4800" dirty="0">
                <a:effectLst/>
                <a:latin typeface="Bodoni 72 Book" pitchFamily="2" charset="0"/>
              </a:rPr>
              <a:t>From seeking your </a:t>
            </a:r>
            <a:r>
              <a:rPr lang="en-US" sz="4800" i="1" dirty="0">
                <a:effectLst/>
                <a:latin typeface="Bodoni 72 Book" pitchFamily="2" charset="0"/>
              </a:rPr>
              <a:t>own</a:t>
            </a:r>
            <a:r>
              <a:rPr lang="en-US" sz="4800" dirty="0">
                <a:effectLst/>
                <a:latin typeface="Bodoni 72 Book" pitchFamily="2" charset="0"/>
              </a:rPr>
              <a:t> pleasure </a:t>
            </a:r>
          </a:p>
          <a:p>
            <a:pPr marL="0" indent="0">
              <a:buNone/>
            </a:pPr>
            <a:r>
              <a:rPr lang="en-US" sz="4800" dirty="0">
                <a:effectLst/>
                <a:latin typeface="Bodoni 72 Book" pitchFamily="2" charset="0"/>
              </a:rPr>
              <a:t>And speaking</a:t>
            </a:r>
            <a:r>
              <a:rPr lang="en-US" sz="4800" i="1" dirty="0">
                <a:effectLst/>
                <a:latin typeface="Bodoni 72 Book" pitchFamily="2" charset="0"/>
              </a:rPr>
              <a:t> your own</a:t>
            </a:r>
            <a:r>
              <a:rPr lang="en-US" sz="4800" dirty="0">
                <a:effectLst/>
                <a:latin typeface="Bodoni 72 Book" pitchFamily="2" charset="0"/>
              </a:rPr>
              <a:t> word,</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6D92DF4-277C-F490-1DA4-A14D5A727F5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
        <p:nvSpPr>
          <p:cNvPr id="8" name="Title 1">
            <a:extLst>
              <a:ext uri="{FF2B5EF4-FFF2-40B4-BE49-F238E27FC236}">
                <a16:creationId xmlns:a16="http://schemas.microsoft.com/office/drawing/2014/main" id="{65A42834-6BA4-F9D0-AFBA-DE8BBBA36BA0}"/>
              </a:ext>
            </a:extLst>
          </p:cNvPr>
          <p:cNvSpPr>
            <a:spLocks noGrp="1"/>
          </p:cNvSpPr>
          <p:nvPr>
            <p:ph type="title"/>
          </p:nvPr>
        </p:nvSpPr>
        <p:spPr>
          <a:xfrm>
            <a:off x="1981200" y="349048"/>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 58.13</a:t>
            </a:r>
          </a:p>
        </p:txBody>
      </p:sp>
    </p:spTree>
    <p:extLst>
      <p:ext uri="{BB962C8B-B14F-4D97-AF65-F5344CB8AC3E}">
        <p14:creationId xmlns:p14="http://schemas.microsoft.com/office/powerpoint/2010/main" val="1195741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Offering gifts WORTHY of the Honoree</a:t>
            </a:r>
          </a:p>
          <a:p>
            <a:pPr>
              <a:buFont typeface="Wingdings" pitchFamily="2" charset="2"/>
              <a:buChar char="Ø"/>
            </a:pPr>
            <a:endParaRPr lang="en-US" sz="48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Putting another’s WILL above your own</a:t>
            </a:r>
          </a:p>
          <a:p>
            <a:pPr>
              <a:buFont typeface="Wingdings" pitchFamily="2" charset="2"/>
              <a:buChar char="Ø"/>
            </a:pPr>
            <a:endParaRPr lang="en-US" sz="48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Embodiment of Almighty nature </a:t>
            </a:r>
          </a:p>
          <a:p>
            <a:pPr marL="457200" lvl="1" indent="0">
              <a:buNone/>
            </a:pPr>
            <a:r>
              <a:rPr lang="en-US" sz="4400" dirty="0">
                <a:latin typeface="Baskerville" charset="0"/>
                <a:ea typeface="Baskerville" charset="0"/>
                <a:cs typeface="Baskerville" charset="0"/>
              </a:rPr>
              <a:t>– spoken existence AND exertion of WILL</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00305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How One Honors?</a:t>
            </a:r>
          </a:p>
        </p:txBody>
      </p:sp>
    </p:spTree>
    <p:extLst>
      <p:ext uri="{BB962C8B-B14F-4D97-AF65-F5344CB8AC3E}">
        <p14:creationId xmlns:p14="http://schemas.microsoft.com/office/powerpoint/2010/main" val="155810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anim calcmode="lin" valueType="num">
                                      <p:cBhvr>
                                        <p:cTn id="1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500"/>
                                        <p:tgtEl>
                                          <p:spTgt spid="6">
                                            <p:txEl>
                                              <p:pRg st="5" end="5"/>
                                            </p:txEl>
                                          </p:spTgt>
                                        </p:tgtEl>
                                      </p:cBhvr>
                                    </p:animEffect>
                                    <p:anim calcmode="lin" valueType="num">
                                      <p:cBhvr>
                                        <p:cTn id="2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3"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Isaiah is prophesying about God using Cyrus</a:t>
            </a:r>
          </a:p>
          <a:p>
            <a:pPr lvl="1">
              <a:buFont typeface="Arial" panose="020B0604020202020204" pitchFamily="34" charset="0"/>
              <a:buChar char="•"/>
            </a:pPr>
            <a:r>
              <a:rPr lang="en-US" sz="4400" dirty="0">
                <a:latin typeface="Baskerville" charset="0"/>
                <a:ea typeface="Baskerville" charset="0"/>
                <a:cs typeface="Baskerville" charset="0"/>
              </a:rPr>
              <a:t> vs. 11-13</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72644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anim calcmode="lin" valueType="num">
                                      <p:cBhvr>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anim calcmode="lin" valueType="num">
                                      <p:cBhvr>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493230"/>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 45.11-13</a:t>
            </a:r>
          </a:p>
        </p:txBody>
      </p:sp>
      <p:sp>
        <p:nvSpPr>
          <p:cNvPr id="7" name="Content Placeholder 2"/>
          <p:cNvSpPr>
            <a:spLocks noGrp="1"/>
          </p:cNvSpPr>
          <p:nvPr>
            <p:ph idx="1"/>
          </p:nvPr>
        </p:nvSpPr>
        <p:spPr>
          <a:xfrm>
            <a:off x="115910" y="1821342"/>
            <a:ext cx="12076090" cy="5036658"/>
          </a:xfrm>
        </p:spPr>
        <p:txBody>
          <a:bodyPr>
            <a:noAutofit/>
          </a:bodyPr>
          <a:lstStyle/>
          <a:p>
            <a:pPr marL="0" indent="0">
              <a:buNone/>
            </a:pPr>
            <a:r>
              <a:rPr lang="en-US" sz="4800" b="1" dirty="0">
                <a:effectLst/>
                <a:latin typeface="BODONI 72 BOOK" pitchFamily="2" charset="0"/>
              </a:rPr>
              <a:t>Is. 45:11</a:t>
            </a:r>
            <a:r>
              <a:rPr lang="en-US" sz="4800" dirty="0">
                <a:effectLst/>
                <a:latin typeface="Bodoni 72 Book" pitchFamily="2" charset="0"/>
              </a:rPr>
              <a:t>    Thus says the LORD, the Holy One of Israel, and his Maker: </a:t>
            </a:r>
          </a:p>
          <a:p>
            <a:pPr marL="0" indent="0">
              <a:buNone/>
            </a:pPr>
            <a:r>
              <a:rPr lang="en-US" sz="4800" dirty="0">
                <a:effectLst/>
                <a:latin typeface="Bodoni 72 Book" pitchFamily="2" charset="0"/>
              </a:rPr>
              <a:t>“Ask Me about the things to come concerning My sons, </a:t>
            </a:r>
          </a:p>
          <a:p>
            <a:pPr marL="0" indent="0">
              <a:buNone/>
            </a:pPr>
            <a:r>
              <a:rPr lang="en-US" sz="4800" dirty="0">
                <a:effectLst/>
                <a:latin typeface="Bodoni 72 Book" pitchFamily="2" charset="0"/>
              </a:rPr>
              <a:t>And you shall commit to Me the work of My hands.</a:t>
            </a:r>
          </a:p>
          <a:p>
            <a:pPr marL="0" indent="0">
              <a:buNone/>
            </a:pPr>
            <a:r>
              <a:rPr lang="en-US" sz="4800" b="1" baseline="30000" dirty="0">
                <a:effectLst/>
                <a:latin typeface="BODONI 72 BOOK" pitchFamily="2" charset="0"/>
              </a:rPr>
              <a:t>12</a:t>
            </a:r>
            <a:r>
              <a:rPr lang="en-US" sz="4800" dirty="0">
                <a:effectLst/>
                <a:latin typeface="Bodoni 72 Book" pitchFamily="2" charset="0"/>
              </a:rPr>
              <a:t>  “It is I who made the earth, and created man upon it. </a:t>
            </a:r>
          </a:p>
          <a:p>
            <a:pPr marL="0" indent="0">
              <a:buNone/>
            </a:pPr>
            <a:r>
              <a:rPr lang="en-US" sz="4800" dirty="0">
                <a:effectLst/>
                <a:latin typeface="Bodoni 72 Book" pitchFamily="2" charset="0"/>
              </a:rPr>
              <a:t>I </a:t>
            </a:r>
            <a:r>
              <a:rPr lang="en-US" sz="4800" i="1" baseline="30000" dirty="0" err="1">
                <a:effectLst/>
                <a:latin typeface="Bodoni 72 Book" pitchFamily="2" charset="0"/>
              </a:rPr>
              <a:t>b</a:t>
            </a:r>
            <a:r>
              <a:rPr lang="en-US" sz="4800" dirty="0" err="1">
                <a:effectLst/>
                <a:latin typeface="Bodoni 72 Book" pitchFamily="2" charset="0"/>
              </a:rPr>
              <a:t>stretched</a:t>
            </a:r>
            <a:r>
              <a:rPr lang="en-US" sz="4800" dirty="0">
                <a:effectLst/>
                <a:latin typeface="Bodoni 72 Book" pitchFamily="2" charset="0"/>
              </a:rPr>
              <a:t> out the heavens with My hands </a:t>
            </a:r>
          </a:p>
          <a:p>
            <a:pPr marL="0" indent="0">
              <a:buNone/>
            </a:pPr>
            <a:r>
              <a:rPr lang="en-US" sz="4800" dirty="0">
                <a:effectLst/>
                <a:latin typeface="Bodoni 72 Book" pitchFamily="2" charset="0"/>
              </a:rPr>
              <a:t>And I </a:t>
            </a:r>
            <a:r>
              <a:rPr lang="en-US" sz="4800" baseline="30000" dirty="0">
                <a:effectLst/>
                <a:latin typeface="Bodoni 72 Book" pitchFamily="2" charset="0"/>
              </a:rPr>
              <a:t>1</a:t>
            </a:r>
            <a:r>
              <a:rPr lang="en-US" sz="4800" dirty="0">
                <a:effectLst/>
                <a:latin typeface="Bodoni 72 Book" pitchFamily="2" charset="0"/>
              </a:rPr>
              <a:t>ordained </a:t>
            </a:r>
            <a:r>
              <a:rPr lang="en-US" sz="4800" i="1" baseline="30000" dirty="0">
                <a:effectLst/>
                <a:latin typeface="Bodoni 72 Book" pitchFamily="2" charset="0"/>
              </a:rPr>
              <a:t>c</a:t>
            </a:r>
            <a:r>
              <a:rPr lang="en-US" sz="4800" dirty="0">
                <a:effectLst/>
                <a:latin typeface="Bodoni 72 Book" pitchFamily="2" charset="0"/>
              </a:rPr>
              <a:t>all their host.</a:t>
            </a:r>
          </a:p>
          <a:p>
            <a:pPr marL="0" indent="0">
              <a:buNone/>
            </a:pPr>
            <a:r>
              <a:rPr lang="en-US" sz="4800" b="1" baseline="30000" dirty="0">
                <a:effectLst/>
                <a:latin typeface="BODONI 72 BOOK" pitchFamily="2" charset="0"/>
              </a:rPr>
              <a:t>13</a:t>
            </a:r>
            <a:r>
              <a:rPr lang="en-US" sz="4800" dirty="0">
                <a:effectLst/>
                <a:latin typeface="Bodoni 72 Book" pitchFamily="2" charset="0"/>
              </a:rPr>
              <a:t>  “I have aroused him in </a:t>
            </a:r>
            <a:r>
              <a:rPr lang="en-US" sz="4800" i="1" baseline="30000" dirty="0" err="1">
                <a:effectLst/>
                <a:latin typeface="Bodoni 72 Book" pitchFamily="2" charset="0"/>
              </a:rPr>
              <a:t>a</a:t>
            </a:r>
            <a:r>
              <a:rPr lang="en-US" sz="4800" dirty="0" err="1">
                <a:effectLst/>
                <a:latin typeface="Bodoni 72 Book" pitchFamily="2" charset="0"/>
              </a:rPr>
              <a:t>righteousness</a:t>
            </a:r>
            <a:r>
              <a:rPr lang="en-US" sz="4800" dirty="0">
                <a:effectLst/>
                <a:latin typeface="Bodoni 72 Book" pitchFamily="2" charset="0"/>
              </a:rPr>
              <a:t> </a:t>
            </a:r>
          </a:p>
          <a:p>
            <a:pPr marL="0" indent="0">
              <a:buNone/>
            </a:pPr>
            <a:r>
              <a:rPr lang="en-US" sz="4800" dirty="0">
                <a:effectLst/>
                <a:latin typeface="Bodoni 72 Book" pitchFamily="2" charset="0"/>
              </a:rPr>
              <a:t>And I will </a:t>
            </a:r>
            <a:r>
              <a:rPr lang="en-US" sz="4800" i="1" baseline="30000" dirty="0" err="1">
                <a:effectLst/>
                <a:latin typeface="Bodoni 72 Book" pitchFamily="2" charset="0"/>
              </a:rPr>
              <a:t>b</a:t>
            </a:r>
            <a:r>
              <a:rPr lang="en-US" sz="4800" dirty="0" err="1">
                <a:effectLst/>
                <a:latin typeface="Bodoni 72 Book" pitchFamily="2" charset="0"/>
              </a:rPr>
              <a:t>make</a:t>
            </a:r>
            <a:r>
              <a:rPr lang="en-US" sz="4800" dirty="0">
                <a:effectLst/>
                <a:latin typeface="Bodoni 72 Book" pitchFamily="2" charset="0"/>
              </a:rPr>
              <a:t> all his ways smooth; </a:t>
            </a:r>
          </a:p>
          <a:p>
            <a:pPr marL="0" indent="0">
              <a:buNone/>
            </a:pPr>
            <a:r>
              <a:rPr lang="en-US" sz="4800" dirty="0">
                <a:effectLst/>
                <a:latin typeface="Bodoni 72 Book" pitchFamily="2" charset="0"/>
              </a:rPr>
              <a:t>He will </a:t>
            </a:r>
            <a:r>
              <a:rPr lang="en-US" sz="4800" i="1" baseline="30000" dirty="0" err="1">
                <a:effectLst/>
                <a:latin typeface="Bodoni 72 Book" pitchFamily="2" charset="0"/>
              </a:rPr>
              <a:t>c</a:t>
            </a:r>
            <a:r>
              <a:rPr lang="en-US" sz="4800" dirty="0" err="1">
                <a:effectLst/>
                <a:latin typeface="Bodoni 72 Book" pitchFamily="2" charset="0"/>
              </a:rPr>
              <a:t>build</a:t>
            </a:r>
            <a:r>
              <a:rPr lang="en-US" sz="4800" dirty="0">
                <a:effectLst/>
                <a:latin typeface="Bodoni 72 Book" pitchFamily="2" charset="0"/>
              </a:rPr>
              <a:t> My city and will let My exiles go </a:t>
            </a:r>
            <a:r>
              <a:rPr lang="en-US" sz="4800" i="1" baseline="30000" dirty="0" err="1">
                <a:effectLst/>
                <a:latin typeface="Bodoni 72 Book" pitchFamily="2" charset="0"/>
              </a:rPr>
              <a:t>d</a:t>
            </a:r>
            <a:r>
              <a:rPr lang="en-US" sz="4800" dirty="0" err="1">
                <a:effectLst/>
                <a:latin typeface="Bodoni 72 Book" pitchFamily="2" charset="0"/>
              </a:rPr>
              <a:t>free</a:t>
            </a:r>
            <a:r>
              <a:rPr lang="en-US" sz="4800" dirty="0">
                <a:effectLst/>
                <a:latin typeface="Bodoni 72 Book" pitchFamily="2" charset="0"/>
              </a:rPr>
              <a:t>, </a:t>
            </a:r>
          </a:p>
          <a:p>
            <a:pPr marL="0" indent="0">
              <a:buNone/>
            </a:pPr>
            <a:r>
              <a:rPr lang="en-US" sz="4800" dirty="0">
                <a:effectLst/>
                <a:latin typeface="Bodoni 72 Book" pitchFamily="2" charset="0"/>
              </a:rPr>
              <a:t>Without any payment or reward,” says the LORD of hosts.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2DEA60DB-4CBB-0293-50A9-FF44471BA61C}"/>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313097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493230"/>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 45.11-13</a:t>
            </a:r>
          </a:p>
        </p:txBody>
      </p:sp>
      <p:sp>
        <p:nvSpPr>
          <p:cNvPr id="7" name="Content Placeholder 2"/>
          <p:cNvSpPr>
            <a:spLocks noGrp="1"/>
          </p:cNvSpPr>
          <p:nvPr>
            <p:ph idx="1"/>
          </p:nvPr>
        </p:nvSpPr>
        <p:spPr>
          <a:xfrm>
            <a:off x="115910" y="1821342"/>
            <a:ext cx="12076090" cy="5036658"/>
          </a:xfrm>
        </p:spPr>
        <p:txBody>
          <a:bodyPr>
            <a:noAutofit/>
          </a:bodyPr>
          <a:lstStyle/>
          <a:p>
            <a:pPr marL="0" indent="0">
              <a:buNone/>
            </a:pPr>
            <a:r>
              <a:rPr lang="en-US" sz="4800" dirty="0">
                <a:effectLst/>
                <a:latin typeface="Bodoni 72 Book" pitchFamily="2" charset="0"/>
              </a:rPr>
              <a:t>upon it. </a:t>
            </a:r>
          </a:p>
          <a:p>
            <a:pPr marL="0" indent="0">
              <a:buNone/>
            </a:pPr>
            <a:r>
              <a:rPr lang="en-US" sz="4800" dirty="0">
                <a:effectLst/>
                <a:latin typeface="Bodoni 72 Book" pitchFamily="2" charset="0"/>
              </a:rPr>
              <a:t>I stretched out the heavens with My hands </a:t>
            </a:r>
          </a:p>
          <a:p>
            <a:pPr marL="0" indent="0">
              <a:buNone/>
            </a:pPr>
            <a:r>
              <a:rPr lang="en-US" sz="4800" dirty="0">
                <a:effectLst/>
                <a:latin typeface="Bodoni 72 Book" pitchFamily="2" charset="0"/>
              </a:rPr>
              <a:t>And I ordained all their host.</a:t>
            </a:r>
          </a:p>
          <a:p>
            <a:pPr marL="0" indent="0">
              <a:buNone/>
            </a:pPr>
            <a:r>
              <a:rPr lang="en-US" sz="4800" b="1" baseline="30000" dirty="0">
                <a:effectLst/>
                <a:latin typeface="BODONI 72 BOOK" pitchFamily="2" charset="0"/>
              </a:rPr>
              <a:t>13</a:t>
            </a:r>
            <a:r>
              <a:rPr lang="en-US" sz="4800" dirty="0">
                <a:effectLst/>
                <a:latin typeface="Bodoni 72 Book" pitchFamily="2" charset="0"/>
              </a:rPr>
              <a:t>  “I have aroused him in righteousness </a:t>
            </a:r>
          </a:p>
          <a:p>
            <a:pPr marL="0" indent="0">
              <a:buNone/>
            </a:pPr>
            <a:r>
              <a:rPr lang="en-US" sz="4800" dirty="0">
                <a:effectLst/>
                <a:latin typeface="Bodoni 72 Book" pitchFamily="2" charset="0"/>
              </a:rPr>
              <a:t>And I will make all his ways smooth;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2DEA60DB-4CBB-0293-50A9-FF44471BA61C}"/>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570351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493230"/>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 45.11-13</a:t>
            </a:r>
          </a:p>
        </p:txBody>
      </p:sp>
      <p:sp>
        <p:nvSpPr>
          <p:cNvPr id="7" name="Content Placeholder 2"/>
          <p:cNvSpPr>
            <a:spLocks noGrp="1"/>
          </p:cNvSpPr>
          <p:nvPr>
            <p:ph idx="1"/>
          </p:nvPr>
        </p:nvSpPr>
        <p:spPr>
          <a:xfrm>
            <a:off x="115910" y="1821342"/>
            <a:ext cx="12076090" cy="5036658"/>
          </a:xfrm>
        </p:spPr>
        <p:txBody>
          <a:bodyPr>
            <a:noAutofit/>
          </a:bodyPr>
          <a:lstStyle/>
          <a:p>
            <a:pPr marL="0" indent="0">
              <a:buNone/>
            </a:pPr>
            <a:r>
              <a:rPr lang="en-US" sz="4800" dirty="0">
                <a:effectLst/>
                <a:latin typeface="Bodoni 72 Book" pitchFamily="2" charset="0"/>
              </a:rPr>
              <a:t>He will build My city and will let My exiles go free, </a:t>
            </a:r>
          </a:p>
          <a:p>
            <a:pPr marL="0" indent="0">
              <a:buNone/>
            </a:pPr>
            <a:r>
              <a:rPr lang="en-US" sz="4800" dirty="0">
                <a:effectLst/>
                <a:latin typeface="Bodoni 72 Book" pitchFamily="2" charset="0"/>
              </a:rPr>
              <a:t>Without any payment or reward,” says the LORD of hosts.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2DEA60DB-4CBB-0293-50A9-FF44471BA61C}"/>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195154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11-13</a:t>
            </a:r>
          </a:p>
          <a:p>
            <a:pPr lvl="2">
              <a:buFont typeface="Arial" panose="020B0604020202020204" pitchFamily="34" charset="0"/>
              <a:buChar char="•"/>
            </a:pPr>
            <a:r>
              <a:rPr lang="en-US" sz="4000" dirty="0">
                <a:latin typeface="Baskerville" charset="0"/>
                <a:ea typeface="Baskerville" charset="0"/>
                <a:cs typeface="Baskerville" charset="0"/>
              </a:rPr>
              <a:t>“Tell me things concerning my sons…”</a:t>
            </a:r>
          </a:p>
          <a:p>
            <a:pPr lvl="2">
              <a:buFont typeface="Arial" panose="020B0604020202020204" pitchFamily="34" charset="0"/>
              <a:buChar char="•"/>
            </a:pPr>
            <a:r>
              <a:rPr lang="en-US" sz="4000" dirty="0">
                <a:latin typeface="Baskerville" charset="0"/>
                <a:ea typeface="Baskerville" charset="0"/>
                <a:cs typeface="Baskerville" charset="0"/>
              </a:rPr>
              <a:t>i.e. telling God about the future is speaking HIS Will</a:t>
            </a:r>
          </a:p>
          <a:p>
            <a:pPr lvl="2">
              <a:buFont typeface="Arial" panose="020B0604020202020204" pitchFamily="34" charset="0"/>
              <a:buChar char="•"/>
            </a:pPr>
            <a:r>
              <a:rPr lang="en-US" sz="4000" dirty="0">
                <a:latin typeface="Baskerville" charset="0"/>
                <a:ea typeface="Baskerville" charset="0"/>
                <a:cs typeface="Baskerville" charset="0"/>
              </a:rPr>
              <a:t>Cyrus will build my city – b/c I want Him to</a:t>
            </a:r>
          </a:p>
          <a:p>
            <a:pPr lvl="2">
              <a:buFont typeface="Arial" panose="020B0604020202020204" pitchFamily="34" charset="0"/>
              <a:buChar char="•"/>
            </a:pPr>
            <a:r>
              <a:rPr lang="en-US" sz="4000" dirty="0">
                <a:latin typeface="Baskerville" charset="0"/>
                <a:ea typeface="Baskerville" charset="0"/>
                <a:cs typeface="Baskerville" charset="0"/>
              </a:rPr>
              <a:t>Cyrus will release my captives – b/c I want Him to</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227520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anim calcmode="lin" valueType="num">
                                      <p:cBhvr>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500"/>
                                        <p:tgtEl>
                                          <p:spTgt spid="6">
                                            <p:txEl>
                                              <p:pRg st="5" end="5"/>
                                            </p:txEl>
                                          </p:spTgt>
                                        </p:tgtEl>
                                      </p:cBhvr>
                                    </p:animEffect>
                                    <p:anim calcmode="lin" valueType="num">
                                      <p:cBhvr>
                                        <p:cTn id="3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11-13 – Connected to being Creator</a:t>
            </a:r>
          </a:p>
          <a:p>
            <a:pPr lvl="2">
              <a:buFont typeface="Arial" panose="020B0604020202020204" pitchFamily="34" charset="0"/>
              <a:buChar char="•"/>
            </a:pPr>
            <a:r>
              <a:rPr lang="en-US" sz="4000" dirty="0">
                <a:latin typeface="Baskerville" charset="0"/>
                <a:ea typeface="Baskerville" charset="0"/>
                <a:cs typeface="Baskerville" charset="0"/>
              </a:rPr>
              <a:t>“Tell me things concerning my sons…”</a:t>
            </a:r>
          </a:p>
          <a:p>
            <a:pPr lvl="2">
              <a:buFont typeface="Arial" panose="020B0604020202020204" pitchFamily="34" charset="0"/>
              <a:buChar char="•"/>
            </a:pPr>
            <a:r>
              <a:rPr lang="en-US" sz="4000" dirty="0">
                <a:latin typeface="Baskerville" charset="0"/>
                <a:ea typeface="Baskerville" charset="0"/>
                <a:cs typeface="Baskerville" charset="0"/>
              </a:rPr>
              <a:t>i.e. telling God about the future is speaking HIS Will</a:t>
            </a:r>
          </a:p>
          <a:p>
            <a:pPr lvl="2">
              <a:buFont typeface="Arial" panose="020B0604020202020204" pitchFamily="34" charset="0"/>
              <a:buChar char="•"/>
            </a:pPr>
            <a:r>
              <a:rPr lang="en-US" sz="4000" dirty="0">
                <a:latin typeface="Baskerville" charset="0"/>
                <a:ea typeface="Baskerville" charset="0"/>
                <a:cs typeface="Baskerville" charset="0"/>
              </a:rPr>
              <a:t>Cyrus will build my city – b/c I want Him to</a:t>
            </a:r>
          </a:p>
          <a:p>
            <a:pPr lvl="2">
              <a:buFont typeface="Arial" panose="020B0604020202020204" pitchFamily="34" charset="0"/>
              <a:buChar char="•"/>
            </a:pPr>
            <a:r>
              <a:rPr lang="en-US" sz="4000" dirty="0">
                <a:latin typeface="Baskerville" charset="0"/>
                <a:ea typeface="Baskerville" charset="0"/>
                <a:cs typeface="Baskerville" charset="0"/>
              </a:rPr>
              <a:t>Cyrus will release my captives – b/c I want Him to</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585527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11-13 – Creators will WILL be done</a:t>
            </a:r>
          </a:p>
          <a:p>
            <a:pPr lvl="1">
              <a:buFont typeface="Arial" panose="020B0604020202020204" pitchFamily="34" charset="0"/>
              <a:buChar char="•"/>
            </a:pPr>
            <a:r>
              <a:rPr lang="en-US" sz="4400" dirty="0">
                <a:latin typeface="Baskerville" charset="0"/>
                <a:ea typeface="Baskerville" charset="0"/>
                <a:cs typeface="Baskerville" charset="0"/>
              </a:rPr>
              <a:t> vs. 9,10</a:t>
            </a:r>
            <a:endParaRPr lang="en-US" sz="4000" dirty="0">
              <a:latin typeface="Baskerville" charset="0"/>
              <a:ea typeface="Baskerville" charset="0"/>
              <a:cs typeface="Baskerville" charset="0"/>
            </a:endParaRP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254611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a:solidFill>
                  <a:srgbClr val="FFFF00"/>
                </a:solidFill>
                <a:latin typeface="Bodoni 72 Smallcaps Book" charset="0"/>
                <a:ea typeface="Bodoni 72 Smallcaps Book" charset="0"/>
                <a:cs typeface="Bodoni 72 Smallcaps Book" charset="0"/>
              </a:rPr>
              <a:t>God is Creator</a:t>
            </a:r>
          </a:p>
        </p:txBody>
      </p:sp>
      <p:sp>
        <p:nvSpPr>
          <p:cNvPr id="3" name="Subtitle 2"/>
          <p:cNvSpPr>
            <a:spLocks noGrp="1"/>
          </p:cNvSpPr>
          <p:nvPr>
            <p:ph type="subTitle" idx="1"/>
          </p:nvPr>
        </p:nvSpPr>
        <p:spPr>
          <a:xfrm>
            <a:off x="2095501" y="3970607"/>
            <a:ext cx="8086725" cy="1752600"/>
          </a:xfrm>
        </p:spPr>
        <p:txBody>
          <a:bodyPr>
            <a:normAutofit/>
          </a:bodyPr>
          <a:lstStyle/>
          <a:p>
            <a:r>
              <a:rPr lang="en-US" sz="4400" dirty="0">
                <a:latin typeface="Baskerville" charset="0"/>
                <a:ea typeface="Baskerville" charset="0"/>
                <a:cs typeface="Baskerville" charset="0"/>
              </a:rPr>
              <a:t>The Significance </a:t>
            </a:r>
            <a:r>
              <a:rPr lang="en-US" sz="4400">
                <a:latin typeface="Baskerville" charset="0"/>
                <a:ea typeface="Baskerville" charset="0"/>
                <a:cs typeface="Baskerville" charset="0"/>
              </a:rPr>
              <a:t>&amp; Consequence</a:t>
            </a:r>
            <a:endParaRPr lang="en-US" sz="4400" dirty="0">
              <a:latin typeface="Baskerville" charset="0"/>
              <a:ea typeface="Baskerville" charset="0"/>
              <a:cs typeface="Baskerville" charset="0"/>
            </a:endParaRPr>
          </a:p>
        </p:txBody>
      </p:sp>
      <p:pic>
        <p:nvPicPr>
          <p:cNvPr id="4" name="Picture 3" descr="potw1649a.jpg">
            <a:extLst>
              <a:ext uri="{FF2B5EF4-FFF2-40B4-BE49-F238E27FC236}">
                <a16:creationId xmlns:a16="http://schemas.microsoft.com/office/drawing/2014/main" id="{6F33BC6A-BD34-62A9-1D82-5D8E3856FEEB}"/>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12725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45.9-10</a:t>
            </a:r>
          </a:p>
        </p:txBody>
      </p:sp>
      <p:sp>
        <p:nvSpPr>
          <p:cNvPr id="7" name="Content Placeholder 2"/>
          <p:cNvSpPr>
            <a:spLocks noGrp="1"/>
          </p:cNvSpPr>
          <p:nvPr>
            <p:ph idx="1"/>
          </p:nvPr>
        </p:nvSpPr>
        <p:spPr>
          <a:xfrm>
            <a:off x="0" y="1928423"/>
            <a:ext cx="12192000" cy="4694997"/>
          </a:xfrm>
        </p:spPr>
        <p:txBody>
          <a:bodyPr>
            <a:noAutofit/>
          </a:bodyPr>
          <a:lstStyle/>
          <a:p>
            <a:pPr marL="0" indent="0">
              <a:buNone/>
            </a:pPr>
            <a:r>
              <a:rPr lang="en-US" sz="4800" b="1" baseline="30000" dirty="0">
                <a:latin typeface="BODONI 72 BOOK" pitchFamily="2" charset="0"/>
              </a:rPr>
              <a:t>9 </a:t>
            </a:r>
            <a:r>
              <a:rPr lang="en-US" sz="4800" dirty="0">
                <a:latin typeface="Bodoni 72 Book" pitchFamily="2" charset="0"/>
              </a:rPr>
              <a:t>“Woe to </a:t>
            </a:r>
            <a:r>
              <a:rPr lang="en-US" sz="4800" i="1" dirty="0">
                <a:latin typeface="Bodoni 72 Book" pitchFamily="2" charset="0"/>
              </a:rPr>
              <a:t>the one</a:t>
            </a:r>
            <a:r>
              <a:rPr lang="en-US" sz="4800" dirty="0">
                <a:latin typeface="Bodoni 72 Book" pitchFamily="2" charset="0"/>
              </a:rPr>
              <a:t> who quarrels with his Maker — </a:t>
            </a:r>
          </a:p>
          <a:p>
            <a:pPr marL="0" indent="0">
              <a:buNone/>
            </a:pPr>
            <a:r>
              <a:rPr lang="en-US" sz="4800" dirty="0">
                <a:latin typeface="Bodoni 72 Book" pitchFamily="2" charset="0"/>
              </a:rPr>
              <a:t>An earthenware vessel among the vessels of earth! </a:t>
            </a:r>
          </a:p>
          <a:p>
            <a:pPr marL="0" indent="0">
              <a:buNone/>
            </a:pPr>
            <a:r>
              <a:rPr lang="en-US" sz="4800" dirty="0">
                <a:latin typeface="Bodoni 72 Book" pitchFamily="2" charset="0"/>
              </a:rPr>
              <a:t>Will the clay say to the potter, ‘What are you doing?’ </a:t>
            </a:r>
          </a:p>
          <a:p>
            <a:pPr marL="0" indent="0">
              <a:buNone/>
            </a:pPr>
            <a:r>
              <a:rPr lang="en-US" sz="4800" dirty="0">
                <a:latin typeface="Bodoni 72 Book" pitchFamily="2" charset="0"/>
              </a:rPr>
              <a:t>Or the thing you are making</a:t>
            </a:r>
            <a:r>
              <a:rPr lang="en-US" sz="4800" i="1" dirty="0">
                <a:latin typeface="Bodoni 72 Book" pitchFamily="2" charset="0"/>
              </a:rPr>
              <a:t> say,</a:t>
            </a:r>
            <a:r>
              <a:rPr lang="en-US" sz="4800" dirty="0">
                <a:latin typeface="Bodoni 72 Book" pitchFamily="2" charset="0"/>
              </a:rPr>
              <a:t> ‘He has no hands’?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941717B4-F915-8554-9910-C60C6B91168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183694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45.9-10</a:t>
            </a:r>
          </a:p>
        </p:txBody>
      </p:sp>
      <p:sp>
        <p:nvSpPr>
          <p:cNvPr id="7" name="Content Placeholder 2"/>
          <p:cNvSpPr>
            <a:spLocks noGrp="1"/>
          </p:cNvSpPr>
          <p:nvPr>
            <p:ph idx="1"/>
          </p:nvPr>
        </p:nvSpPr>
        <p:spPr>
          <a:xfrm>
            <a:off x="0" y="1928423"/>
            <a:ext cx="12192000" cy="4694997"/>
          </a:xfrm>
        </p:spPr>
        <p:txBody>
          <a:bodyPr>
            <a:noAutofit/>
          </a:bodyPr>
          <a:lstStyle/>
          <a:p>
            <a:pPr marL="0" indent="0">
              <a:buNone/>
            </a:pPr>
            <a:r>
              <a:rPr lang="en-US" sz="4800" b="1" baseline="30000" dirty="0">
                <a:latin typeface="BODONI 72 BOOK" pitchFamily="2" charset="0"/>
              </a:rPr>
              <a:t>10</a:t>
            </a:r>
            <a:r>
              <a:rPr lang="en-US" sz="4800" dirty="0">
                <a:latin typeface="Bodoni 72 Book" pitchFamily="2" charset="0"/>
              </a:rPr>
              <a:t>  “Woe to him who says to a father, ‘What are you begetting?’ </a:t>
            </a:r>
          </a:p>
          <a:p>
            <a:pPr marL="0" indent="0">
              <a:buNone/>
            </a:pPr>
            <a:r>
              <a:rPr lang="en-US" sz="4800" dirty="0">
                <a:latin typeface="Bodoni 72 Book" pitchFamily="2" charset="0"/>
              </a:rPr>
              <a:t>Or to a woman, ‘To what are you giving birth?’”</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DCFC0621-5583-79F6-1B09-8575B807B691}"/>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294891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11-13 – Creators will WILL be done</a:t>
            </a:r>
          </a:p>
          <a:p>
            <a:pPr lvl="1">
              <a:buFont typeface="Arial" panose="020B0604020202020204" pitchFamily="34" charset="0"/>
              <a:buChar char="•"/>
            </a:pPr>
            <a:r>
              <a:rPr lang="en-US" sz="4400" dirty="0">
                <a:latin typeface="Baskerville" charset="0"/>
                <a:ea typeface="Baskerville" charset="0"/>
                <a:cs typeface="Baskerville" charset="0"/>
              </a:rPr>
              <a:t> vs. 9,10</a:t>
            </a:r>
          </a:p>
          <a:p>
            <a:pPr lvl="2">
              <a:buFont typeface="Arial" panose="020B0604020202020204" pitchFamily="34" charset="0"/>
              <a:buChar char="•"/>
            </a:pPr>
            <a:r>
              <a:rPr lang="en-US" sz="3600" dirty="0">
                <a:latin typeface="Baskerville" charset="0"/>
                <a:ea typeface="Baskerville" charset="0"/>
                <a:cs typeface="Baskerville" charset="0"/>
              </a:rPr>
              <a:t> What is being described? – Created asking questions</a:t>
            </a:r>
          </a:p>
          <a:p>
            <a:pPr lvl="2">
              <a:buFont typeface="Arial" panose="020B0604020202020204" pitchFamily="34" charset="0"/>
              <a:buChar char="•"/>
            </a:pPr>
            <a:r>
              <a:rPr lang="en-US" sz="3600" dirty="0">
                <a:latin typeface="Baskerville" charset="0"/>
                <a:ea typeface="Baskerville" charset="0"/>
                <a:cs typeface="Baskerville" charset="0"/>
              </a:rPr>
              <a:t> WOE/Trouble to the “curious” Creation – WHY?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76718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anim calcmode="lin" valueType="num">
                                      <p:cBhvr>
                                        <p:cTn id="1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493230"/>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48.17</a:t>
            </a:r>
          </a:p>
        </p:txBody>
      </p:sp>
      <p:sp>
        <p:nvSpPr>
          <p:cNvPr id="7" name="Content Placeholder 2"/>
          <p:cNvSpPr>
            <a:spLocks noGrp="1"/>
          </p:cNvSpPr>
          <p:nvPr>
            <p:ph idx="1"/>
          </p:nvPr>
        </p:nvSpPr>
        <p:spPr>
          <a:xfrm>
            <a:off x="154003" y="2129460"/>
            <a:ext cx="12076090" cy="5036658"/>
          </a:xfrm>
        </p:spPr>
        <p:txBody>
          <a:bodyPr>
            <a:noAutofit/>
          </a:bodyPr>
          <a:lstStyle/>
          <a:p>
            <a:pPr marL="0" indent="0">
              <a:buNone/>
            </a:pPr>
            <a:r>
              <a:rPr lang="en-US" sz="4800" dirty="0">
                <a:effectLst/>
                <a:latin typeface="Bodoni 72 Book" pitchFamily="2" charset="0"/>
              </a:rPr>
              <a:t>Thus says the LORD, your Redeemer, the Holy One of Israel, </a:t>
            </a:r>
          </a:p>
          <a:p>
            <a:pPr marL="0" indent="0">
              <a:buNone/>
            </a:pPr>
            <a:r>
              <a:rPr lang="en-US" sz="4800" dirty="0">
                <a:effectLst/>
                <a:latin typeface="Bodoni 72 Book" pitchFamily="2" charset="0"/>
              </a:rPr>
              <a:t>“I am the LORD your God, who teaches you to profit, </a:t>
            </a:r>
          </a:p>
          <a:p>
            <a:pPr marL="0" indent="0">
              <a:buNone/>
            </a:pPr>
            <a:r>
              <a:rPr lang="en-US" sz="4800" dirty="0">
                <a:effectLst/>
                <a:latin typeface="Bodoni 72 Book" pitchFamily="2" charset="0"/>
              </a:rPr>
              <a:t>Who leads you in the way you should go.</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2DEA60DB-4CBB-0293-50A9-FF44471BA61C}"/>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5847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11-13 – Creators will WILL be done</a:t>
            </a:r>
          </a:p>
          <a:p>
            <a:pPr lvl="1">
              <a:buFont typeface="Arial" panose="020B0604020202020204" pitchFamily="34" charset="0"/>
              <a:buChar char="•"/>
            </a:pPr>
            <a:r>
              <a:rPr lang="en-US" sz="4400" dirty="0">
                <a:latin typeface="Baskerville" charset="0"/>
                <a:ea typeface="Baskerville" charset="0"/>
                <a:cs typeface="Baskerville" charset="0"/>
              </a:rPr>
              <a:t> vs. 9,10 </a:t>
            </a:r>
          </a:p>
          <a:p>
            <a:pPr lvl="2">
              <a:buFont typeface="Arial" panose="020B0604020202020204" pitchFamily="34" charset="0"/>
              <a:buChar char="•"/>
            </a:pPr>
            <a:r>
              <a:rPr lang="en-US" sz="3600" dirty="0">
                <a:latin typeface="Baskerville" charset="0"/>
                <a:ea typeface="Baskerville" charset="0"/>
                <a:cs typeface="Baskerville" charset="0"/>
              </a:rPr>
              <a:t> What is being described? – Created asking questions</a:t>
            </a:r>
          </a:p>
          <a:p>
            <a:pPr lvl="2">
              <a:buFont typeface="Arial" panose="020B0604020202020204" pitchFamily="34" charset="0"/>
              <a:buChar char="•"/>
            </a:pPr>
            <a:r>
              <a:rPr lang="en-US" sz="3600" dirty="0">
                <a:latin typeface="Baskerville" charset="0"/>
                <a:ea typeface="Baskerville" charset="0"/>
                <a:cs typeface="Baskerville" charset="0"/>
              </a:rPr>
              <a:t> WOE/Trouble to the “curious” Creation – WHY?</a:t>
            </a:r>
          </a:p>
          <a:p>
            <a:pPr lvl="2">
              <a:buFont typeface="Arial" panose="020B0604020202020204" pitchFamily="34" charset="0"/>
              <a:buChar char="•"/>
            </a:pPr>
            <a:r>
              <a:rPr lang="en-US" sz="3600" dirty="0">
                <a:latin typeface="Baskerville" charset="0"/>
                <a:ea typeface="Baskerville" charset="0"/>
                <a:cs typeface="Baskerville" charset="0"/>
              </a:rPr>
              <a:t> How different is the potter’s understanding vs. the clay’s?</a:t>
            </a:r>
          </a:p>
          <a:p>
            <a:pPr lvl="2">
              <a:buFont typeface="Arial" panose="020B0604020202020204" pitchFamily="34" charset="0"/>
              <a:buChar char="•"/>
            </a:pPr>
            <a:r>
              <a:rPr lang="en-US" sz="3600" dirty="0">
                <a:latin typeface="Baskerville" charset="0"/>
                <a:ea typeface="Baskerville" charset="0"/>
                <a:cs typeface="Baskerville" charset="0"/>
              </a:rPr>
              <a:t>The newborn’s to the parent’s?</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239392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anim calcmode="lin" valueType="num">
                                      <p:cBhvr>
                                        <p:cTn id="8"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anim calcmode="lin" valueType="num">
                                      <p:cBhvr>
                                        <p:cTn id="16"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6" end="6"/>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11-13 – Creators will WILL be done</a:t>
            </a:r>
          </a:p>
          <a:p>
            <a:pPr lvl="1">
              <a:buFont typeface="Arial" panose="020B0604020202020204" pitchFamily="34" charset="0"/>
              <a:buChar char="•"/>
            </a:pPr>
            <a:r>
              <a:rPr lang="en-US" sz="4400" dirty="0">
                <a:latin typeface="Baskerville" charset="0"/>
                <a:ea typeface="Baskerville" charset="0"/>
                <a:cs typeface="Baskerville" charset="0"/>
              </a:rPr>
              <a:t> vs. 9,10 –</a:t>
            </a:r>
            <a:r>
              <a:rPr lang="en-US" sz="4400" dirty="0">
                <a:solidFill>
                  <a:srgbClr val="FFFF00"/>
                </a:solidFill>
                <a:latin typeface="Baskerville" charset="0"/>
                <a:ea typeface="Baskerville" charset="0"/>
                <a:cs typeface="Baskerville" charset="0"/>
              </a:rPr>
              <a:t>B/C of Creator’s Understanding</a:t>
            </a:r>
          </a:p>
          <a:p>
            <a:pPr lvl="2">
              <a:buFont typeface="Arial" panose="020B0604020202020204" pitchFamily="34" charset="0"/>
              <a:buChar char="•"/>
            </a:pPr>
            <a:r>
              <a:rPr lang="en-US" sz="3600" dirty="0">
                <a:latin typeface="Baskerville" charset="0"/>
                <a:ea typeface="Baskerville" charset="0"/>
                <a:cs typeface="Baskerville" charset="0"/>
              </a:rPr>
              <a:t> Creation being designed for the PURPOSE of Creator</a:t>
            </a:r>
          </a:p>
          <a:p>
            <a:pPr lvl="2">
              <a:buFont typeface="Arial" panose="020B0604020202020204" pitchFamily="34" charset="0"/>
              <a:buChar char="•"/>
            </a:pPr>
            <a:r>
              <a:rPr lang="en-US" sz="3600" dirty="0">
                <a:latin typeface="Baskerville" charset="0"/>
                <a:ea typeface="Baskerville" charset="0"/>
                <a:cs typeface="Baskerville" charset="0"/>
              </a:rPr>
              <a:t> Point of potter imagery in Jer. 18 &amp; Rom 9</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142456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anim calcmode="lin" valueType="num">
                                      <p:cBhvr>
                                        <p:cTn id="1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11-13 – Creators will WILL be done</a:t>
            </a:r>
          </a:p>
          <a:p>
            <a:pPr lvl="1">
              <a:buFont typeface="Arial" panose="020B0604020202020204" pitchFamily="34" charset="0"/>
              <a:buChar char="•"/>
            </a:pPr>
            <a:r>
              <a:rPr lang="en-US" sz="4400" dirty="0">
                <a:latin typeface="Baskerville" charset="0"/>
                <a:ea typeface="Baskerville" charset="0"/>
                <a:cs typeface="Baskerville" charset="0"/>
              </a:rPr>
              <a:t> vs. 9,10 –B/C of Creator’s Understanding</a:t>
            </a:r>
          </a:p>
          <a:p>
            <a:pPr lvl="1">
              <a:buFont typeface="Arial" panose="020B0604020202020204" pitchFamily="34" charset="0"/>
              <a:buChar char="•"/>
            </a:pPr>
            <a:r>
              <a:rPr lang="en-US" sz="4400" dirty="0">
                <a:latin typeface="Baskerville" charset="0"/>
                <a:ea typeface="Baskerville" charset="0"/>
                <a:cs typeface="Baskerville" charset="0"/>
              </a:rPr>
              <a:t> vs. 8</a:t>
            </a:r>
          </a:p>
          <a:p>
            <a:pPr lvl="2">
              <a:buFont typeface="Arial" panose="020B0604020202020204" pitchFamily="34" charset="0"/>
              <a:buChar char="•"/>
            </a:pPr>
            <a:endParaRPr lang="en-US" sz="4000" dirty="0">
              <a:latin typeface="Baskerville" charset="0"/>
              <a:ea typeface="Baskerville" charset="0"/>
              <a:cs typeface="Baskerville" charset="0"/>
            </a:endParaRP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653589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45.8</a:t>
            </a:r>
          </a:p>
        </p:txBody>
      </p:sp>
      <p:sp>
        <p:nvSpPr>
          <p:cNvPr id="7" name="Content Placeholder 2"/>
          <p:cNvSpPr>
            <a:spLocks noGrp="1"/>
          </p:cNvSpPr>
          <p:nvPr>
            <p:ph idx="1"/>
          </p:nvPr>
        </p:nvSpPr>
        <p:spPr>
          <a:xfrm>
            <a:off x="115910" y="2189408"/>
            <a:ext cx="12076090" cy="4501066"/>
          </a:xfrm>
        </p:spPr>
        <p:txBody>
          <a:bodyPr>
            <a:noAutofit/>
          </a:bodyPr>
          <a:lstStyle/>
          <a:p>
            <a:pPr marL="0" indent="0">
              <a:buNone/>
            </a:pPr>
            <a:r>
              <a:rPr lang="en-US" sz="4800" b="1" baseline="30000" dirty="0">
                <a:latin typeface="BODONI 72 BOOK" pitchFamily="2" charset="0"/>
              </a:rPr>
              <a:t>8</a:t>
            </a:r>
            <a:r>
              <a:rPr lang="en-US" sz="4800" dirty="0">
                <a:latin typeface="Bodoni 72 Book" pitchFamily="2" charset="0"/>
              </a:rPr>
              <a:t> “Drip down, O heavens, from above, </a:t>
            </a:r>
          </a:p>
          <a:p>
            <a:pPr marL="0" indent="0">
              <a:buNone/>
            </a:pPr>
            <a:r>
              <a:rPr lang="en-US" sz="4800" dirty="0">
                <a:latin typeface="Bodoni 72 Book" pitchFamily="2" charset="0"/>
              </a:rPr>
              <a:t>And let the clouds pour down righteousness; </a:t>
            </a:r>
          </a:p>
          <a:p>
            <a:pPr marL="0" indent="0">
              <a:buNone/>
            </a:pPr>
            <a:r>
              <a:rPr lang="en-US" sz="4800" dirty="0">
                <a:latin typeface="Bodoni 72 Book" pitchFamily="2" charset="0"/>
              </a:rPr>
              <a:t>Let the earth open up and salvation bear fruit, </a:t>
            </a:r>
          </a:p>
          <a:p>
            <a:pPr marL="0" indent="0">
              <a:buNone/>
            </a:pPr>
            <a:r>
              <a:rPr lang="en-US" sz="4800" dirty="0">
                <a:latin typeface="Bodoni 72 Book" pitchFamily="2" charset="0"/>
              </a:rPr>
              <a:t>And righteousness spring up with it. </a:t>
            </a:r>
          </a:p>
          <a:p>
            <a:pPr marL="0" indent="0">
              <a:buNone/>
            </a:pPr>
            <a:r>
              <a:rPr lang="en-US" sz="4800" dirty="0">
                <a:latin typeface="Bodoni 72 Book" pitchFamily="2" charset="0"/>
              </a:rPr>
              <a:t>I, the LORD, have created it.</a:t>
            </a: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F745A2F4-A241-682B-B0B1-3ABA6AB11FE3}"/>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76701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a:t>
            </a:r>
          </a:p>
          <a:p>
            <a:pPr lvl="2">
              <a:buFont typeface="Arial" panose="020B0604020202020204" pitchFamily="34" charset="0"/>
              <a:buChar char="•"/>
            </a:pPr>
            <a:r>
              <a:rPr lang="en-US" sz="3200" dirty="0">
                <a:latin typeface="Baskerville" charset="0"/>
                <a:ea typeface="Baskerville" charset="0"/>
                <a:cs typeface="Baskerville" charset="0"/>
              </a:rPr>
              <a:t>Purpose Defining (potter imagery) stems from MORAL Authority</a:t>
            </a:r>
          </a:p>
          <a:p>
            <a:pPr lvl="2">
              <a:buFont typeface="Arial" panose="020B0604020202020204" pitchFamily="34" charset="0"/>
              <a:buChar char="•"/>
            </a:pPr>
            <a:r>
              <a:rPr lang="en-US" sz="3200" dirty="0">
                <a:latin typeface="Baskerville" charset="0"/>
                <a:ea typeface="Baskerville" charset="0"/>
                <a:cs typeface="Baskerville" charset="0"/>
              </a:rPr>
              <a:t>Claim of vs. 8: Creator exerts will by defining (/creating) morality</a:t>
            </a:r>
          </a:p>
          <a:p>
            <a:pPr lvl="2">
              <a:buFont typeface="Arial" panose="020B0604020202020204" pitchFamily="34" charset="0"/>
              <a:buChar char="•"/>
            </a:pPr>
            <a:r>
              <a:rPr lang="en-US" sz="3200" dirty="0">
                <a:latin typeface="Baskerville" charset="0"/>
                <a:ea typeface="Baskerville" charset="0"/>
                <a:cs typeface="Baskerville" charset="0"/>
              </a:rPr>
              <a:t>Again recall the connection to “almighty” (absolute authority)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25484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anim calcmode="lin" valueType="num">
                                      <p:cBhvr>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 – B/C Creator Defines Morality</a:t>
            </a:r>
          </a:p>
          <a:p>
            <a:pPr lvl="1">
              <a:buFont typeface="Arial" panose="020B0604020202020204" pitchFamily="34" charset="0"/>
              <a:buChar char="•"/>
            </a:pPr>
            <a:r>
              <a:rPr lang="en-US" sz="4400" dirty="0">
                <a:latin typeface="Baskerville" charset="0"/>
                <a:ea typeface="Baskerville" charset="0"/>
                <a:cs typeface="Baskerville" charset="0"/>
              </a:rPr>
              <a:t>1</a:t>
            </a:r>
            <a:r>
              <a:rPr lang="en-US" sz="4400" baseline="30000" dirty="0">
                <a:latin typeface="Baskerville" charset="0"/>
                <a:ea typeface="Baskerville" charset="0"/>
                <a:cs typeface="Baskerville" charset="0"/>
              </a:rPr>
              <a:t>st</a:t>
            </a:r>
            <a:r>
              <a:rPr lang="en-US" sz="4400" dirty="0">
                <a:latin typeface="Baskerville" charset="0"/>
                <a:ea typeface="Baskerville" charset="0"/>
                <a:cs typeface="Baskerville" charset="0"/>
              </a:rPr>
              <a:t> Way:</a:t>
            </a:r>
          </a:p>
          <a:p>
            <a:pPr lvl="2">
              <a:buFont typeface="Arial" panose="020B0604020202020204" pitchFamily="34" charset="0"/>
              <a:buChar char="•"/>
            </a:pPr>
            <a:r>
              <a:rPr lang="en-US" sz="4000" dirty="0">
                <a:latin typeface="Baskerville" charset="0"/>
                <a:ea typeface="Baskerville" charset="0"/>
                <a:cs typeface="Baskerville" charset="0"/>
              </a:rPr>
              <a:t> Defines proper parameters of creation (Mt. 19.4-6)</a:t>
            </a:r>
          </a:p>
          <a:p>
            <a:pPr lvl="2">
              <a:buFont typeface="Arial" panose="020B0604020202020204" pitchFamily="34" charset="0"/>
              <a:buChar char="•"/>
            </a:pPr>
            <a:r>
              <a:rPr lang="en-US" sz="4000" dirty="0">
                <a:latin typeface="Baskerville" charset="0"/>
                <a:ea typeface="Baskerville" charset="0"/>
                <a:cs typeface="Baskerville" charset="0"/>
              </a:rPr>
              <a:t> Simply being Creator gives him this right</a:t>
            </a:r>
          </a:p>
          <a:p>
            <a:pPr lvl="2">
              <a:buFont typeface="Arial" panose="020B0604020202020204" pitchFamily="34" charset="0"/>
              <a:buChar char="•"/>
            </a:pPr>
            <a:r>
              <a:rPr lang="en-US" sz="4000" dirty="0">
                <a:latin typeface="Baskerville" charset="0"/>
                <a:ea typeface="Baskerville" charset="0"/>
                <a:cs typeface="Baskerville" charset="0"/>
              </a:rPr>
              <a:t> Does so in order to profit Creation (Is. 48.17)</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95482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anim calcmode="lin" valueType="num">
                                      <p:cBhvr>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500"/>
                                        <p:tgtEl>
                                          <p:spTgt spid="6">
                                            <p:txEl>
                                              <p:pRg st="5" end="5"/>
                                            </p:txEl>
                                          </p:spTgt>
                                        </p:tgtEl>
                                      </p:cBhvr>
                                    </p:animEffect>
                                    <p:anim calcmode="lin" valueType="num">
                                      <p:cBhvr>
                                        <p:cTn id="3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REVELATION 4.9-11</a:t>
            </a:r>
          </a:p>
        </p:txBody>
      </p:sp>
      <p:sp>
        <p:nvSpPr>
          <p:cNvPr id="7" name="Content Placeholder 2"/>
          <p:cNvSpPr>
            <a:spLocks noGrp="1"/>
          </p:cNvSpPr>
          <p:nvPr>
            <p:ph idx="1"/>
          </p:nvPr>
        </p:nvSpPr>
        <p:spPr>
          <a:xfrm>
            <a:off x="785813" y="1967059"/>
            <a:ext cx="10901362" cy="4694997"/>
          </a:xfrm>
        </p:spPr>
        <p:txBody>
          <a:bodyPr>
            <a:normAutofit/>
          </a:bodyPr>
          <a:lstStyle/>
          <a:p>
            <a:pPr marL="0" indent="0" algn="ctr">
              <a:buNone/>
            </a:pPr>
            <a:r>
              <a:rPr lang="en-US" sz="4800" dirty="0">
                <a:effectLst/>
                <a:latin typeface="Bodoni 72 Book" pitchFamily="2" charset="0"/>
              </a:rPr>
              <a:t>“Worthy are You, our Lord and our God, to receive glory and honor and power; for You created all things, and </a:t>
            </a:r>
            <a:r>
              <a:rPr lang="en-US" sz="4800" dirty="0">
                <a:solidFill>
                  <a:srgbClr val="FFFF00"/>
                </a:solidFill>
                <a:effectLst/>
                <a:latin typeface="Bodoni 72 Book" pitchFamily="2" charset="0"/>
              </a:rPr>
              <a:t>because of Your will they existed</a:t>
            </a:r>
            <a:r>
              <a:rPr lang="en-US" sz="4800" dirty="0">
                <a:effectLst/>
                <a:latin typeface="Bodoni 72 Book" pitchFamily="2" charset="0"/>
              </a:rPr>
              <a:t>, and were created.”</a:t>
            </a:r>
          </a:p>
          <a:p>
            <a:pPr marL="742950" indent="-742950" algn="ctr">
              <a:buFont typeface="+mj-lt"/>
              <a:buAutoNum type="arabicPeriod"/>
            </a:pPr>
            <a:endParaRPr lang="en-US" sz="3800" dirty="0">
              <a:latin typeface="Baskerville"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1756EEC5-0FEE-1F91-C463-8EA79D1B6CFC}"/>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129523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 – B/C Creator Defines Morality</a:t>
            </a:r>
          </a:p>
          <a:p>
            <a:pPr lvl="1">
              <a:buFont typeface="Arial" panose="020B0604020202020204" pitchFamily="34" charset="0"/>
              <a:buChar char="•"/>
            </a:pPr>
            <a:r>
              <a:rPr lang="en-US" sz="4400" dirty="0">
                <a:latin typeface="Baskerville" charset="0"/>
                <a:ea typeface="Baskerville" charset="0"/>
                <a:cs typeface="Baskerville" charset="0"/>
              </a:rPr>
              <a:t>1</a:t>
            </a:r>
            <a:r>
              <a:rPr lang="en-US" sz="4400" baseline="30000" dirty="0">
                <a:latin typeface="Baskerville" charset="0"/>
                <a:ea typeface="Baskerville" charset="0"/>
                <a:cs typeface="Baskerville" charset="0"/>
              </a:rPr>
              <a:t>st</a:t>
            </a:r>
            <a:r>
              <a:rPr lang="en-US" sz="4400" dirty="0">
                <a:latin typeface="Baskerville" charset="0"/>
                <a:ea typeface="Baskerville" charset="0"/>
                <a:cs typeface="Baskerville" charset="0"/>
              </a:rPr>
              <a:t> Way: </a:t>
            </a:r>
            <a:r>
              <a:rPr lang="en-US" sz="4400" dirty="0">
                <a:solidFill>
                  <a:srgbClr val="FFFF00"/>
                </a:solidFill>
                <a:latin typeface="Baskerville" charset="0"/>
                <a:ea typeface="Baskerville" charset="0"/>
                <a:cs typeface="Baskerville" charset="0"/>
              </a:rPr>
              <a:t>b/c Creator offers direction to Creation</a:t>
            </a:r>
          </a:p>
          <a:p>
            <a:pPr lvl="2">
              <a:buFont typeface="Arial" panose="020B0604020202020204" pitchFamily="34" charset="0"/>
              <a:buChar char="•"/>
            </a:pPr>
            <a:r>
              <a:rPr lang="en-US" sz="4000" dirty="0">
                <a:latin typeface="Baskerville" charset="0"/>
                <a:ea typeface="Baskerville" charset="0"/>
                <a:cs typeface="Baskerville" charset="0"/>
              </a:rPr>
              <a:t> Defines proper parameters of creation (Mt. 19.4-6)</a:t>
            </a:r>
          </a:p>
          <a:p>
            <a:pPr lvl="2">
              <a:buFont typeface="Arial" panose="020B0604020202020204" pitchFamily="34" charset="0"/>
              <a:buChar char="•"/>
            </a:pPr>
            <a:r>
              <a:rPr lang="en-US" sz="4000" dirty="0">
                <a:latin typeface="Baskerville" charset="0"/>
                <a:ea typeface="Baskerville" charset="0"/>
                <a:cs typeface="Baskerville" charset="0"/>
              </a:rPr>
              <a:t> Simply being Creator gives him this right</a:t>
            </a:r>
          </a:p>
          <a:p>
            <a:pPr lvl="2">
              <a:buFont typeface="Arial" panose="020B0604020202020204" pitchFamily="34" charset="0"/>
              <a:buChar char="•"/>
            </a:pPr>
            <a:r>
              <a:rPr lang="en-US" sz="4000" dirty="0">
                <a:latin typeface="Baskerville" charset="0"/>
                <a:ea typeface="Baskerville" charset="0"/>
                <a:cs typeface="Baskerville" charset="0"/>
              </a:rPr>
              <a:t> Does so in order to profit Creation (Is. 48.17)</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577909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 – B/C Creator Defines Morality</a:t>
            </a:r>
          </a:p>
          <a:p>
            <a:pPr lvl="1">
              <a:buFont typeface="Arial" panose="020B0604020202020204" pitchFamily="34" charset="0"/>
              <a:buChar char="•"/>
            </a:pPr>
            <a:r>
              <a:rPr lang="en-US" sz="4400" dirty="0">
                <a:latin typeface="Baskerville" charset="0"/>
                <a:ea typeface="Baskerville" charset="0"/>
                <a:cs typeface="Baskerville" charset="0"/>
              </a:rPr>
              <a:t>2</a:t>
            </a:r>
            <a:r>
              <a:rPr lang="en-US" sz="4400" baseline="30000" dirty="0">
                <a:latin typeface="Baskerville" charset="0"/>
                <a:ea typeface="Baskerville" charset="0"/>
                <a:cs typeface="Baskerville" charset="0"/>
              </a:rPr>
              <a:t>nd</a:t>
            </a:r>
            <a:r>
              <a:rPr lang="en-US" sz="4400" dirty="0">
                <a:latin typeface="Baskerville" charset="0"/>
                <a:ea typeface="Baskerville" charset="0"/>
                <a:cs typeface="Baskerville" charset="0"/>
              </a:rPr>
              <a:t> Way: </a:t>
            </a:r>
          </a:p>
          <a:p>
            <a:pPr lvl="2">
              <a:buFont typeface="Arial" panose="020B0604020202020204" pitchFamily="34" charset="0"/>
              <a:buChar char="•"/>
            </a:pPr>
            <a:r>
              <a:rPr lang="en-US" sz="4000" dirty="0">
                <a:latin typeface="Baskerville" charset="0"/>
                <a:ea typeface="Baskerville" charset="0"/>
                <a:cs typeface="Baskerville" charset="0"/>
              </a:rPr>
              <a:t> Eternal Nature Defines “Eternal Morality”</a:t>
            </a:r>
          </a:p>
          <a:p>
            <a:pPr lvl="2">
              <a:buFont typeface="Arial" panose="020B0604020202020204" pitchFamily="34" charset="0"/>
              <a:buChar char="•"/>
            </a:pPr>
            <a:r>
              <a:rPr lang="en-US" sz="4000" dirty="0">
                <a:latin typeface="Baskerville" charset="0"/>
                <a:ea typeface="Baskerville" charset="0"/>
                <a:cs typeface="Baskerville" charset="0"/>
              </a:rPr>
              <a:t> James 1.17; Tit. 1.2</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94472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anim calcmode="lin" valueType="num">
                                      <p:cBhvr>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James 1.17</a:t>
            </a:r>
          </a:p>
        </p:txBody>
      </p:sp>
      <p:sp>
        <p:nvSpPr>
          <p:cNvPr id="7" name="Content Placeholder 2"/>
          <p:cNvSpPr>
            <a:spLocks noGrp="1"/>
          </p:cNvSpPr>
          <p:nvPr>
            <p:ph idx="1"/>
          </p:nvPr>
        </p:nvSpPr>
        <p:spPr>
          <a:xfrm>
            <a:off x="0" y="1928423"/>
            <a:ext cx="12192000" cy="4694997"/>
          </a:xfrm>
        </p:spPr>
        <p:txBody>
          <a:bodyPr>
            <a:noAutofit/>
          </a:bodyPr>
          <a:lstStyle/>
          <a:p>
            <a:pPr marL="0" indent="0">
              <a:buNone/>
            </a:pPr>
            <a:r>
              <a:rPr lang="en-US" sz="4800" dirty="0">
                <a:solidFill>
                  <a:srgbClr val="FFFF00"/>
                </a:solidFill>
                <a:effectLst/>
                <a:latin typeface="Bodoni 72 Book" pitchFamily="2" charset="0"/>
              </a:rPr>
              <a:t>Every good thing </a:t>
            </a:r>
            <a:r>
              <a:rPr lang="en-US" sz="4800" dirty="0">
                <a:effectLst/>
                <a:latin typeface="Bodoni 72 Book" pitchFamily="2" charset="0"/>
              </a:rPr>
              <a:t>given and every perfect gift is from above, coming down from the Father of lights, with whom there is </a:t>
            </a:r>
            <a:r>
              <a:rPr lang="en-US" sz="4800" dirty="0">
                <a:solidFill>
                  <a:srgbClr val="FFFF00"/>
                </a:solidFill>
                <a:effectLst/>
                <a:latin typeface="Bodoni 72 Book" pitchFamily="2" charset="0"/>
              </a:rPr>
              <a:t>no variation or shifting shadow</a:t>
            </a:r>
            <a:r>
              <a:rPr lang="en-US" sz="4800" dirty="0">
                <a:effectLst/>
                <a:latin typeface="Bodoni 72 Book" pitchFamily="2" charset="0"/>
              </a:rPr>
              <a:t>.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941717B4-F915-8554-9910-C60C6B91168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251393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Titus 1.2</a:t>
            </a:r>
          </a:p>
        </p:txBody>
      </p:sp>
      <p:sp>
        <p:nvSpPr>
          <p:cNvPr id="7" name="Content Placeholder 2"/>
          <p:cNvSpPr>
            <a:spLocks noGrp="1"/>
          </p:cNvSpPr>
          <p:nvPr>
            <p:ph idx="1"/>
          </p:nvPr>
        </p:nvSpPr>
        <p:spPr>
          <a:xfrm>
            <a:off x="1009650" y="1939827"/>
            <a:ext cx="10782300" cy="4694997"/>
          </a:xfrm>
        </p:spPr>
        <p:txBody>
          <a:bodyPr>
            <a:noAutofit/>
          </a:bodyPr>
          <a:lstStyle/>
          <a:p>
            <a:pPr marL="0" indent="0">
              <a:buNone/>
            </a:pPr>
            <a:r>
              <a:rPr lang="en-US" sz="4800" dirty="0">
                <a:effectLst/>
                <a:latin typeface="Bodoni 72 Book" pitchFamily="2" charset="0"/>
              </a:rPr>
              <a:t>in the hope of eternal life, which God, </a:t>
            </a:r>
            <a:r>
              <a:rPr lang="en-US" sz="4800" dirty="0">
                <a:solidFill>
                  <a:srgbClr val="FFFF00"/>
                </a:solidFill>
                <a:effectLst/>
                <a:latin typeface="Bodoni 72 Book" pitchFamily="2" charset="0"/>
              </a:rPr>
              <a:t>who cannot lie, </a:t>
            </a:r>
            <a:r>
              <a:rPr lang="en-US" sz="4800" dirty="0">
                <a:effectLst/>
                <a:latin typeface="Bodoni 72 Book" pitchFamily="2" charset="0"/>
              </a:rPr>
              <a:t>promised long ages ago,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941717B4-F915-8554-9910-C60C6B91168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712712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 – B/C Creator Defines Morality</a:t>
            </a:r>
          </a:p>
          <a:p>
            <a:pPr lvl="1">
              <a:buFont typeface="Arial" panose="020B0604020202020204" pitchFamily="34" charset="0"/>
              <a:buChar char="•"/>
            </a:pPr>
            <a:r>
              <a:rPr lang="en-US" sz="4400" dirty="0">
                <a:latin typeface="Baskerville" charset="0"/>
                <a:ea typeface="Baskerville" charset="0"/>
                <a:cs typeface="Baskerville" charset="0"/>
              </a:rPr>
              <a:t>2</a:t>
            </a:r>
            <a:r>
              <a:rPr lang="en-US" sz="4400" baseline="30000" dirty="0">
                <a:latin typeface="Baskerville" charset="0"/>
                <a:ea typeface="Baskerville" charset="0"/>
                <a:cs typeface="Baskerville" charset="0"/>
              </a:rPr>
              <a:t>nd</a:t>
            </a:r>
            <a:r>
              <a:rPr lang="en-US" sz="4400" dirty="0">
                <a:latin typeface="Baskerville" charset="0"/>
                <a:ea typeface="Baskerville" charset="0"/>
                <a:cs typeface="Baskerville" charset="0"/>
              </a:rPr>
              <a:t> Way:</a:t>
            </a:r>
          </a:p>
          <a:p>
            <a:pPr lvl="2">
              <a:buFont typeface="Arial" panose="020B0604020202020204" pitchFamily="34" charset="0"/>
              <a:buChar char="•"/>
            </a:pPr>
            <a:r>
              <a:rPr lang="en-US" sz="4000" dirty="0">
                <a:latin typeface="Baskerville" charset="0"/>
                <a:ea typeface="Baskerville" charset="0"/>
                <a:cs typeface="Baskerville" charset="0"/>
              </a:rPr>
              <a:t> Eternal Nature Defines “Eternal Morality”</a:t>
            </a:r>
          </a:p>
          <a:p>
            <a:pPr lvl="2">
              <a:buFont typeface="Arial" panose="020B0604020202020204" pitchFamily="34" charset="0"/>
              <a:buChar char="•"/>
            </a:pPr>
            <a:r>
              <a:rPr lang="en-US" sz="4000" dirty="0">
                <a:latin typeface="Baskerville" charset="0"/>
                <a:ea typeface="Baskerville" charset="0"/>
                <a:cs typeface="Baskerville" charset="0"/>
              </a:rPr>
              <a:t> James 1.17; Tit. 1.2</a:t>
            </a:r>
          </a:p>
          <a:p>
            <a:pPr lvl="2">
              <a:buFont typeface="Arial" panose="020B0604020202020204" pitchFamily="34" charset="0"/>
              <a:buChar char="•"/>
            </a:pPr>
            <a:r>
              <a:rPr lang="en-US" sz="4000" dirty="0">
                <a:latin typeface="Baskerville" charset="0"/>
                <a:ea typeface="Baskerville" charset="0"/>
                <a:cs typeface="Baskerville" charset="0"/>
              </a:rPr>
              <a:t> Creator’s eternal nature defines “eternal morality”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122364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anim calcmode="lin" valueType="num">
                                      <p:cBhvr>
                                        <p:cTn id="8"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 – B/C Creator Defines Morality</a:t>
            </a:r>
          </a:p>
          <a:p>
            <a:pPr lvl="1">
              <a:buFont typeface="Arial" panose="020B0604020202020204" pitchFamily="34" charset="0"/>
              <a:buChar char="•"/>
            </a:pPr>
            <a:r>
              <a:rPr lang="en-US" sz="4400" dirty="0">
                <a:latin typeface="Baskerville" charset="0"/>
                <a:ea typeface="Baskerville" charset="0"/>
                <a:cs typeface="Baskerville" charset="0"/>
              </a:rPr>
              <a:t>2</a:t>
            </a:r>
            <a:r>
              <a:rPr lang="en-US" sz="4400" baseline="30000" dirty="0">
                <a:latin typeface="Baskerville" charset="0"/>
                <a:ea typeface="Baskerville" charset="0"/>
                <a:cs typeface="Baskerville" charset="0"/>
              </a:rPr>
              <a:t>nd</a:t>
            </a:r>
            <a:r>
              <a:rPr lang="en-US" sz="4400" dirty="0">
                <a:latin typeface="Baskerville" charset="0"/>
                <a:ea typeface="Baskerville" charset="0"/>
                <a:cs typeface="Baskerville" charset="0"/>
              </a:rPr>
              <a:t> Way: </a:t>
            </a:r>
            <a:r>
              <a:rPr lang="en-US" sz="4400" dirty="0">
                <a:solidFill>
                  <a:srgbClr val="FFFF00"/>
                </a:solidFill>
                <a:latin typeface="Baskerville" charset="0"/>
                <a:ea typeface="Baskerville" charset="0"/>
                <a:cs typeface="Baskerville" charset="0"/>
              </a:rPr>
              <a:t>b/c Gives meaning to existence</a:t>
            </a:r>
          </a:p>
          <a:p>
            <a:pPr lvl="2">
              <a:buFont typeface="Arial" panose="020B0604020202020204" pitchFamily="34" charset="0"/>
              <a:buChar char="•"/>
            </a:pPr>
            <a:r>
              <a:rPr lang="en-US" sz="4000" dirty="0">
                <a:latin typeface="Baskerville" charset="0"/>
                <a:ea typeface="Baskerville" charset="0"/>
                <a:cs typeface="Baskerville" charset="0"/>
              </a:rPr>
              <a:t> Eternal Nature Defines “Eternal Morality”</a:t>
            </a:r>
          </a:p>
          <a:p>
            <a:pPr lvl="2">
              <a:buFont typeface="Arial" panose="020B0604020202020204" pitchFamily="34" charset="0"/>
              <a:buChar char="•"/>
            </a:pPr>
            <a:r>
              <a:rPr lang="en-US" sz="4000" dirty="0">
                <a:latin typeface="Baskerville" charset="0"/>
                <a:ea typeface="Baskerville" charset="0"/>
                <a:cs typeface="Baskerville" charset="0"/>
              </a:rPr>
              <a:t> James 1.17; Tit. 1.2</a:t>
            </a:r>
          </a:p>
          <a:p>
            <a:pPr lvl="2">
              <a:buFont typeface="Arial" panose="020B0604020202020204" pitchFamily="34" charset="0"/>
              <a:buChar char="•"/>
            </a:pPr>
            <a:r>
              <a:rPr lang="en-US" sz="4000" dirty="0">
                <a:latin typeface="Baskerville" charset="0"/>
                <a:ea typeface="Baskerville" charset="0"/>
                <a:cs typeface="Baskerville" charset="0"/>
              </a:rPr>
              <a:t> Creator’s eternal nature defines “eternal morality”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262222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 – B/C Creator Defines Morality</a:t>
            </a:r>
          </a:p>
          <a:p>
            <a:pPr lvl="1">
              <a:buFont typeface="Arial" panose="020B0604020202020204" pitchFamily="34" charset="0"/>
              <a:buChar char="•"/>
            </a:pPr>
            <a:r>
              <a:rPr lang="en-US" sz="4400" dirty="0">
                <a:latin typeface="Baskerville" charset="0"/>
                <a:ea typeface="Baskerville" charset="0"/>
                <a:cs typeface="Baskerville" charset="0"/>
              </a:rPr>
              <a:t>Worthy B/C Creator ACTS on Morality</a:t>
            </a:r>
          </a:p>
          <a:p>
            <a:pPr lvl="2">
              <a:buFont typeface="Arial" panose="020B0604020202020204" pitchFamily="34" charset="0"/>
              <a:buChar char="•"/>
            </a:pPr>
            <a:r>
              <a:rPr lang="en-US" sz="3600" dirty="0">
                <a:latin typeface="Baskerville" charset="0"/>
                <a:ea typeface="Baskerville" charset="0"/>
                <a:cs typeface="Baskerville" charset="0"/>
              </a:rPr>
              <a:t>Imagine a world where Creator NEVER stopped sin </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404077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482398"/>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Pro. 17.5</a:t>
            </a:r>
          </a:p>
        </p:txBody>
      </p:sp>
      <p:sp>
        <p:nvSpPr>
          <p:cNvPr id="7" name="Content Placeholder 2"/>
          <p:cNvSpPr>
            <a:spLocks noGrp="1"/>
          </p:cNvSpPr>
          <p:nvPr>
            <p:ph idx="1"/>
          </p:nvPr>
        </p:nvSpPr>
        <p:spPr>
          <a:xfrm>
            <a:off x="323850" y="1928423"/>
            <a:ext cx="11868150" cy="4694997"/>
          </a:xfrm>
        </p:spPr>
        <p:txBody>
          <a:bodyPr>
            <a:noAutofit/>
          </a:bodyPr>
          <a:lstStyle/>
          <a:p>
            <a:pPr marL="0" indent="0">
              <a:buNone/>
            </a:pPr>
            <a:r>
              <a:rPr lang="en-US" sz="4800" dirty="0">
                <a:effectLst/>
                <a:latin typeface="Bodoni 72 Book" pitchFamily="2" charset="0"/>
              </a:rPr>
              <a:t>He who mocks the poor taunts his Maker; </a:t>
            </a:r>
          </a:p>
          <a:p>
            <a:pPr marL="0" indent="0">
              <a:buNone/>
            </a:pPr>
            <a:r>
              <a:rPr lang="en-US" sz="4800" dirty="0">
                <a:effectLst/>
                <a:latin typeface="Bodoni 72 Book" pitchFamily="2" charset="0"/>
              </a:rPr>
              <a:t>He who rejoices at calamity will not go unpunished.</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941717B4-F915-8554-9910-C60C6B91168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629557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8 – B/C Creator Defines Morality</a:t>
            </a:r>
          </a:p>
          <a:p>
            <a:pPr lvl="1">
              <a:buFont typeface="Arial" panose="020B0604020202020204" pitchFamily="34" charset="0"/>
              <a:buChar char="•"/>
            </a:pPr>
            <a:r>
              <a:rPr lang="en-US" sz="4400" dirty="0">
                <a:latin typeface="Baskerville" charset="0"/>
                <a:ea typeface="Baskerville" charset="0"/>
                <a:cs typeface="Baskerville" charset="0"/>
              </a:rPr>
              <a:t>Worthy B/C Creator ACTS on Morality</a:t>
            </a:r>
          </a:p>
          <a:p>
            <a:pPr lvl="2">
              <a:buFont typeface="Arial" panose="020B0604020202020204" pitchFamily="34" charset="0"/>
              <a:buChar char="•"/>
            </a:pPr>
            <a:r>
              <a:rPr lang="en-US" sz="3600" dirty="0">
                <a:latin typeface="Baskerville" charset="0"/>
                <a:ea typeface="Baskerville" charset="0"/>
                <a:cs typeface="Baskerville" charset="0"/>
              </a:rPr>
              <a:t>Imagine a world where Creator NEVER stopped sin</a:t>
            </a:r>
          </a:p>
          <a:p>
            <a:pPr lvl="2">
              <a:buFont typeface="Arial" panose="020B0604020202020204" pitchFamily="34" charset="0"/>
              <a:buChar char="•"/>
            </a:pPr>
            <a:r>
              <a:rPr lang="en-US" sz="3600" dirty="0">
                <a:latin typeface="Baskerville" charset="0"/>
                <a:ea typeface="Baskerville" charset="0"/>
                <a:cs typeface="Baskerville" charset="0"/>
              </a:rPr>
              <a:t>Creator CREATES SALVATION…morally </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77001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anim calcmode="lin" valueType="num">
                                      <p:cBhvr>
                                        <p:cTn id="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7</a:t>
            </a:r>
            <a:endParaRPr lang="en-US" sz="3600" dirty="0">
              <a:latin typeface="Baskerville" charset="0"/>
              <a:ea typeface="Baskerville" charset="0"/>
              <a:cs typeface="Baskerville" charset="0"/>
            </a:endParaRP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53417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u="sng" dirty="0">
                <a:latin typeface="Baskerville" charset="0"/>
                <a:ea typeface="Baskerville" charset="0"/>
                <a:cs typeface="Baskerville" charset="0"/>
              </a:rPr>
              <a:t>3 Reasons </a:t>
            </a:r>
          </a:p>
          <a:p>
            <a:pPr marL="1371600" lvl="1" indent="-914400">
              <a:buFont typeface="+mj-lt"/>
              <a:buAutoNum type="arabicPeriod"/>
            </a:pPr>
            <a:r>
              <a:rPr lang="en-US" sz="4800" dirty="0">
                <a:latin typeface="Baskerville" charset="0"/>
                <a:ea typeface="Baskerville" charset="0"/>
                <a:cs typeface="Baskerville" charset="0"/>
              </a:rPr>
              <a:t> Created All Things – Worthy of Power</a:t>
            </a:r>
          </a:p>
          <a:p>
            <a:pPr marL="1371600" lvl="1" indent="-914400">
              <a:buFont typeface="+mj-lt"/>
              <a:buAutoNum type="arabicPeriod"/>
            </a:pPr>
            <a:r>
              <a:rPr lang="en-US" sz="4800" dirty="0">
                <a:solidFill>
                  <a:srgbClr val="FFFF00"/>
                </a:solidFill>
                <a:latin typeface="Baskerville" charset="0"/>
                <a:ea typeface="Baskerville" charset="0"/>
                <a:cs typeface="Baskerville" charset="0"/>
              </a:rPr>
              <a:t>Your will, they “were” – Worthy of Honor</a:t>
            </a:r>
          </a:p>
          <a:p>
            <a:pPr marL="1371600" lvl="1" indent="-914400">
              <a:buFont typeface="+mj-lt"/>
              <a:buAutoNum type="arabicPeriod"/>
            </a:pPr>
            <a:r>
              <a:rPr lang="en-US" sz="4800" dirty="0">
                <a:latin typeface="Baskerville" charset="0"/>
                <a:ea typeface="Baskerville" charset="0"/>
                <a:cs typeface="Baskerville" charset="0"/>
              </a:rPr>
              <a:t>“were created” – Worthy of Glory</a:t>
            </a:r>
          </a:p>
          <a:p>
            <a:pPr lvl="1">
              <a:buFont typeface="Arial" panose="020B0604020202020204" pitchFamily="34" charset="0"/>
              <a:buChar char="•"/>
            </a:pPr>
            <a:endParaRPr lang="en-US" sz="4800" dirty="0">
              <a:latin typeface="Baskerville" charset="0"/>
              <a:ea typeface="Baskerville" charset="0"/>
              <a:cs typeface="Baskerville" charset="0"/>
            </a:endParaRPr>
          </a:p>
          <a:p>
            <a:pPr marL="457200" lvl="1" indent="0">
              <a:buNone/>
            </a:pPr>
            <a:endParaRPr lang="en-US" sz="4800" dirty="0">
              <a:latin typeface="Baskerville" charset="0"/>
              <a:ea typeface="Baskerville" charset="0"/>
              <a:cs typeface="Baskerville" charset="0"/>
            </a:endParaRP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5" name="Title 1">
            <a:extLst>
              <a:ext uri="{FF2B5EF4-FFF2-40B4-BE49-F238E27FC236}">
                <a16:creationId xmlns:a16="http://schemas.microsoft.com/office/drawing/2014/main" id="{25B1AFF7-C19B-5781-98FA-A46040921F8B}"/>
              </a:ext>
            </a:extLst>
          </p:cNvPr>
          <p:cNvSpPr>
            <a:spLocks noGrp="1"/>
          </p:cNvSpPr>
          <p:nvPr>
            <p:ph type="title"/>
          </p:nvPr>
        </p:nvSpPr>
        <p:spPr>
          <a:xfrm>
            <a:off x="2865940" y="416755"/>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Context of Rev. 4.11</a:t>
            </a:r>
          </a:p>
        </p:txBody>
      </p:sp>
    </p:spTree>
    <p:extLst>
      <p:ext uri="{BB962C8B-B14F-4D97-AF65-F5344CB8AC3E}">
        <p14:creationId xmlns:p14="http://schemas.microsoft.com/office/powerpoint/2010/main" val="11619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45.7</a:t>
            </a:r>
          </a:p>
        </p:txBody>
      </p:sp>
      <p:sp>
        <p:nvSpPr>
          <p:cNvPr id="7" name="Content Placeholder 2"/>
          <p:cNvSpPr>
            <a:spLocks noGrp="1"/>
          </p:cNvSpPr>
          <p:nvPr>
            <p:ph idx="1"/>
          </p:nvPr>
        </p:nvSpPr>
        <p:spPr>
          <a:xfrm>
            <a:off x="419100" y="1928423"/>
            <a:ext cx="11772900" cy="4694997"/>
          </a:xfrm>
        </p:spPr>
        <p:txBody>
          <a:bodyPr>
            <a:noAutofit/>
          </a:bodyPr>
          <a:lstStyle/>
          <a:p>
            <a:pPr marL="0" indent="0">
              <a:buNone/>
            </a:pPr>
            <a:r>
              <a:rPr lang="en-US" sz="4800" dirty="0">
                <a:effectLst/>
                <a:latin typeface="Bodoni 72 Book" pitchFamily="2" charset="0"/>
              </a:rPr>
              <a:t>The One forming light and creating darkness, </a:t>
            </a:r>
          </a:p>
          <a:p>
            <a:pPr marL="0" indent="0">
              <a:buNone/>
            </a:pPr>
            <a:r>
              <a:rPr lang="en-US" sz="4800" dirty="0">
                <a:effectLst/>
                <a:latin typeface="Bodoni 72 Book" pitchFamily="2" charset="0"/>
              </a:rPr>
              <a:t>Causing well-being and creating calamity; </a:t>
            </a:r>
          </a:p>
          <a:p>
            <a:pPr marL="0" indent="0">
              <a:buNone/>
            </a:pPr>
            <a:r>
              <a:rPr lang="en-US" sz="4800" dirty="0">
                <a:effectLst/>
                <a:latin typeface="Bodoni 72 Book" pitchFamily="2" charset="0"/>
              </a:rPr>
              <a:t>I am the LORD who does all these.</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941717B4-F915-8554-9910-C60C6B91168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163135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7</a:t>
            </a:r>
          </a:p>
          <a:p>
            <a:pPr lvl="2">
              <a:buFont typeface="Arial" panose="020B0604020202020204" pitchFamily="34" charset="0"/>
              <a:buChar char="•"/>
            </a:pPr>
            <a:r>
              <a:rPr lang="en-US" sz="3200" dirty="0">
                <a:latin typeface="Baskerville" charset="0"/>
                <a:ea typeface="Baskerville" charset="0"/>
                <a:cs typeface="Baskerville" charset="0"/>
              </a:rPr>
              <a:t>Maintains control over all pain and comfort</a:t>
            </a:r>
          </a:p>
          <a:p>
            <a:pPr lvl="2">
              <a:buFont typeface="Arial" panose="020B0604020202020204" pitchFamily="34" charset="0"/>
              <a:buChar char="•"/>
            </a:pPr>
            <a:r>
              <a:rPr lang="en-US" sz="3200" dirty="0">
                <a:latin typeface="Baskerville" charset="0"/>
                <a:ea typeface="Baskerville" charset="0"/>
                <a:cs typeface="Baskerville" charset="0"/>
              </a:rPr>
              <a:t>Thus Creator DESERVES Honor for ALL the comfort </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334198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406198"/>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Rom. 1.21</a:t>
            </a:r>
          </a:p>
        </p:txBody>
      </p:sp>
      <p:sp>
        <p:nvSpPr>
          <p:cNvPr id="7" name="Content Placeholder 2"/>
          <p:cNvSpPr>
            <a:spLocks noGrp="1"/>
          </p:cNvSpPr>
          <p:nvPr>
            <p:ph idx="1"/>
          </p:nvPr>
        </p:nvSpPr>
        <p:spPr>
          <a:xfrm>
            <a:off x="419100" y="1928423"/>
            <a:ext cx="11772900" cy="4694997"/>
          </a:xfrm>
        </p:spPr>
        <p:txBody>
          <a:bodyPr>
            <a:noAutofit/>
          </a:bodyPr>
          <a:lstStyle/>
          <a:p>
            <a:pPr marL="0" indent="0">
              <a:buNone/>
            </a:pPr>
            <a:r>
              <a:rPr lang="en-US" sz="4800" dirty="0">
                <a:effectLst/>
                <a:latin typeface="Bodoni 72 Book" pitchFamily="2" charset="0"/>
              </a:rPr>
              <a:t>For even though they knew God, they </a:t>
            </a:r>
            <a:r>
              <a:rPr lang="en-US" sz="4800" dirty="0">
                <a:solidFill>
                  <a:srgbClr val="FFFF00"/>
                </a:solidFill>
                <a:effectLst/>
                <a:latin typeface="Bodoni 72 Book" pitchFamily="2" charset="0"/>
              </a:rPr>
              <a:t>did not honor Him as God or give thanks</a:t>
            </a:r>
            <a:r>
              <a:rPr lang="en-US" sz="4800" dirty="0">
                <a:effectLst/>
                <a:latin typeface="Bodoni 72 Book" pitchFamily="2" charset="0"/>
              </a:rPr>
              <a:t>, but they became futile in their speculations, and their foolish heart was darkened.</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941717B4-F915-8554-9910-C60C6B91168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311881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7 </a:t>
            </a:r>
          </a:p>
          <a:p>
            <a:pPr lvl="2">
              <a:buFont typeface="Arial" panose="020B0604020202020204" pitchFamily="34" charset="0"/>
              <a:buChar char="•"/>
            </a:pPr>
            <a:r>
              <a:rPr lang="en-US" sz="3200" dirty="0">
                <a:latin typeface="Baskerville" charset="0"/>
                <a:ea typeface="Baskerville" charset="0"/>
                <a:cs typeface="Baskerville" charset="0"/>
              </a:rPr>
              <a:t>Maintains control over all pain and comfort</a:t>
            </a:r>
          </a:p>
          <a:p>
            <a:pPr lvl="2">
              <a:buFont typeface="Arial" panose="020B0604020202020204" pitchFamily="34" charset="0"/>
              <a:buChar char="•"/>
            </a:pPr>
            <a:r>
              <a:rPr lang="en-US" sz="3200" dirty="0">
                <a:latin typeface="Baskerville" charset="0"/>
                <a:ea typeface="Baskerville" charset="0"/>
                <a:cs typeface="Baskerville" charset="0"/>
              </a:rPr>
              <a:t>Thus Creator DESERVES Honor for ALL the comfort</a:t>
            </a:r>
          </a:p>
          <a:p>
            <a:pPr lvl="2">
              <a:buFont typeface="Arial" panose="020B0604020202020204" pitchFamily="34" charset="0"/>
              <a:buChar char="•"/>
            </a:pPr>
            <a:r>
              <a:rPr lang="en-US" sz="3200" dirty="0">
                <a:latin typeface="Baskerville" charset="0"/>
                <a:ea typeface="Baskerville" charset="0"/>
                <a:cs typeface="Baskerville" charset="0"/>
              </a:rPr>
              <a:t>Example: Parental Omission </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202122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anim calcmode="lin" valueType="num">
                                      <p:cBhvr>
                                        <p:cTn id="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Is. 45.1-13</a:t>
            </a:r>
          </a:p>
          <a:p>
            <a:pPr lvl="1">
              <a:buFont typeface="Arial" panose="020B0604020202020204" pitchFamily="34" charset="0"/>
              <a:buChar char="•"/>
            </a:pPr>
            <a:r>
              <a:rPr lang="en-US" sz="4400" dirty="0">
                <a:latin typeface="Baskerville" charset="0"/>
                <a:ea typeface="Baskerville" charset="0"/>
                <a:cs typeface="Baskerville" charset="0"/>
              </a:rPr>
              <a:t> vs. 7 -</a:t>
            </a:r>
            <a:r>
              <a:rPr lang="en-US" sz="4400" dirty="0">
                <a:solidFill>
                  <a:srgbClr val="FFFF00"/>
                </a:solidFill>
                <a:latin typeface="Baskerville" charset="0"/>
                <a:ea typeface="Baskerville" charset="0"/>
                <a:cs typeface="Baskerville" charset="0"/>
              </a:rPr>
              <a:t> B/C Creator creates well-being/calamity</a:t>
            </a:r>
          </a:p>
          <a:p>
            <a:pPr lvl="2">
              <a:buFont typeface="Arial" panose="020B0604020202020204" pitchFamily="34" charset="0"/>
              <a:buChar char="•"/>
            </a:pPr>
            <a:r>
              <a:rPr lang="en-US" sz="3200" dirty="0">
                <a:latin typeface="Baskerville" charset="0"/>
                <a:ea typeface="Baskerville" charset="0"/>
                <a:cs typeface="Baskerville" charset="0"/>
              </a:rPr>
              <a:t>Maintains control over all pain and comfort</a:t>
            </a:r>
          </a:p>
          <a:p>
            <a:pPr lvl="2">
              <a:buFont typeface="Arial" panose="020B0604020202020204" pitchFamily="34" charset="0"/>
              <a:buChar char="•"/>
            </a:pPr>
            <a:r>
              <a:rPr lang="en-US" sz="3200" dirty="0">
                <a:latin typeface="Baskerville" charset="0"/>
                <a:ea typeface="Baskerville" charset="0"/>
                <a:cs typeface="Baskerville" charset="0"/>
              </a:rPr>
              <a:t>Thus Creator DESERVES Honor for ALL the comfort</a:t>
            </a:r>
          </a:p>
          <a:p>
            <a:pPr lvl="2">
              <a:buFont typeface="Arial" panose="020B0604020202020204" pitchFamily="34" charset="0"/>
              <a:buChar char="•"/>
            </a:pPr>
            <a:r>
              <a:rPr lang="en-US" sz="3200" dirty="0">
                <a:latin typeface="Baskerville" charset="0"/>
                <a:ea typeface="Baskerville" charset="0"/>
                <a:cs typeface="Baskerville" charset="0"/>
              </a:rPr>
              <a:t>Example: Parental Omission </a:t>
            </a:r>
          </a:p>
          <a:p>
            <a:pPr lvl="2">
              <a:buFont typeface="Arial" panose="020B0604020202020204" pitchFamily="34" charset="0"/>
              <a:buChar char="•"/>
            </a:pPr>
            <a:r>
              <a:rPr lang="en-US" sz="3200" dirty="0">
                <a:latin typeface="Baskerville" charset="0"/>
                <a:ea typeface="Baskerville" charset="0"/>
                <a:cs typeface="Baskerville" charset="0"/>
              </a:rPr>
              <a:t>BUT what about the PAIN?</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Creator’s Will Looks Like…?</a:t>
            </a:r>
          </a:p>
        </p:txBody>
      </p:sp>
    </p:spTree>
    <p:extLst>
      <p:ext uri="{BB962C8B-B14F-4D97-AF65-F5344CB8AC3E}">
        <p14:creationId xmlns:p14="http://schemas.microsoft.com/office/powerpoint/2010/main" val="191793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anim calcmode="lin" valueType="num">
                                      <p:cBhvr>
                                        <p:cTn id="8"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Why Does the Creator have rights over</a:t>
            </a:r>
            <a:endParaRPr lang="en-US" sz="4400" dirty="0">
              <a:latin typeface="Baskerville" charset="0"/>
              <a:ea typeface="Baskerville" charset="0"/>
              <a:cs typeface="Baskerville" charset="0"/>
            </a:endParaRPr>
          </a:p>
          <a:p>
            <a:pPr lvl="1">
              <a:buFont typeface="Arial" panose="020B0604020202020204" pitchFamily="34" charset="0"/>
              <a:buChar char="•"/>
            </a:pPr>
            <a:r>
              <a:rPr lang="en-US" sz="4400" dirty="0">
                <a:latin typeface="Baskerville" charset="0"/>
                <a:ea typeface="Baskerville" charset="0"/>
                <a:cs typeface="Baskerville" charset="0"/>
              </a:rPr>
              <a:t>Over Purpose, Morality, Comfort &amp; Pain</a:t>
            </a:r>
          </a:p>
          <a:p>
            <a:pPr>
              <a:buFont typeface="Wingdings" pitchFamily="2" charset="2"/>
              <a:buChar char="Ø"/>
            </a:pPr>
            <a:r>
              <a:rPr lang="en-US" sz="4800" dirty="0">
                <a:latin typeface="Baskerville" charset="0"/>
                <a:ea typeface="Baskerville" charset="0"/>
                <a:cs typeface="Baskerville" charset="0"/>
              </a:rPr>
              <a:t>Why Does the Creator deserve Honor?</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WHY…?</a:t>
            </a:r>
          </a:p>
        </p:txBody>
      </p:sp>
    </p:spTree>
    <p:extLst>
      <p:ext uri="{BB962C8B-B14F-4D97-AF65-F5344CB8AC3E}">
        <p14:creationId xmlns:p14="http://schemas.microsoft.com/office/powerpoint/2010/main" val="245451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anim calcmode="lin" valueType="num">
                                      <p:cBhvr>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anim calcmode="lin" valueType="num">
                                      <p:cBhvr>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Psalm 95.5</a:t>
            </a:r>
          </a:p>
        </p:txBody>
      </p:sp>
      <p:sp>
        <p:nvSpPr>
          <p:cNvPr id="7" name="Content Placeholder 2"/>
          <p:cNvSpPr>
            <a:spLocks noGrp="1"/>
          </p:cNvSpPr>
          <p:nvPr>
            <p:ph idx="1"/>
          </p:nvPr>
        </p:nvSpPr>
        <p:spPr>
          <a:xfrm>
            <a:off x="919163" y="2904991"/>
            <a:ext cx="10901362" cy="4614316"/>
          </a:xfrm>
        </p:spPr>
        <p:txBody>
          <a:bodyPr>
            <a:normAutofit/>
          </a:bodyPr>
          <a:lstStyle/>
          <a:p>
            <a:pPr marL="0" indent="0">
              <a:buNone/>
            </a:pPr>
            <a:r>
              <a:rPr lang="en-US" sz="4800" dirty="0">
                <a:latin typeface="Bodoni 72 Book" pitchFamily="2" charset="0"/>
              </a:rPr>
              <a:t>The sea is His, for it was He who made it, </a:t>
            </a:r>
          </a:p>
          <a:p>
            <a:pPr marL="0" indent="0">
              <a:buNone/>
            </a:pPr>
            <a:r>
              <a:rPr lang="en-US" sz="4800" dirty="0">
                <a:latin typeface="Bodoni 72 Book" pitchFamily="2" charset="0"/>
              </a:rPr>
              <a:t>And His hands formed the dry land.</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D89B586D-2343-8E78-4D8B-033F3A88937A}"/>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157016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Why Does the Creator own the Sea?</a:t>
            </a:r>
          </a:p>
          <a:p>
            <a:pPr lvl="1">
              <a:buFont typeface="Arial" panose="020B0604020202020204" pitchFamily="34" charset="0"/>
              <a:buChar char="•"/>
            </a:pPr>
            <a:r>
              <a:rPr lang="en-US" sz="4400" dirty="0">
                <a:latin typeface="Baskerville" charset="0"/>
                <a:ea typeface="Baskerville" charset="0"/>
                <a:cs typeface="Baskerville" charset="0"/>
              </a:rPr>
              <a:t>BECAUSE HE MADE IT!</a:t>
            </a:r>
          </a:p>
          <a:p>
            <a:pPr lvl="1">
              <a:buFont typeface="Arial" panose="020B0604020202020204" pitchFamily="34" charset="0"/>
              <a:buChar char="•"/>
            </a:pPr>
            <a:r>
              <a:rPr lang="en-US" sz="4400" dirty="0">
                <a:latin typeface="Baskerville" charset="0"/>
                <a:ea typeface="Baskerville" charset="0"/>
                <a:cs typeface="Baskerville" charset="0"/>
              </a:rPr>
              <a:t>Creatorship CONFERS Ownership</a:t>
            </a:r>
          </a:p>
          <a:p>
            <a:pPr lvl="1">
              <a:buFont typeface="Arial" panose="020B0604020202020204" pitchFamily="34" charset="0"/>
              <a:buChar char="•"/>
            </a:pPr>
            <a:r>
              <a:rPr lang="en-US" sz="4400" dirty="0">
                <a:latin typeface="Baskerville" charset="0"/>
                <a:ea typeface="Baskerville" charset="0"/>
                <a:cs typeface="Baskerville" charset="0"/>
              </a:rPr>
              <a:t>We believe this of humans…where is that from?</a:t>
            </a:r>
          </a:p>
          <a:p>
            <a:pPr lvl="1">
              <a:buFont typeface="Arial" panose="020B0604020202020204" pitchFamily="34" charset="0"/>
              <a:buChar char="•"/>
            </a:pPr>
            <a:r>
              <a:rPr lang="en-US" sz="4400" dirty="0">
                <a:latin typeface="Baskerville" charset="0"/>
                <a:ea typeface="Baskerville" charset="0"/>
                <a:cs typeface="Baskerville" charset="0"/>
              </a:rPr>
              <a:t>Stems from God’s Eternal nature/morality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WHY…?</a:t>
            </a:r>
          </a:p>
        </p:txBody>
      </p:sp>
    </p:spTree>
    <p:extLst>
      <p:ext uri="{BB962C8B-B14F-4D97-AF65-F5344CB8AC3E}">
        <p14:creationId xmlns:p14="http://schemas.microsoft.com/office/powerpoint/2010/main" val="3985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anim calcmode="lin" valueType="num">
                                      <p:cBhvr>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anim calcmode="lin" valueType="num">
                                      <p:cBhvr>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500"/>
                                        <p:tgtEl>
                                          <p:spTgt spid="6">
                                            <p:txEl>
                                              <p:pRg st="3" end="3"/>
                                            </p:txEl>
                                          </p:spTgt>
                                        </p:tgtEl>
                                      </p:cBhvr>
                                    </p:animEffect>
                                    <p:anim calcmode="lin" valueType="num">
                                      <p:cBhvr>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500"/>
                                        <p:tgtEl>
                                          <p:spTgt spid="6">
                                            <p:txEl>
                                              <p:pRg st="4" end="4"/>
                                            </p:txEl>
                                          </p:spTgt>
                                        </p:tgtEl>
                                      </p:cBhvr>
                                    </p:animEffect>
                                    <p:anim calcmode="lin" valueType="num">
                                      <p:cBhvr>
                                        <p:cTn id="40"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Why Does the Creator own the Sea?</a:t>
            </a:r>
          </a:p>
          <a:p>
            <a:pPr>
              <a:buFont typeface="Wingdings" pitchFamily="2" charset="2"/>
              <a:buChar char="Ø"/>
            </a:pPr>
            <a:r>
              <a:rPr lang="en-US" sz="4800" dirty="0">
                <a:latin typeface="Baskerville" charset="0"/>
                <a:ea typeface="Baskerville" charset="0"/>
                <a:cs typeface="Baskerville" charset="0"/>
              </a:rPr>
              <a:t>What rights do OWNERSHIP confer?</a:t>
            </a:r>
          </a:p>
          <a:p>
            <a:pPr lvl="1">
              <a:buFont typeface="Arial" panose="020B0604020202020204" pitchFamily="34" charset="0"/>
              <a:buChar char="•"/>
            </a:pPr>
            <a:r>
              <a:rPr lang="en-US" sz="4400" dirty="0">
                <a:latin typeface="Baskerville" charset="0"/>
                <a:ea typeface="Baskerville" charset="0"/>
                <a:cs typeface="Baskerville" charset="0"/>
              </a:rPr>
              <a:t>ALL of them! (Matt. 20.15)</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WHY…?</a:t>
            </a:r>
          </a:p>
        </p:txBody>
      </p:sp>
    </p:spTree>
    <p:extLst>
      <p:ext uri="{BB962C8B-B14F-4D97-AF65-F5344CB8AC3E}">
        <p14:creationId xmlns:p14="http://schemas.microsoft.com/office/powerpoint/2010/main" val="311391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anim calcmode="lin" valueType="num">
                                      <p:cBhvr>
                                        <p:cTn id="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anim calcmode="lin" valueType="num">
                                      <p:cBhvr>
                                        <p:cTn id="1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Matt. 20.15</a:t>
            </a:r>
          </a:p>
        </p:txBody>
      </p:sp>
      <p:sp>
        <p:nvSpPr>
          <p:cNvPr id="7" name="Content Placeholder 2"/>
          <p:cNvSpPr>
            <a:spLocks noGrp="1"/>
          </p:cNvSpPr>
          <p:nvPr>
            <p:ph idx="1"/>
          </p:nvPr>
        </p:nvSpPr>
        <p:spPr>
          <a:xfrm>
            <a:off x="714668" y="2290091"/>
            <a:ext cx="10901362" cy="4614316"/>
          </a:xfrm>
        </p:spPr>
        <p:txBody>
          <a:bodyPr>
            <a:normAutofit/>
          </a:bodyPr>
          <a:lstStyle/>
          <a:p>
            <a:pPr marL="0" indent="0">
              <a:buNone/>
            </a:pPr>
            <a:r>
              <a:rPr lang="en-US" sz="4800" dirty="0">
                <a:effectLst/>
                <a:latin typeface="Bodoni 72 Book" pitchFamily="2" charset="0"/>
              </a:rPr>
              <a:t>‘Is it not lawful for me to do </a:t>
            </a:r>
            <a:r>
              <a:rPr lang="en-US" sz="4800" dirty="0">
                <a:solidFill>
                  <a:srgbClr val="FFFF00"/>
                </a:solidFill>
                <a:effectLst/>
                <a:latin typeface="Bodoni 72 Book" pitchFamily="2" charset="0"/>
              </a:rPr>
              <a:t>what I wish </a:t>
            </a:r>
            <a:r>
              <a:rPr lang="en-US" sz="4800" dirty="0">
                <a:effectLst/>
                <a:latin typeface="Bodoni 72 Book" pitchFamily="2" charset="0"/>
              </a:rPr>
              <a:t>with what is </a:t>
            </a:r>
            <a:r>
              <a:rPr lang="en-US" sz="4800" dirty="0">
                <a:solidFill>
                  <a:srgbClr val="FFFF00"/>
                </a:solidFill>
                <a:effectLst/>
                <a:latin typeface="Bodoni 72 Book" pitchFamily="2" charset="0"/>
              </a:rPr>
              <a:t>my own</a:t>
            </a:r>
            <a:r>
              <a:rPr lang="en-US" sz="4800" dirty="0">
                <a:effectLst/>
                <a:latin typeface="Bodoni 72 Book" pitchFamily="2" charset="0"/>
              </a:rPr>
              <a:t>? Or is your eye envious because I am generous?’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D89B586D-2343-8E78-4D8B-033F3A88937A}"/>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8442023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7"/>
            <a:ext cx="10363200" cy="1470025"/>
          </a:xfrm>
        </p:spPr>
        <p:txBody>
          <a:bodyPr>
            <a:noAutofit/>
          </a:bodyPr>
          <a:lstStyle/>
          <a:p>
            <a:r>
              <a:rPr lang="en-US" sz="9600" dirty="0">
                <a:solidFill>
                  <a:srgbClr val="FFFF00"/>
                </a:solidFill>
                <a:latin typeface="Bodoni 72 Smallcaps Book" charset="0"/>
                <a:ea typeface="Bodoni 72 Smallcaps Book" charset="0"/>
                <a:cs typeface="Bodoni 72 Smallcaps Book" charset="0"/>
              </a:rPr>
              <a:t>The Rightful Will </a:t>
            </a:r>
            <a:br>
              <a:rPr lang="en-US" sz="9600" dirty="0">
                <a:solidFill>
                  <a:srgbClr val="FFFF00"/>
                </a:solidFill>
                <a:latin typeface="Bodoni 72 Smallcaps Book" charset="0"/>
                <a:ea typeface="Bodoni 72 Smallcaps Book" charset="0"/>
                <a:cs typeface="Bodoni 72 Smallcaps Book" charset="0"/>
              </a:rPr>
            </a:br>
            <a:r>
              <a:rPr lang="en-US" sz="9600" dirty="0">
                <a:solidFill>
                  <a:srgbClr val="FFFF00"/>
                </a:solidFill>
                <a:latin typeface="Bodoni 72 Smallcaps Book" charset="0"/>
                <a:ea typeface="Bodoni 72 Smallcaps Book" charset="0"/>
                <a:cs typeface="Bodoni 72 Smallcaps Book" charset="0"/>
              </a:rPr>
              <a:t>of the </a:t>
            </a:r>
            <a:r>
              <a:rPr lang="en-US" sz="9600" dirty="0" err="1">
                <a:solidFill>
                  <a:srgbClr val="FFFF00"/>
                </a:solidFill>
                <a:latin typeface="Bodoni 72 Smallcaps Book" charset="0"/>
                <a:ea typeface="Bodoni 72 Smallcaps Book" charset="0"/>
                <a:cs typeface="Bodoni 72 Smallcaps Book" charset="0"/>
              </a:rPr>
              <a:t>Ceator</a:t>
            </a:r>
            <a:endParaRPr lang="en-US" sz="9600" dirty="0">
              <a:solidFill>
                <a:srgbClr val="FFFF00"/>
              </a:solidFill>
              <a:latin typeface="Bodoni 72 Smallcaps Book" charset="0"/>
              <a:ea typeface="Bodoni 72 Smallcaps Book" charset="0"/>
              <a:cs typeface="Bodoni 72 Smallcaps Book" charset="0"/>
            </a:endParaRPr>
          </a:p>
        </p:txBody>
      </p:sp>
      <p:pic>
        <p:nvPicPr>
          <p:cNvPr id="4" name="Picture 3" descr="potw1649a.jpg">
            <a:extLst>
              <a:ext uri="{FF2B5EF4-FFF2-40B4-BE49-F238E27FC236}">
                <a16:creationId xmlns:a16="http://schemas.microsoft.com/office/drawing/2014/main" id="{6F33BC6A-BD34-62A9-1D82-5D8E3856FEEB}"/>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401258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 44.24</a:t>
            </a:r>
          </a:p>
        </p:txBody>
      </p:sp>
      <p:sp>
        <p:nvSpPr>
          <p:cNvPr id="7" name="Content Placeholder 2"/>
          <p:cNvSpPr>
            <a:spLocks noGrp="1"/>
          </p:cNvSpPr>
          <p:nvPr>
            <p:ph idx="1"/>
          </p:nvPr>
        </p:nvSpPr>
        <p:spPr>
          <a:xfrm>
            <a:off x="714668" y="2290091"/>
            <a:ext cx="10901362" cy="4614316"/>
          </a:xfrm>
        </p:spPr>
        <p:txBody>
          <a:bodyPr>
            <a:noAutofit/>
          </a:bodyPr>
          <a:lstStyle/>
          <a:p>
            <a:pPr marL="0" indent="0">
              <a:buNone/>
            </a:pPr>
            <a:r>
              <a:rPr lang="en-US" sz="4800" dirty="0">
                <a:effectLst/>
                <a:latin typeface="Bodoni 72 Book" pitchFamily="2" charset="0"/>
              </a:rPr>
              <a:t>Thus says the LORD, your Redeemer, and the one who formed you from the womb, </a:t>
            </a:r>
          </a:p>
          <a:p>
            <a:pPr marL="0" indent="0">
              <a:buNone/>
            </a:pPr>
            <a:r>
              <a:rPr lang="en-US" sz="4800" dirty="0">
                <a:effectLst/>
                <a:latin typeface="Bodoni 72 Book" pitchFamily="2" charset="0"/>
              </a:rPr>
              <a:t>“I, the LORD, am the </a:t>
            </a:r>
            <a:r>
              <a:rPr lang="en-US" sz="4800" dirty="0">
                <a:solidFill>
                  <a:srgbClr val="FFFF00"/>
                </a:solidFill>
                <a:effectLst/>
                <a:latin typeface="Bodoni 72 Book" pitchFamily="2" charset="0"/>
              </a:rPr>
              <a:t>maker of all things, </a:t>
            </a:r>
          </a:p>
          <a:p>
            <a:pPr marL="0" indent="0">
              <a:buNone/>
            </a:pPr>
            <a:r>
              <a:rPr lang="en-US" sz="4800" dirty="0">
                <a:effectLst/>
                <a:latin typeface="Bodoni 72 Book" pitchFamily="2" charset="0"/>
              </a:rPr>
              <a:t>Stretching out the heavens by Myself </a:t>
            </a:r>
          </a:p>
          <a:p>
            <a:pPr marL="0" indent="0">
              <a:buNone/>
            </a:pPr>
            <a:r>
              <a:rPr lang="en-US" sz="4800" dirty="0">
                <a:effectLst/>
                <a:latin typeface="Bodoni 72 Book" pitchFamily="2" charset="0"/>
              </a:rPr>
              <a:t>And spreading out the earth all alone,</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D89B586D-2343-8E78-4D8B-033F3A88937A}"/>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551670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Why Does the Creator own the Sea?</a:t>
            </a:r>
          </a:p>
          <a:p>
            <a:pPr>
              <a:buFont typeface="Wingdings" pitchFamily="2" charset="2"/>
              <a:buChar char="Ø"/>
            </a:pPr>
            <a:r>
              <a:rPr lang="en-US" sz="4800" dirty="0">
                <a:latin typeface="Baskerville" charset="0"/>
                <a:ea typeface="Baskerville" charset="0"/>
                <a:cs typeface="Baskerville" charset="0"/>
              </a:rPr>
              <a:t>What rights do OWNERSHIP confer?</a:t>
            </a:r>
          </a:p>
          <a:p>
            <a:pPr lvl="1">
              <a:buFont typeface="Arial" panose="020B0604020202020204" pitchFamily="34" charset="0"/>
              <a:buChar char="•"/>
            </a:pPr>
            <a:r>
              <a:rPr lang="en-US" sz="4400" dirty="0">
                <a:latin typeface="Baskerville" charset="0"/>
                <a:ea typeface="Baskerville" charset="0"/>
                <a:cs typeface="Baskerville" charset="0"/>
              </a:rPr>
              <a:t>ALL of them! (Matt. 20.15)</a:t>
            </a:r>
          </a:p>
          <a:p>
            <a:pPr lvl="1">
              <a:buFont typeface="Arial" panose="020B0604020202020204" pitchFamily="34" charset="0"/>
              <a:buChar char="•"/>
            </a:pPr>
            <a:r>
              <a:rPr lang="en-US" sz="4400" dirty="0">
                <a:latin typeface="Baskerville" charset="0"/>
                <a:ea typeface="Baskerville" charset="0"/>
                <a:cs typeface="Baskerville" charset="0"/>
              </a:rPr>
              <a:t>SOLE Creator shares rights with NO ONE</a:t>
            </a:r>
          </a:p>
          <a:p>
            <a:pPr lvl="1">
              <a:buFont typeface="Arial" panose="020B0604020202020204" pitchFamily="34" charset="0"/>
              <a:buChar char="•"/>
            </a:pPr>
            <a:r>
              <a:rPr lang="en-US" sz="4400" dirty="0">
                <a:latin typeface="Baskerville" charset="0"/>
                <a:ea typeface="Baskerville" charset="0"/>
                <a:cs typeface="Baskerville" charset="0"/>
              </a:rPr>
              <a:t>Has EVERY right for His creation to submit their wills to HIS and this is HONOR (Is. 58.13)</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66980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WHY…?</a:t>
            </a:r>
          </a:p>
        </p:txBody>
      </p:sp>
    </p:spTree>
    <p:extLst>
      <p:ext uri="{BB962C8B-B14F-4D97-AF65-F5344CB8AC3E}">
        <p14:creationId xmlns:p14="http://schemas.microsoft.com/office/powerpoint/2010/main" val="208106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anim calcmode="lin" valueType="num">
                                      <p:cBhvr>
                                        <p:cTn id="1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Application</a:t>
            </a:r>
          </a:p>
        </p:txBody>
      </p:sp>
      <p:sp>
        <p:nvSpPr>
          <p:cNvPr id="7" name="Content Placeholder 2"/>
          <p:cNvSpPr>
            <a:spLocks noGrp="1"/>
          </p:cNvSpPr>
          <p:nvPr>
            <p:ph idx="1"/>
          </p:nvPr>
        </p:nvSpPr>
        <p:spPr>
          <a:xfrm>
            <a:off x="0" y="1928423"/>
            <a:ext cx="12192000" cy="4694997"/>
          </a:xfrm>
        </p:spPr>
        <p:txBody>
          <a:bodyPr>
            <a:noAutofit/>
          </a:bodyPr>
          <a:lstStyle/>
          <a:p>
            <a:pPr marL="0" indent="0" algn="ctr">
              <a:buNone/>
            </a:pPr>
            <a:r>
              <a:rPr lang="en-US" sz="4800" dirty="0">
                <a:latin typeface="Bodoni 72 Book" pitchFamily="2" charset="0"/>
              </a:rPr>
              <a:t>Are we Honoring our Creator?</a:t>
            </a:r>
          </a:p>
          <a:p>
            <a:pPr marL="0" indent="0" algn="ctr">
              <a:buNone/>
            </a:pPr>
            <a:endParaRPr lang="en-US" sz="4800" dirty="0">
              <a:latin typeface="Bodoni 72 Book" pitchFamily="2" charset="0"/>
            </a:endParaRPr>
          </a:p>
          <a:p>
            <a:pPr marL="0" indent="0">
              <a:buNone/>
            </a:pPr>
            <a:r>
              <a:rPr lang="en-US" sz="4800" dirty="0">
                <a:latin typeface="Bodoni 72 Book" pitchFamily="2" charset="0"/>
              </a:rPr>
              <a:t>1) Do we offer Him the best we can?</a:t>
            </a:r>
          </a:p>
          <a:p>
            <a:pPr marL="0" indent="0">
              <a:buNone/>
            </a:pPr>
            <a:r>
              <a:rPr lang="en-US" sz="4800" dirty="0">
                <a:latin typeface="Bodoni 72 Book" pitchFamily="2" charset="0"/>
              </a:rPr>
              <a:t>2) Do we differ to His will instead of ours?</a:t>
            </a:r>
          </a:p>
          <a:p>
            <a:pPr marL="0" indent="0">
              <a:buNone/>
            </a:pPr>
            <a:r>
              <a:rPr lang="en-US" sz="4800" dirty="0">
                <a:latin typeface="Bodoni 72 Book" pitchFamily="2" charset="0"/>
              </a:rPr>
              <a:t>3) Do we TRUST our Creator?</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36589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1000"/>
                                        <p:tgtEl>
                                          <p:spTgt spid="7">
                                            <p:txEl>
                                              <p:pRg st="2" end="2"/>
                                            </p:txEl>
                                          </p:spTgt>
                                        </p:tgtEl>
                                      </p:cBhvr>
                                    </p:animEffect>
                                    <p:anim calcmode="lin" valueType="num">
                                      <p:cBhvr>
                                        <p:cTn id="1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1000"/>
                                        <p:tgtEl>
                                          <p:spTgt spid="7">
                                            <p:txEl>
                                              <p:pRg st="3" end="3"/>
                                            </p:txEl>
                                          </p:spTgt>
                                        </p:tgtEl>
                                      </p:cBhvr>
                                    </p:animEffect>
                                    <p:anim calcmode="lin" valueType="num">
                                      <p:cBhvr>
                                        <p:cTn id="2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7">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7">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tw1649a.jpg">
            <a:extLst>
              <a:ext uri="{FF2B5EF4-FFF2-40B4-BE49-F238E27FC236}">
                <a16:creationId xmlns:a16="http://schemas.microsoft.com/office/drawing/2014/main" id="{0CB7F9BC-CD04-7B0D-72E0-9ED0DCB557BF}"/>
              </a:ext>
            </a:extLst>
          </p:cNvPr>
          <p:cNvPicPr>
            <a:picLocks noChangeAspect="1"/>
          </p:cNvPicPr>
          <p:nvPr/>
        </p:nvPicPr>
        <p:blipFill rotWithShape="1">
          <a:blip r:embed="rId2"/>
          <a:srcRect t="20228"/>
          <a:stretch/>
        </p:blipFill>
        <p:spPr>
          <a:xfrm>
            <a:off x="20" y="1282"/>
            <a:ext cx="12191980" cy="68567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endParaRPr lang="en-US" sz="4800" dirty="0">
              <a:latin typeface="Baskerville" charset="0"/>
              <a:ea typeface="Baskerville" charset="0"/>
              <a:cs typeface="Baskerville" charset="0"/>
            </a:endParaRP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00305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How One Honors?</a:t>
            </a:r>
          </a:p>
        </p:txBody>
      </p:sp>
    </p:spTree>
    <p:extLst>
      <p:ext uri="{BB962C8B-B14F-4D97-AF65-F5344CB8AC3E}">
        <p14:creationId xmlns:p14="http://schemas.microsoft.com/office/powerpoint/2010/main" val="227247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349048"/>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Mal.1.6-8</a:t>
            </a:r>
          </a:p>
        </p:txBody>
      </p:sp>
      <p:sp>
        <p:nvSpPr>
          <p:cNvPr id="7" name="Content Placeholder 2"/>
          <p:cNvSpPr>
            <a:spLocks noGrp="1"/>
          </p:cNvSpPr>
          <p:nvPr>
            <p:ph idx="1"/>
          </p:nvPr>
        </p:nvSpPr>
        <p:spPr>
          <a:xfrm>
            <a:off x="0" y="1492048"/>
            <a:ext cx="11682936" cy="5181145"/>
          </a:xfrm>
        </p:spPr>
        <p:txBody>
          <a:bodyPr>
            <a:noAutofit/>
          </a:bodyPr>
          <a:lstStyle/>
          <a:p>
            <a:pPr marL="0" indent="0">
              <a:buNone/>
            </a:pPr>
            <a:r>
              <a:rPr lang="en-US" sz="4800" b="1" dirty="0">
                <a:effectLst/>
                <a:latin typeface="BODONI 72 BOOK" pitchFamily="2" charset="0"/>
              </a:rPr>
              <a:t>Mal. 1:6</a:t>
            </a:r>
            <a:r>
              <a:rPr lang="en-US" sz="4800" dirty="0">
                <a:effectLst/>
                <a:latin typeface="Bodoni 72 Book" pitchFamily="2" charset="0"/>
              </a:rPr>
              <a:t>   “‘A son honors</a:t>
            </a:r>
            <a:r>
              <a:rPr lang="en-US" sz="4800" i="1" dirty="0">
                <a:effectLst/>
                <a:latin typeface="Bodoni 72 Book" pitchFamily="2" charset="0"/>
              </a:rPr>
              <a:t> his</a:t>
            </a:r>
            <a:r>
              <a:rPr lang="en-US" sz="4800" dirty="0">
                <a:effectLst/>
                <a:latin typeface="Bodoni 72 Book" pitchFamily="2" charset="0"/>
              </a:rPr>
              <a:t> father, and a servant his master. Then if I am a father, where is My honor? And if I am a master, where is My respect?’ says the LORD of hosts to you, O priests who despise My name. But you say, ‘How have we despised Your name?’ </a:t>
            </a:r>
            <a:r>
              <a:rPr lang="en-US" sz="4800" b="1" baseline="30000" dirty="0">
                <a:effectLst/>
                <a:latin typeface="BODONI 72 BOOK" pitchFamily="2" charset="0"/>
              </a:rPr>
              <a:t>7</a:t>
            </a:r>
            <a:r>
              <a:rPr lang="en-US" sz="4800" dirty="0">
                <a:effectLst/>
                <a:latin typeface="Bodoni 72 Book" pitchFamily="2" charset="0"/>
              </a:rPr>
              <a:t> “</a:t>
            </a:r>
            <a:r>
              <a:rPr lang="en-US" sz="4800" i="1" dirty="0">
                <a:effectLst/>
                <a:latin typeface="Bodoni 72 Book" pitchFamily="2" charset="0"/>
              </a:rPr>
              <a:t>You</a:t>
            </a:r>
            <a:r>
              <a:rPr lang="en-US" sz="4800" dirty="0">
                <a:effectLst/>
                <a:latin typeface="Bodoni 72 Book" pitchFamily="2" charset="0"/>
              </a:rPr>
              <a:t> are presenting defiled food upon My altar. But you say, ‘How have</a:t>
            </a: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6D92DF4-277C-F490-1DA4-A14D5A727F5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964739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0" y="1625398"/>
            <a:ext cx="11682936" cy="5181145"/>
          </a:xfrm>
        </p:spPr>
        <p:txBody>
          <a:bodyPr>
            <a:noAutofit/>
          </a:bodyPr>
          <a:lstStyle/>
          <a:p>
            <a:pPr marL="0" indent="0">
              <a:buNone/>
            </a:pPr>
            <a:r>
              <a:rPr lang="en-US" sz="4800" dirty="0">
                <a:effectLst/>
                <a:latin typeface="Bodoni 72 Book" pitchFamily="2" charset="0"/>
              </a:rPr>
              <a:t>we defiled You?’ In that you say, ‘The table of the LORD is to be despised.’ </a:t>
            </a:r>
            <a:r>
              <a:rPr lang="en-US" sz="4800" b="1" baseline="30000" dirty="0">
                <a:effectLst/>
                <a:latin typeface="BODONI 72 BOOK" pitchFamily="2" charset="0"/>
              </a:rPr>
              <a:t>8</a:t>
            </a:r>
            <a:r>
              <a:rPr lang="en-US" sz="4800" dirty="0">
                <a:effectLst/>
                <a:latin typeface="Bodoni 72 Book" pitchFamily="2" charset="0"/>
              </a:rPr>
              <a:t> “But when you present the blind for sacrifice, is it not evil? And when you present the lame and sick, is it not evil? Why not offer it to your governor? Would he be pleased with you? Or would he receive you kindly?” says the LORD of hosts.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6D92DF4-277C-F490-1DA4-A14D5A727F5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
        <p:nvSpPr>
          <p:cNvPr id="8" name="Title 1">
            <a:extLst>
              <a:ext uri="{FF2B5EF4-FFF2-40B4-BE49-F238E27FC236}">
                <a16:creationId xmlns:a16="http://schemas.microsoft.com/office/drawing/2014/main" id="{65A42834-6BA4-F9D0-AFBA-DE8BBBA36BA0}"/>
              </a:ext>
            </a:extLst>
          </p:cNvPr>
          <p:cNvSpPr>
            <a:spLocks noGrp="1"/>
          </p:cNvSpPr>
          <p:nvPr>
            <p:ph type="title"/>
          </p:nvPr>
        </p:nvSpPr>
        <p:spPr>
          <a:xfrm>
            <a:off x="1981200" y="349048"/>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Mal.1.6-8</a:t>
            </a:r>
          </a:p>
        </p:txBody>
      </p:sp>
    </p:spTree>
    <p:extLst>
      <p:ext uri="{BB962C8B-B14F-4D97-AF65-F5344CB8AC3E}">
        <p14:creationId xmlns:p14="http://schemas.microsoft.com/office/powerpoint/2010/main" val="2730847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Offering gifts WORTHY of the Honoree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7" name="Title 1">
            <a:extLst>
              <a:ext uri="{FF2B5EF4-FFF2-40B4-BE49-F238E27FC236}">
                <a16:creationId xmlns:a16="http://schemas.microsoft.com/office/drawing/2014/main" id="{CD1D6489-2CCA-EA0E-0BD5-99F04448A77F}"/>
              </a:ext>
            </a:extLst>
          </p:cNvPr>
          <p:cNvSpPr>
            <a:spLocks noGrp="1"/>
          </p:cNvSpPr>
          <p:nvPr>
            <p:ph type="title"/>
          </p:nvPr>
        </p:nvSpPr>
        <p:spPr>
          <a:xfrm>
            <a:off x="2003055" y="241199"/>
            <a:ext cx="9326059" cy="1143000"/>
          </a:xfrm>
        </p:spPr>
        <p:txBody>
          <a:bodyPr>
            <a:noAutofit/>
          </a:bodyPr>
          <a:lstStyle/>
          <a:p>
            <a:r>
              <a:rPr lang="en-US" sz="5400" dirty="0">
                <a:solidFill>
                  <a:srgbClr val="FFFF00"/>
                </a:solidFill>
                <a:latin typeface="Bodoni 72 Smallcaps Book" charset="0"/>
                <a:ea typeface="Bodoni 72 Smallcaps Book" charset="0"/>
                <a:cs typeface="Bodoni 72 Smallcaps Book" charset="0"/>
              </a:rPr>
              <a:t>How One Honors?</a:t>
            </a:r>
          </a:p>
        </p:txBody>
      </p:sp>
    </p:spTree>
    <p:extLst>
      <p:ext uri="{BB962C8B-B14F-4D97-AF65-F5344CB8AC3E}">
        <p14:creationId xmlns:p14="http://schemas.microsoft.com/office/powerpoint/2010/main" val="252293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28225</TotalTime>
  <Words>2022</Words>
  <Application>Microsoft Macintosh PowerPoint</Application>
  <PresentationFormat>Widescreen</PresentationFormat>
  <Paragraphs>258</Paragraphs>
  <Slides>53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Baskerville</vt:lpstr>
      <vt:lpstr>BODONI 72 BOOK</vt:lpstr>
      <vt:lpstr>BODONI 72 BOOK</vt:lpstr>
      <vt:lpstr>Bodoni 72 Smallcaps Book</vt:lpstr>
      <vt:lpstr>Calibri</vt:lpstr>
      <vt:lpstr>Wingdings</vt:lpstr>
      <vt:lpstr>Office Theme</vt:lpstr>
      <vt:lpstr>PowerPoint Presentation</vt:lpstr>
      <vt:lpstr>God is Creator</vt:lpstr>
      <vt:lpstr>REVELATION 4.9-11</vt:lpstr>
      <vt:lpstr>Context of Rev. 4.11</vt:lpstr>
      <vt:lpstr>The Rightful Will  of the Ceator</vt:lpstr>
      <vt:lpstr>How One Honors?</vt:lpstr>
      <vt:lpstr>Mal.1.6-8</vt:lpstr>
      <vt:lpstr>Mal.1.6-8</vt:lpstr>
      <vt:lpstr>How One Honors?</vt:lpstr>
      <vt:lpstr>Is. 58.13</vt:lpstr>
      <vt:lpstr>Is. 58.13</vt:lpstr>
      <vt:lpstr>How One Honors?</vt:lpstr>
      <vt:lpstr>Creator’s Will Looks Like…?</vt:lpstr>
      <vt:lpstr>Is. 45.11-13</vt:lpstr>
      <vt:lpstr>Is. 45.11-13</vt:lpstr>
      <vt:lpstr>Is. 45.11-13</vt:lpstr>
      <vt:lpstr>Creator’s Will Looks Like…?</vt:lpstr>
      <vt:lpstr>Creator’s Will Looks Like…?</vt:lpstr>
      <vt:lpstr>Creator’s Will Looks Like…?</vt:lpstr>
      <vt:lpstr>Isaiah 45.9-10</vt:lpstr>
      <vt:lpstr>Isaiah 45.9-10</vt:lpstr>
      <vt:lpstr>Creator’s Will Looks Like…?</vt:lpstr>
      <vt:lpstr>Isaiah 48.17</vt:lpstr>
      <vt:lpstr>Creator’s Will Looks Like…?</vt:lpstr>
      <vt:lpstr>Creator’s Will Looks Like…?</vt:lpstr>
      <vt:lpstr>Creator’s Will Looks Like…?</vt:lpstr>
      <vt:lpstr>Isaiah 45.8</vt:lpstr>
      <vt:lpstr>Creator’s Will Looks Like…?</vt:lpstr>
      <vt:lpstr>Creator’s Will Looks Like…?</vt:lpstr>
      <vt:lpstr>Creator’s Will Looks Like…?</vt:lpstr>
      <vt:lpstr>Creator’s Will Looks Like…?</vt:lpstr>
      <vt:lpstr>James 1.17</vt:lpstr>
      <vt:lpstr>Titus 1.2</vt:lpstr>
      <vt:lpstr>Creator’s Will Looks Like…?</vt:lpstr>
      <vt:lpstr>Creator’s Will Looks Like…?</vt:lpstr>
      <vt:lpstr>Creator’s Will Looks Like…?</vt:lpstr>
      <vt:lpstr>Pro. 17.5</vt:lpstr>
      <vt:lpstr>Creator’s Will Looks Like…?</vt:lpstr>
      <vt:lpstr>Creator’s Will Looks Like…?</vt:lpstr>
      <vt:lpstr>Isaiah 45.7</vt:lpstr>
      <vt:lpstr>Creator’s Will Looks Like…?</vt:lpstr>
      <vt:lpstr>Rom. 1.21</vt:lpstr>
      <vt:lpstr>Creator’s Will Looks Like…?</vt:lpstr>
      <vt:lpstr>Creator’s Will Looks Like…?</vt:lpstr>
      <vt:lpstr>WHY…?</vt:lpstr>
      <vt:lpstr>Psalm 95.5</vt:lpstr>
      <vt:lpstr>WHY…?</vt:lpstr>
      <vt:lpstr>WHY…?</vt:lpstr>
      <vt:lpstr>Matt. 20.15</vt:lpstr>
      <vt:lpstr>Is. 44.24</vt:lpstr>
      <vt:lpstr>WHY…?</vt:lpstr>
      <vt:lpstr>Application</vt:lpstr>
      <vt:lpstr>PowerPoint Presentation</vt:lpstr>
    </vt:vector>
  </TitlesOfParts>
  <Company>Florida College (Temple Terrace, 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Bunting</dc:creator>
  <cp:lastModifiedBy>Paul Finney</cp:lastModifiedBy>
  <cp:revision>240</cp:revision>
  <cp:lastPrinted>2017-06-28T16:09:12Z</cp:lastPrinted>
  <dcterms:created xsi:type="dcterms:W3CDTF">2017-06-28T15:34:13Z</dcterms:created>
  <dcterms:modified xsi:type="dcterms:W3CDTF">2023-10-01T03:43:46Z</dcterms:modified>
</cp:coreProperties>
</file>