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sldIdLst>
    <p:sldId id="256" r:id="rId2"/>
    <p:sldId id="329" r:id="rId3"/>
    <p:sldId id="286" r:id="rId4"/>
    <p:sldId id="331" r:id="rId5"/>
    <p:sldId id="260" r:id="rId6"/>
    <p:sldId id="264" r:id="rId7"/>
    <p:sldId id="312" r:id="rId8"/>
    <p:sldId id="344" r:id="rId9"/>
    <p:sldId id="333" r:id="rId10"/>
    <p:sldId id="334" r:id="rId11"/>
    <p:sldId id="332" r:id="rId12"/>
    <p:sldId id="314" r:id="rId13"/>
    <p:sldId id="315" r:id="rId14"/>
    <p:sldId id="316" r:id="rId15"/>
    <p:sldId id="317" r:id="rId16"/>
    <p:sldId id="335" r:id="rId17"/>
    <p:sldId id="318" r:id="rId18"/>
    <p:sldId id="319" r:id="rId19"/>
    <p:sldId id="336" r:id="rId20"/>
    <p:sldId id="339" r:id="rId21"/>
    <p:sldId id="337" r:id="rId22"/>
    <p:sldId id="338" r:id="rId23"/>
    <p:sldId id="345" r:id="rId24"/>
    <p:sldId id="325" r:id="rId25"/>
    <p:sldId id="324" r:id="rId26"/>
    <p:sldId id="322" r:id="rId27"/>
    <p:sldId id="340" r:id="rId28"/>
    <p:sldId id="341" r:id="rId29"/>
    <p:sldId id="321" r:id="rId30"/>
    <p:sldId id="342" r:id="rId31"/>
    <p:sldId id="285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66"/>
    <a:srgbClr val="9A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199"/>
    <p:restoredTop sz="96035"/>
  </p:normalViewPr>
  <p:slideViewPr>
    <p:cSldViewPr snapToGrid="0" snapToObjects="1">
      <p:cViewPr varScale="1">
        <p:scale>
          <a:sx n="99" d="100"/>
          <a:sy n="99" d="100"/>
        </p:scale>
        <p:origin x="184" y="4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21903-F10E-7B4A-8F31-DFCBA429A77C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54F4A-77D7-9240-AC4A-DB0C7F18C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4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371B-76DC-584A-B554-8A59F8248B1A}" type="datetimeFigureOut">
              <a:rPr lang="en-US" smtClean="0"/>
              <a:pPr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301C1-6D05-9D49-ABF1-456C619F96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139982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1700212"/>
            <a:ext cx="118202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latin typeface="BODONI 72 BOOK" pitchFamily="2" charset="0"/>
              </a:rPr>
              <a:t>17</a:t>
            </a:r>
            <a:r>
              <a:rPr lang="en-US" sz="4800" dirty="0">
                <a:latin typeface="Bodoni 72 Book" pitchFamily="2" charset="0"/>
              </a:rPr>
              <a:t>  “Therefore, COME OUT FROM THEIR MIDST AND BE SEPARATE,” says the Lord. </a:t>
            </a:r>
          </a:p>
          <a:p>
            <a:r>
              <a:rPr lang="en-US" sz="4800" dirty="0">
                <a:latin typeface="Bodoni 72 Book" pitchFamily="2" charset="0"/>
              </a:rPr>
              <a:t>“AND DO NOT TOUCH WHAT IS UNCLEAN; </a:t>
            </a:r>
          </a:p>
          <a:p>
            <a:r>
              <a:rPr lang="en-US" sz="4800" dirty="0">
                <a:latin typeface="Bodoni 72 Book" pitchFamily="2" charset="0"/>
              </a:rPr>
              <a:t>And I will welcome you.</a:t>
            </a:r>
          </a:p>
          <a:p>
            <a:r>
              <a:rPr lang="en-US" sz="4800" b="1" baseline="30000" dirty="0">
                <a:latin typeface="BODONI 72 BOOK" pitchFamily="2" charset="0"/>
              </a:rPr>
              <a:t>18</a:t>
            </a:r>
            <a:r>
              <a:rPr lang="en-US" sz="4800" dirty="0">
                <a:latin typeface="Bodoni 72 Book" pitchFamily="2" charset="0"/>
              </a:rPr>
              <a:t>  “And I will be a father to you, </a:t>
            </a:r>
          </a:p>
          <a:p>
            <a:r>
              <a:rPr lang="en-US" sz="4800" dirty="0">
                <a:latin typeface="Bodoni 72 Book" pitchFamily="2" charset="0"/>
              </a:rPr>
              <a:t>And you shall be sons and daughters to Me,” </a:t>
            </a:r>
          </a:p>
          <a:p>
            <a:r>
              <a:rPr lang="en-US" sz="4800" dirty="0">
                <a:latin typeface="Bodoni 72 Book" pitchFamily="2" charset="0"/>
              </a:rPr>
              <a:t>Says the Lord Almighty.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4ABA488E-069C-D513-739D-8A16428A2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2 Cor. 6.16-18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4D5A7E-BB4C-5172-A10D-EB24A376BDD2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68342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Greek N.T. –  “</a:t>
            </a:r>
            <a:r>
              <a:rPr lang="en-US" sz="48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200" dirty="0" err="1">
                <a:latin typeface="Helena" pitchFamily="2" charset="0"/>
                <a:ea typeface="Baskerville" charset="0"/>
                <a:cs typeface="Baskerville" charset="0"/>
              </a:rPr>
              <a:t>Pantokra</a:t>
            </a:r>
            <a:r>
              <a:rPr lang="en-US" sz="4200" dirty="0">
                <a:latin typeface="Helena" pitchFamily="2" charset="0"/>
                <a:ea typeface="Baskerville" charset="0"/>
                <a:cs typeface="Baskerville" charset="0"/>
              </a:rPr>
              <a:t>/</a:t>
            </a:r>
            <a:r>
              <a:rPr lang="en-US" sz="4200" dirty="0" err="1">
                <a:latin typeface="Helena" pitchFamily="2" charset="0"/>
                <a:ea typeface="Baskerville" charset="0"/>
                <a:cs typeface="Baskerville" charset="0"/>
              </a:rPr>
              <a:t>twr</a:t>
            </a:r>
            <a:r>
              <a:rPr lang="en-US" sz="4200" dirty="0">
                <a:latin typeface="Helena" pitchFamily="2" charset="0"/>
                <a:ea typeface="Baskerville" charset="0"/>
                <a:cs typeface="Baskerville" charset="0"/>
              </a:rPr>
              <a:t>)</a:t>
            </a:r>
            <a:endParaRPr lang="en-US" sz="4800" dirty="0"/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~10x in N.T. (9x in Rev.) </a:t>
            </a:r>
          </a:p>
          <a:p>
            <a:pPr lvl="1"/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2 Cor. 6.18</a:t>
            </a:r>
          </a:p>
          <a:p>
            <a:pPr lvl="2"/>
            <a:r>
              <a:rPr lang="en-US" sz="3800" dirty="0">
                <a:latin typeface="Baskerville" charset="0"/>
                <a:ea typeface="Baskerville" charset="0"/>
                <a:cs typeface="Baskerville" charset="0"/>
              </a:rPr>
              <a:t>God BEING a people’s God/Being their Father</a:t>
            </a:r>
          </a:p>
          <a:p>
            <a:pPr lvl="2"/>
            <a:r>
              <a:rPr lang="en-US" sz="3800" dirty="0">
                <a:solidFill>
                  <a:srgbClr val="FFC000"/>
                </a:solidFill>
                <a:latin typeface="Baskerville" charset="0"/>
                <a:ea typeface="Baskerville" charset="0"/>
                <a:cs typeface="Baskerville" charset="0"/>
              </a:rPr>
              <a:t>Having a belonging to God</a:t>
            </a:r>
          </a:p>
          <a:p>
            <a:pPr marL="914400" lvl="2" indent="0">
              <a:buNone/>
            </a:pP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13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“Almighty”~48x in O.T. (NASB95)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Hebrew O.T. –  “El </a:t>
            </a:r>
            <a:r>
              <a:rPr lang="en-US" sz="4800" dirty="0" err="1">
                <a:latin typeface="Baskerville" charset="0"/>
                <a:ea typeface="Baskerville" charset="0"/>
                <a:cs typeface="Baskerville" charset="0"/>
              </a:rPr>
              <a:t>Shadai</a:t>
            </a: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5000" dirty="0"/>
              <a:t> (</a:t>
            </a:r>
            <a:r>
              <a:rPr lang="en-US" sz="5000" dirty="0" err="1">
                <a:latin typeface="PCSB Hebrew" panose="020B0500000000000000" pitchFamily="2" charset="0"/>
              </a:rPr>
              <a:t>yD^V</a:t>
            </a:r>
            <a:r>
              <a:rPr lang="en-US" sz="5000" dirty="0">
                <a:latin typeface="PCSB Hebrew" panose="020B0500000000000000" pitchFamily="2" charset="0"/>
              </a:rPr>
              <a:t>^ la@</a:t>
            </a:r>
            <a:r>
              <a:rPr lang="en-US" sz="5000" dirty="0"/>
              <a:t>)</a:t>
            </a:r>
          </a:p>
          <a:p>
            <a:pPr lvl="1"/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LXX translates as “</a:t>
            </a:r>
            <a:r>
              <a:rPr lang="en-US" sz="42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” only in Job</a:t>
            </a:r>
          </a:p>
          <a:p>
            <a:pPr lvl="1"/>
            <a:r>
              <a:rPr lang="en-US" sz="4200" dirty="0">
                <a:latin typeface="Baskerville" charset="0"/>
                <a:ea typeface="Baskerville" charset="0"/>
                <a:cs typeface="Baskerville" charset="0"/>
              </a:rPr>
              <a:t>Name, Blessings, Fear/Reverence, Righteousness/Destruction</a:t>
            </a:r>
          </a:p>
          <a:p>
            <a:pPr marL="914400" lvl="2" indent="0">
              <a:buNone/>
            </a:pP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CE57FF9C-9B04-8F38-C0DE-5E075D88BBF2}"/>
              </a:ext>
            </a:extLst>
          </p:cNvPr>
          <p:cNvSpPr/>
          <p:nvPr/>
        </p:nvSpPr>
        <p:spPr>
          <a:xfrm>
            <a:off x="9256143" y="2980426"/>
            <a:ext cx="60850" cy="59337"/>
          </a:xfrm>
          <a:prstGeom prst="ellipse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8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1399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marL="457200" lvl="1" indent="0">
              <a:buNone/>
            </a:pP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2849464"/>
            <a:ext cx="118202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Bodoni 72 Book" pitchFamily="2" charset="0"/>
              </a:rPr>
              <a:t>And one called out to another and said, </a:t>
            </a:r>
          </a:p>
          <a:p>
            <a:pPr algn="ctr"/>
            <a:r>
              <a:rPr lang="en-US" sz="4800" dirty="0">
                <a:latin typeface="Bodoni 72 Book" pitchFamily="2" charset="0"/>
              </a:rPr>
              <a:t>“Holy, Holy, Holy, is the </a:t>
            </a:r>
            <a:r>
              <a:rPr lang="en-US" sz="4800" b="1" dirty="0">
                <a:solidFill>
                  <a:srgbClr val="FFFF00"/>
                </a:solidFill>
                <a:latin typeface="BODONI 72 BOOK" pitchFamily="2" charset="0"/>
              </a:rPr>
              <a:t>LORD of hosts</a:t>
            </a:r>
            <a:r>
              <a:rPr lang="en-US" sz="4800" dirty="0">
                <a:latin typeface="Bodoni 72 Book" pitchFamily="2" charset="0"/>
              </a:rPr>
              <a:t>, </a:t>
            </a:r>
          </a:p>
          <a:p>
            <a:pPr algn="ctr"/>
            <a:r>
              <a:rPr lang="en-US" sz="4800" dirty="0">
                <a:latin typeface="Bodoni 72 Book" pitchFamily="2" charset="0"/>
              </a:rPr>
              <a:t>The whole earth is full of His glory.”</a:t>
            </a:r>
            <a:endParaRPr lang="en-US" sz="4800" dirty="0">
              <a:effectLst/>
              <a:latin typeface="Bodoni 72 Book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52A72-A475-B859-16F1-4287D0800635}"/>
              </a:ext>
            </a:extLst>
          </p:cNvPr>
          <p:cNvSpPr txBox="1"/>
          <p:nvPr/>
        </p:nvSpPr>
        <p:spPr>
          <a:xfrm>
            <a:off x="5017819" y="5676798"/>
            <a:ext cx="25555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atin typeface="Bodoni 72 Book" pitchFamily="2" charset="0"/>
              </a:rPr>
              <a:t>Isaiah 6.3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D83A33-2AB5-E481-9FA6-31A87481F571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660782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Hebrew O.T. –  “Yahweh </a:t>
            </a:r>
            <a:r>
              <a:rPr lang="en-US" sz="4800" dirty="0" err="1">
                <a:latin typeface="Baskerville" charset="0"/>
                <a:ea typeface="Baskerville" charset="0"/>
                <a:cs typeface="Arial Hebrew" pitchFamily="2" charset="-79"/>
              </a:rPr>
              <a:t>Tsabaoth</a:t>
            </a:r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”</a:t>
            </a:r>
          </a:p>
          <a:p>
            <a:pPr lvl="1" algn="just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Or ”Sabaoth”(</a:t>
            </a:r>
            <a:r>
              <a:rPr lang="en-US" sz="4000" dirty="0" err="1">
                <a:latin typeface="PCSB Hebrew" panose="020B0500000000000000" pitchFamily="2" charset="0"/>
              </a:rPr>
              <a:t>tvwabx÷h</a:t>
            </a:r>
            <a:r>
              <a:rPr lang="en-US" sz="4000" dirty="0">
                <a:latin typeface="PCSB Hebrew" panose="020B0500000000000000" pitchFamily="2" charset="0"/>
              </a:rPr>
              <a:t> </a:t>
            </a:r>
            <a:r>
              <a:rPr lang="en-US" sz="4000" dirty="0" err="1">
                <a:latin typeface="PCSB Hebrew" panose="020B0500000000000000" pitchFamily="2" charset="0"/>
              </a:rPr>
              <a:t>yhla</a:t>
            </a:r>
            <a:r>
              <a:rPr lang="en-US" sz="4000" dirty="0">
                <a:latin typeface="PCSB Hebrew" panose="020B0500000000000000" pitchFamily="2" charset="0"/>
              </a:rPr>
              <a:t> </a:t>
            </a:r>
            <a:r>
              <a:rPr lang="en-US" sz="4000" dirty="0" err="1">
                <a:latin typeface="PCSB Hebrew" panose="020B0500000000000000" pitchFamily="2" charset="0"/>
              </a:rPr>
              <a:t>hwhy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)</a:t>
            </a:r>
          </a:p>
          <a:p>
            <a:pPr lvl="1" algn="just"/>
            <a:r>
              <a:rPr lang="en-US" sz="40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 translates “Yahweh </a:t>
            </a:r>
            <a:r>
              <a:rPr lang="en-US" sz="4000" dirty="0" err="1">
                <a:latin typeface="Baskerville" charset="0"/>
                <a:ea typeface="Baskerville" charset="0"/>
                <a:cs typeface="Baskerville" charset="0"/>
              </a:rPr>
              <a:t>Tsabaoth</a:t>
            </a:r>
            <a:r>
              <a:rPr lang="en-US" sz="4000" dirty="0">
                <a:latin typeface="Baskerville" charset="0"/>
                <a:ea typeface="Baskerville" charset="0"/>
                <a:cs typeface="Baskerville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695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Hebrew O.T. –  “Yahweh </a:t>
            </a:r>
            <a:r>
              <a:rPr lang="en-US" sz="4800" dirty="0" err="1">
                <a:latin typeface="Baskerville" charset="0"/>
                <a:ea typeface="Baskerville" charset="0"/>
                <a:cs typeface="Arial Hebrew" pitchFamily="2" charset="-79"/>
              </a:rPr>
              <a:t>Tsabaoth</a:t>
            </a:r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”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Isaiah 48x vs &amp; Jeremiah 71x vs (of 229 vs)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+50% times in Is./Jer.: Judgment (Is. 2.12)</a:t>
            </a:r>
          </a:p>
        </p:txBody>
      </p:sp>
    </p:spTree>
    <p:extLst>
      <p:ext uri="{BB962C8B-B14F-4D97-AF65-F5344CB8AC3E}">
        <p14:creationId xmlns:p14="http://schemas.microsoft.com/office/powerpoint/2010/main" val="323100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2.12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2600080"/>
            <a:ext cx="118202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Bodoni 72 Book" pitchFamily="2" charset="0"/>
              </a:rPr>
              <a:t>For the LORD of hosts will have a day</a:t>
            </a:r>
            <a:r>
              <a:rPr lang="en-US" sz="4800" i="1" dirty="0">
                <a:latin typeface="Bodoni 72 Book" pitchFamily="2" charset="0"/>
              </a:rPr>
              <a:t> of reckoning</a:t>
            </a:r>
            <a:r>
              <a:rPr lang="en-US" sz="4800" dirty="0">
                <a:latin typeface="Bodoni 72 Book" pitchFamily="2" charset="0"/>
              </a:rPr>
              <a:t> </a:t>
            </a:r>
          </a:p>
          <a:p>
            <a:r>
              <a:rPr lang="en-US" sz="4800" dirty="0">
                <a:latin typeface="Bodoni 72 Book" pitchFamily="2" charset="0"/>
              </a:rPr>
              <a:t>Against everyone who is proud and lofty </a:t>
            </a:r>
          </a:p>
          <a:p>
            <a:r>
              <a:rPr lang="en-US" sz="4800" dirty="0">
                <a:latin typeface="Bodoni 72 Book" pitchFamily="2" charset="0"/>
              </a:rPr>
              <a:t>And against everyone who is lifted up, </a:t>
            </a:r>
          </a:p>
          <a:p>
            <a:r>
              <a:rPr lang="en-US" sz="4800" dirty="0">
                <a:latin typeface="Bodoni 72 Book" pitchFamily="2" charset="0"/>
              </a:rPr>
              <a:t>That he may be abased.</a:t>
            </a:r>
          </a:p>
          <a:p>
            <a:pPr algn="ctr"/>
            <a:endParaRPr lang="en-US" sz="4800" dirty="0">
              <a:latin typeface="Bodoni 72 Book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009094-C796-FF69-8B1E-1135F673FEF7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606089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Judgment: Is. 47.4; Jer. 46.18; 48.15; 51.57; 50.34; Amos 5.27</a:t>
            </a: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62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Creation: *Is. 54.5; Jer. 10.16; *31.35</a:t>
            </a:r>
          </a:p>
        </p:txBody>
      </p:sp>
    </p:spTree>
    <p:extLst>
      <p:ext uri="{BB962C8B-B14F-4D97-AF65-F5344CB8AC3E}">
        <p14:creationId xmlns:p14="http://schemas.microsoft.com/office/powerpoint/2010/main" val="291541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54.5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1" y="2648880"/>
            <a:ext cx="1182029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Bodoni 72 Book" pitchFamily="2" charset="0"/>
              </a:rPr>
              <a:t>For your husband is your Maker, </a:t>
            </a:r>
          </a:p>
          <a:p>
            <a:pPr algn="ctr"/>
            <a:r>
              <a:rPr lang="en-US" sz="4800" dirty="0">
                <a:latin typeface="Bodoni 72 Book" pitchFamily="2" charset="0"/>
              </a:rPr>
              <a:t>Whose name is the LORD of hosts; </a:t>
            </a:r>
          </a:p>
          <a:p>
            <a:pPr algn="ctr"/>
            <a:r>
              <a:rPr lang="en-US" sz="4800" dirty="0">
                <a:latin typeface="Bodoni 72 Book" pitchFamily="2" charset="0"/>
              </a:rPr>
              <a:t>And your Redeemer is the Holy One of Israel, </a:t>
            </a:r>
          </a:p>
          <a:p>
            <a:pPr algn="ctr"/>
            <a:r>
              <a:rPr lang="en-US" sz="4800" dirty="0">
                <a:latin typeface="Bodoni 72 Book" pitchFamily="2" charset="0"/>
              </a:rPr>
              <a:t>Who is called the God of all the earth.</a:t>
            </a:r>
          </a:p>
          <a:p>
            <a:pPr algn="ctr"/>
            <a:endParaRPr lang="en-US" sz="4800" dirty="0">
              <a:latin typeface="Bodoni 72 Book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46C3E2-7748-9947-78DD-541BFC9CBBB5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595716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Jeremiah 9.23,24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632126"/>
            <a:ext cx="12192000" cy="43950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pitchFamily="2" charset="0"/>
              </a:rPr>
              <a:t>Thus says the LORD, “Let not a wise man boast of his wisdom, and let not the mighty man boast of his might, let not a rich man boast of his riches; </a:t>
            </a:r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but let him who boasts boast of this, that he understands and knows Me, </a:t>
            </a:r>
            <a:r>
              <a:rPr lang="en-US" sz="4800" dirty="0">
                <a:latin typeface="Bodoni 72 Book" pitchFamily="2" charset="0"/>
              </a:rPr>
              <a:t>that I am the LORD who exercises lovingkindness, justice and righteousness on earth; for I delight in these things,” declares the LORD.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231462-1E95-5E9A-60A6-6F7261B904D8}"/>
              </a:ext>
            </a:extLst>
          </p:cNvPr>
          <p:cNvSpPr txBox="1"/>
          <p:nvPr/>
        </p:nvSpPr>
        <p:spPr>
          <a:xfrm>
            <a:off x="11159067" y="165099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417386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Jeremiah 31.35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2399979"/>
            <a:ext cx="118202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effectLst/>
                <a:latin typeface="Bodoni 72 Book" pitchFamily="2" charset="0"/>
              </a:rPr>
              <a:t>Thus says the LORD, </a:t>
            </a:r>
          </a:p>
          <a:p>
            <a:r>
              <a:rPr lang="en-US" sz="4800" dirty="0">
                <a:effectLst/>
                <a:latin typeface="Bodoni 72 Book" pitchFamily="2" charset="0"/>
              </a:rPr>
              <a:t>Who gives the sun for light by day </a:t>
            </a:r>
          </a:p>
          <a:p>
            <a:r>
              <a:rPr lang="en-US" sz="4800" dirty="0">
                <a:effectLst/>
                <a:latin typeface="Bodoni 72 Book" pitchFamily="2" charset="0"/>
              </a:rPr>
              <a:t>And the fixed order of the moon and the stars for light by night, </a:t>
            </a:r>
          </a:p>
          <a:p>
            <a:r>
              <a:rPr lang="en-US" sz="4800" dirty="0">
                <a:effectLst/>
                <a:latin typeface="Bodoni 72 Book" pitchFamily="2" charset="0"/>
              </a:rPr>
              <a:t>Who stirs up the sea so that its waves roar; </a:t>
            </a:r>
          </a:p>
          <a:p>
            <a:r>
              <a:rPr lang="en-US" sz="4800" dirty="0">
                <a:effectLst/>
                <a:latin typeface="Bodoni 72 Book" pitchFamily="2" charset="0"/>
              </a:rPr>
              <a:t>The LORD of hosts is His name:</a:t>
            </a:r>
          </a:p>
          <a:p>
            <a:endParaRPr lang="en-US" sz="4800" dirty="0">
              <a:latin typeface="Bodoni 72 Book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83A14A-2C7C-AD0E-78A3-50007E45BB5E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31105910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515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Creation: *Is. 54.5; Jer. 10.16; *31.35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Both: Is. 51.15; *Jer. 32.18; 51.19; Amos 4.13</a:t>
            </a: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19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1722646"/>
            <a:ext cx="118202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effectLst/>
                <a:latin typeface="BODONI 72 BOOK" pitchFamily="2" charset="0"/>
              </a:rPr>
              <a:t>17</a:t>
            </a:r>
            <a:r>
              <a:rPr lang="en-US" sz="4800" dirty="0">
                <a:effectLst/>
                <a:latin typeface="Bodoni 72 Book" pitchFamily="2" charset="0"/>
              </a:rPr>
              <a:t> ‘Ah Lord GOD! Behold, You have made the heavens and the earth by Your great power and by Your outstretched arm! Nothing is too difficult for You, </a:t>
            </a:r>
            <a:r>
              <a:rPr lang="en-US" sz="4800" b="1" baseline="30000" dirty="0">
                <a:effectLst/>
                <a:latin typeface="BODONI 72 BOOK" pitchFamily="2" charset="0"/>
              </a:rPr>
              <a:t>18</a:t>
            </a:r>
            <a:r>
              <a:rPr lang="en-US" sz="4800" dirty="0">
                <a:effectLst/>
                <a:latin typeface="Bodoni 72 Book" pitchFamily="2" charset="0"/>
              </a:rPr>
              <a:t> who shows lovingkindness to thousands, but repays the iniquity of fathers into the bosom of their children after them, O great and mighty God. The LORD of hosts is His name; </a:t>
            </a:r>
          </a:p>
          <a:p>
            <a:pPr algn="ctr"/>
            <a:endParaRPr lang="en-US" sz="4800" dirty="0">
              <a:latin typeface="Bodoni 72 Book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C52A72-A475-B859-16F1-4287D0800635}"/>
              </a:ext>
            </a:extLst>
          </p:cNvPr>
          <p:cNvSpPr txBox="1"/>
          <p:nvPr/>
        </p:nvSpPr>
        <p:spPr>
          <a:xfrm>
            <a:off x="4455293" y="454291"/>
            <a:ext cx="46506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FF00"/>
                </a:solidFill>
                <a:latin typeface="Bodoni 72 Book" pitchFamily="2" charset="0"/>
              </a:rPr>
              <a:t>Jeremiah 32.17,18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8B759C-0B1A-8532-2BB3-349A3B86DAA0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5025824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4846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Outlier: Is. 48.2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+50% are statements of the “Lord of Hosts”</a:t>
            </a: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2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2"/>
            <a:ext cx="12192000" cy="4846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Outlier: Is. 48.2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Arial Hebrew" pitchFamily="2" charset="-79"/>
              </a:rPr>
              <a:t>+50% are statements of the “Lord of Hosts”</a:t>
            </a: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5B657A-EFCB-85E7-0ADD-ADE36DF28ACC}"/>
              </a:ext>
            </a:extLst>
          </p:cNvPr>
          <p:cNvSpPr txBox="1"/>
          <p:nvPr/>
        </p:nvSpPr>
        <p:spPr>
          <a:xfrm>
            <a:off x="2131164" y="5842337"/>
            <a:ext cx="79296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Almighty = ALL Authority</a:t>
            </a:r>
          </a:p>
        </p:txBody>
      </p:sp>
    </p:spTree>
    <p:extLst>
      <p:ext uri="{BB962C8B-B14F-4D97-AF65-F5344CB8AC3E}">
        <p14:creationId xmlns:p14="http://schemas.microsoft.com/office/powerpoint/2010/main" val="34424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93C3BF2-F3BE-8B1D-033F-3CA0424BA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00211"/>
            <a:ext cx="12192000" cy="59718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Lord of Hosts is His Name/Whose name…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14x in O.T. (Almost all in Isaiah/Jeremiah)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Outlier: Is. 48.2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Gen. 1; Matt. 8.8,9 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Authority: Marriage of Power-Might in Word</a:t>
            </a:r>
            <a:endParaRPr lang="en-US" sz="3800" dirty="0">
              <a:latin typeface="Baskerville" charset="0"/>
              <a:ea typeface="Baskerville" charset="0"/>
              <a:cs typeface="Baskervill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4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4144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Consequences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1999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Irrevocable Nature of God’s word (Is. 40.8; 55.11)</a:t>
            </a:r>
          </a:p>
          <a:p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9" name="Picture 8" descr="potw1649a.jpg">
            <a:extLst>
              <a:ext uri="{FF2B5EF4-FFF2-40B4-BE49-F238E27FC236}">
                <a16:creationId xmlns:a16="http://schemas.microsoft.com/office/drawing/2014/main" id="{5C19C129-D9B9-9AD8-3AF5-E9985DA45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33FCA0-29EC-4EC6-7944-8E31AF0973B0}"/>
              </a:ext>
            </a:extLst>
          </p:cNvPr>
          <p:cNvSpPr txBox="1"/>
          <p:nvPr/>
        </p:nvSpPr>
        <p:spPr>
          <a:xfrm>
            <a:off x="1449659" y="49734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0" y="3175632"/>
            <a:ext cx="118202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latin typeface="BODONI 72 BOOK" pitchFamily="2" charset="0"/>
              </a:rPr>
              <a:t>The grass withers, the flower fades, </a:t>
            </a:r>
          </a:p>
          <a:p>
            <a:pPr algn="ctr"/>
            <a:r>
              <a:rPr lang="en-US" sz="4800" b="1" dirty="0">
                <a:latin typeface="BODONI 72 BOOK" pitchFamily="2" charset="0"/>
              </a:rPr>
              <a:t>But the word of our God stands forever</a:t>
            </a:r>
            <a:endParaRPr lang="en-US" sz="4800" dirty="0">
              <a:latin typeface="Bodoni 72 Book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8BCB33-0B68-2911-F125-0662FFDD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44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Isaiaih</a:t>
            </a:r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 40.8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0F9A8B-53B2-AE5D-56E4-4350732D3946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4283861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35464" y="2333685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latin typeface="BODONI 72 BOOK" pitchFamily="2" charset="0"/>
              </a:rPr>
              <a:t>So will My word be which goes forth from My mouth; </a:t>
            </a:r>
          </a:p>
          <a:p>
            <a:r>
              <a:rPr lang="en-US" sz="4800" b="1" dirty="0">
                <a:latin typeface="BODONI 72 BOOK" pitchFamily="2" charset="0"/>
              </a:rPr>
              <a:t>It will not return to Me empty, </a:t>
            </a:r>
          </a:p>
          <a:p>
            <a:r>
              <a:rPr lang="en-US" sz="4800" b="1" dirty="0">
                <a:latin typeface="BODONI 72 BOOK" pitchFamily="2" charset="0"/>
              </a:rPr>
              <a:t>Without accomplishing what I desire, </a:t>
            </a:r>
          </a:p>
          <a:p>
            <a:r>
              <a:rPr lang="en-US" sz="4800" b="1" dirty="0">
                <a:latin typeface="BODONI 72 BOOK" pitchFamily="2" charset="0"/>
              </a:rPr>
              <a:t>And without succeeding</a:t>
            </a:r>
            <a:r>
              <a:rPr lang="en-US" sz="4800" b="1" i="1" dirty="0">
                <a:latin typeface="BODONI 72 BOOK" pitchFamily="2" charset="0"/>
              </a:rPr>
              <a:t> in the matter</a:t>
            </a:r>
            <a:r>
              <a:rPr lang="en-US" sz="4800" b="1" dirty="0">
                <a:latin typeface="BODONI 72 BOOK" pitchFamily="2" charset="0"/>
              </a:rPr>
              <a:t> for which I sent it.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A8BCB33-0B68-2911-F125-0662FFDD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44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Isaiah 55.11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05490A-7A07-CB28-C1DA-F6B9E8C72A4B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360755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624144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Consequences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1999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Irrevocable Nature of God’s word (Is. 40.8; 55.11)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Indisputable Nature of God’s word (Job 40.1-9)</a:t>
            </a:r>
          </a:p>
          <a:p>
            <a:pPr marL="514350" indent="-514350">
              <a:buFont typeface="+mj-lt"/>
              <a:buAutoNum type="arabicPeriod"/>
            </a:pP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Finality of God’s Judgment (John 12.48)</a:t>
            </a:r>
          </a:p>
          <a:p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9" name="Picture 8" descr="potw1649a.jpg">
            <a:extLst>
              <a:ext uri="{FF2B5EF4-FFF2-40B4-BE49-F238E27FC236}">
                <a16:creationId xmlns:a16="http://schemas.microsoft.com/office/drawing/2014/main" id="{5C19C129-D9B9-9AD8-3AF5-E9985DA454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B33FCA0-29EC-4EC6-7944-8E31AF0973B0}"/>
              </a:ext>
            </a:extLst>
          </p:cNvPr>
          <p:cNvSpPr txBox="1"/>
          <p:nvPr/>
        </p:nvSpPr>
        <p:spPr>
          <a:xfrm>
            <a:off x="1449659" y="49734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70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155843"/>
            <a:ext cx="10866474" cy="394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And the four living creatures, each one of them having six wings, are full of eyes around and within; and day and night they do not cease to say, “HOLY, HOLY, HOLY IS THE LORD GOD, THE ALMIGHTY, WHO WAS AND WHO IS AND WHO IS TO COME.”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C8C1B62-FFA6-B5E0-0CDB-0CFB55470C1A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6998086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2A8BCB33-0B68-2911-F125-0662FFDD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4144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John 12.48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ECD0C0-916D-146B-80B2-4DEFD3FC1B47}"/>
              </a:ext>
            </a:extLst>
          </p:cNvPr>
          <p:cNvSpPr txBox="1"/>
          <p:nvPr/>
        </p:nvSpPr>
        <p:spPr>
          <a:xfrm>
            <a:off x="846667" y="3223736"/>
            <a:ext cx="1134533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latin typeface="BODONI 72 BOOK" pitchFamily="2" charset="0"/>
              </a:rPr>
              <a:t>He who rejects Me and does not receive My sayings, has one who judges him; the word I spoke is what will judge him at the last day.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CCF920F-96D2-B501-69E3-73AE23F16E81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26575988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902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tw1649a.jpg"/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3125972" cy="2155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81200" y="664693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REVELATION 4.8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62763" y="2155843"/>
            <a:ext cx="10866474" cy="39479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And the four living creatures, each one of them having six wings, are full of eyes around and within; and day and night they do not cease to say, “HOLY, HOLY, HOLY IS THE LORD GOD, </a:t>
            </a:r>
            <a:r>
              <a:rPr lang="en-US" sz="4800" dirty="0">
                <a:solidFill>
                  <a:srgbClr val="FFFF00"/>
                </a:solidFill>
                <a:latin typeface="Bodoni 72 Book" charset="0"/>
                <a:ea typeface="Bodoni 72 Book" charset="0"/>
                <a:cs typeface="Bodoni 72 Book" charset="0"/>
              </a:rPr>
              <a:t>THE ALMIGHTY, </a:t>
            </a:r>
            <a:r>
              <a:rPr lang="en-US" sz="4800" dirty="0">
                <a:latin typeface="Bodoni 72 Book" charset="0"/>
                <a:ea typeface="Bodoni 72 Book" charset="0"/>
                <a:cs typeface="Bodoni 72 Book" charset="0"/>
              </a:rPr>
              <a:t>WHO WAS AND WHO IS AND WHO IS TO COME.”</a:t>
            </a:r>
          </a:p>
          <a:p>
            <a:pPr marL="742950" indent="-742950" algn="ctr">
              <a:buFont typeface="+mj-lt"/>
              <a:buAutoNum type="arabicPeriod"/>
            </a:pPr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3263F6-FA39-9AAF-E89D-6C3A64C411FD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1345411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God is Almighty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5501" y="3970607"/>
            <a:ext cx="8086725" cy="1752600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The Significance </a:t>
            </a:r>
            <a:r>
              <a:rPr lang="en-US" sz="4400">
                <a:latin typeface="Baskerville" charset="0"/>
                <a:ea typeface="Baskerville" charset="0"/>
                <a:cs typeface="Baskerville" charset="0"/>
              </a:rPr>
              <a:t>&amp; Consequence</a:t>
            </a:r>
            <a:endParaRPr lang="en-US" sz="4400" dirty="0">
              <a:latin typeface="Baskerville" charset="0"/>
              <a:ea typeface="Baskerville" charset="0"/>
              <a:cs typeface="Baskerville" charset="0"/>
            </a:endParaRPr>
          </a:p>
        </p:txBody>
      </p:sp>
      <p:pic>
        <p:nvPicPr>
          <p:cNvPr id="5" name="Picture 4" descr="potw1649a.jpg">
            <a:extLst>
              <a:ext uri="{FF2B5EF4-FFF2-40B4-BE49-F238E27FC236}">
                <a16:creationId xmlns:a16="http://schemas.microsoft.com/office/drawing/2014/main" id="{6DB02516-FCAA-BF7C-1102-9D3D7B390BC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36276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Greek N.T. –  “</a:t>
            </a:r>
            <a:r>
              <a:rPr lang="en-US" sz="52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Pantokra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/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twr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)</a:t>
            </a:r>
            <a:endParaRPr lang="en-US" sz="4800" dirty="0"/>
          </a:p>
          <a:p>
            <a:pPr lvl="1"/>
            <a:r>
              <a:rPr lang="en-US" sz="44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~10x in N.T. (9x in Rev.) </a:t>
            </a:r>
          </a:p>
          <a:p>
            <a:pPr lvl="1"/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Rev. 1.8; 4.8; 11.17; 15.3; 16.7, 14; 19.6, 15; 21.22</a:t>
            </a: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9CDC61-4170-B609-635F-D0962C55B5A2}"/>
              </a:ext>
            </a:extLst>
          </p:cNvPr>
          <p:cNvSpPr txBox="1"/>
          <p:nvPr/>
        </p:nvSpPr>
        <p:spPr>
          <a:xfrm>
            <a:off x="914400" y="5705856"/>
            <a:ext cx="12602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King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3A93FD-6DD7-69FE-3534-3D63C7C7C5BD}"/>
              </a:ext>
            </a:extLst>
          </p:cNvPr>
          <p:cNvSpPr txBox="1"/>
          <p:nvPr/>
        </p:nvSpPr>
        <p:spPr>
          <a:xfrm>
            <a:off x="3054096" y="5705855"/>
            <a:ext cx="15700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Reign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A45482-077F-6312-B0FC-BAD614650ED6}"/>
              </a:ext>
            </a:extLst>
          </p:cNvPr>
          <p:cNvSpPr txBox="1"/>
          <p:nvPr/>
        </p:nvSpPr>
        <p:spPr>
          <a:xfrm>
            <a:off x="5419644" y="5705855"/>
            <a:ext cx="17368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Wrath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B25A113-6FB6-D3BD-8135-63C15466E830}"/>
              </a:ext>
            </a:extLst>
          </p:cNvPr>
          <p:cNvSpPr txBox="1"/>
          <p:nvPr/>
        </p:nvSpPr>
        <p:spPr>
          <a:xfrm>
            <a:off x="7952033" y="5705855"/>
            <a:ext cx="26411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highlight>
                  <a:srgbClr val="FFFF00"/>
                </a:highlight>
              </a:rPr>
              <a:t>Judgment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3F8CC4-452C-F3EB-D0FC-9D85D20AE1AD}"/>
              </a:ext>
            </a:extLst>
          </p:cNvPr>
          <p:cNvCxnSpPr>
            <a:cxnSpLocks/>
          </p:cNvCxnSpPr>
          <p:nvPr/>
        </p:nvCxnSpPr>
        <p:spPr>
          <a:xfrm flipV="1">
            <a:off x="1544540" y="4864608"/>
            <a:ext cx="4246660" cy="841247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4EE8F5-65BD-349D-E6EB-FB4A2EE099AF}"/>
              </a:ext>
            </a:extLst>
          </p:cNvPr>
          <p:cNvCxnSpPr>
            <a:cxnSpLocks/>
          </p:cNvCxnSpPr>
          <p:nvPr/>
        </p:nvCxnSpPr>
        <p:spPr>
          <a:xfrm flipV="1">
            <a:off x="1544540" y="4864607"/>
            <a:ext cx="2771428" cy="83612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F3501EF-BC17-4B75-9175-9BF4E10A1316}"/>
              </a:ext>
            </a:extLst>
          </p:cNvPr>
          <p:cNvCxnSpPr>
            <a:cxnSpLocks/>
            <a:stCxn id="2" idx="0"/>
          </p:cNvCxnSpPr>
          <p:nvPr/>
        </p:nvCxnSpPr>
        <p:spPr>
          <a:xfrm flipV="1">
            <a:off x="1544541" y="4859482"/>
            <a:ext cx="1509555" cy="846374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7F2D65B-E1B3-09DB-5EC2-60F0EFF6C903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839119" y="4859482"/>
            <a:ext cx="476849" cy="846373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0464B27-4FBF-A905-A535-3D014C3AFA89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839119" y="4854357"/>
            <a:ext cx="5298787" cy="851498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5853998-5D0F-FD48-DB5C-7F20AA7D2338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3839119" y="4815219"/>
            <a:ext cx="6172834" cy="890636"/>
          </a:xfrm>
          <a:prstGeom prst="line">
            <a:avLst/>
          </a:prstGeom>
          <a:ln>
            <a:solidFill>
              <a:srgbClr val="FFFF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57A4275-2CB3-6FCB-385F-CA02185049A3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4315968" y="4854357"/>
            <a:ext cx="1972119" cy="851498"/>
          </a:xfrm>
          <a:prstGeom prst="line">
            <a:avLst/>
          </a:prstGeom>
          <a:ln w="571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D8A4F6A-1746-433A-5193-9A62506AEBD9}"/>
              </a:ext>
            </a:extLst>
          </p:cNvPr>
          <p:cNvCxnSpPr>
            <a:cxnSpLocks/>
          </p:cNvCxnSpPr>
          <p:nvPr/>
        </p:nvCxnSpPr>
        <p:spPr>
          <a:xfrm flipV="1">
            <a:off x="6268049" y="4874858"/>
            <a:ext cx="3654880" cy="804447"/>
          </a:xfrm>
          <a:prstGeom prst="line">
            <a:avLst/>
          </a:prstGeom>
          <a:ln w="571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677BA9D-9411-1C1A-73FA-F55CA7F0CCF3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9170772" y="4848308"/>
            <a:ext cx="101847" cy="857547"/>
          </a:xfrm>
          <a:prstGeom prst="line">
            <a:avLst/>
          </a:prstGeom>
          <a:ln w="571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1A2D521-C794-DD29-2991-BC84EC6660FB}"/>
              </a:ext>
            </a:extLst>
          </p:cNvPr>
          <p:cNvCxnSpPr>
            <a:cxnSpLocks/>
            <a:stCxn id="11" idx="0"/>
          </p:cNvCxnSpPr>
          <p:nvPr/>
        </p:nvCxnSpPr>
        <p:spPr>
          <a:xfrm flipH="1" flipV="1">
            <a:off x="7300755" y="4815219"/>
            <a:ext cx="1971864" cy="890636"/>
          </a:xfrm>
          <a:prstGeom prst="line">
            <a:avLst/>
          </a:prstGeom>
          <a:ln w="57150">
            <a:prstDash val="dash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B32D73F-2138-3C30-ADB1-5684B9B03A69}"/>
              </a:ext>
            </a:extLst>
          </p:cNvPr>
          <p:cNvCxnSpPr>
            <a:cxnSpLocks/>
            <a:stCxn id="8" idx="0"/>
          </p:cNvCxnSpPr>
          <p:nvPr/>
        </p:nvCxnSpPr>
        <p:spPr>
          <a:xfrm flipH="1" flipV="1">
            <a:off x="3054095" y="4859481"/>
            <a:ext cx="785024" cy="846374"/>
          </a:xfrm>
          <a:prstGeom prst="line">
            <a:avLst/>
          </a:prstGeom>
          <a:ln>
            <a:solidFill>
              <a:srgbClr val="FFFF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16755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</p:spTree>
    <p:extLst>
      <p:ext uri="{BB962C8B-B14F-4D97-AF65-F5344CB8AC3E}">
        <p14:creationId xmlns:p14="http://schemas.microsoft.com/office/powerpoint/2010/main" val="391548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" grpId="0"/>
      <p:bldP spid="8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36276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Greek N.T. –  “</a:t>
            </a:r>
            <a:r>
              <a:rPr lang="en-US" sz="52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Pantokra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/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twr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)</a:t>
            </a:r>
            <a:endParaRPr lang="en-US" sz="4500" dirty="0"/>
          </a:p>
          <a:p>
            <a:pPr lvl="1"/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 ~10x in N.T. (9x in Rev.) </a:t>
            </a:r>
          </a:p>
          <a:p>
            <a:pPr lvl="1"/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Rev. 1.8; 4.8; 11.17; 15.3; 16.7, 14; 19.6, 15; 21.22</a:t>
            </a: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F6EC1D3-6703-4032-5806-A2752345F5F2}"/>
              </a:ext>
            </a:extLst>
          </p:cNvPr>
          <p:cNvSpPr txBox="1"/>
          <p:nvPr/>
        </p:nvSpPr>
        <p:spPr>
          <a:xfrm>
            <a:off x="1013519" y="5525303"/>
            <a:ext cx="106699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C000"/>
                </a:solidFill>
              </a:rPr>
              <a:t>Related to God’s “ROYAL RIGHT to JUDGE”</a:t>
            </a:r>
          </a:p>
        </p:txBody>
      </p:sp>
    </p:spTree>
    <p:extLst>
      <p:ext uri="{BB962C8B-B14F-4D97-AF65-F5344CB8AC3E}">
        <p14:creationId xmlns:p14="http://schemas.microsoft.com/office/powerpoint/2010/main" val="39952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1700213"/>
            <a:ext cx="12192000" cy="36276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800" u="sng" dirty="0">
                <a:latin typeface="Baskerville" charset="0"/>
                <a:ea typeface="Baskerville" charset="0"/>
                <a:cs typeface="Baskerville" charset="0"/>
              </a:rPr>
              <a:t>The Words/Phrases</a:t>
            </a:r>
          </a:p>
          <a:p>
            <a:pPr lvl="1"/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 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Greek N.T. –  “</a:t>
            </a:r>
            <a:r>
              <a:rPr lang="en-US" sz="5200" dirty="0" err="1">
                <a:latin typeface="Baskerville" charset="0"/>
                <a:ea typeface="Baskerville" charset="0"/>
                <a:cs typeface="Baskerville" charset="0"/>
              </a:rPr>
              <a:t>Pantokrator</a:t>
            </a:r>
            <a:r>
              <a:rPr lang="en-US" sz="5200" dirty="0">
                <a:latin typeface="Baskerville" charset="0"/>
                <a:ea typeface="Baskerville" charset="0"/>
                <a:cs typeface="Baskerville" charset="0"/>
              </a:rPr>
              <a:t>” </a:t>
            </a:r>
            <a:r>
              <a:rPr lang="en-US" sz="4800" dirty="0">
                <a:latin typeface="Baskerville" charset="0"/>
                <a:ea typeface="Baskerville" charset="0"/>
                <a:cs typeface="Baskerville" charset="0"/>
              </a:rPr>
              <a:t>(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Pantokra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/</a:t>
            </a:r>
            <a:r>
              <a:rPr lang="en-US" sz="4800" dirty="0" err="1">
                <a:latin typeface="Helena" pitchFamily="2" charset="0"/>
                <a:ea typeface="Baskerville" charset="0"/>
                <a:cs typeface="Baskerville" charset="0"/>
              </a:rPr>
              <a:t>twr</a:t>
            </a:r>
            <a:r>
              <a:rPr lang="en-US" sz="4800" dirty="0">
                <a:latin typeface="Helena" pitchFamily="2" charset="0"/>
                <a:ea typeface="Baskerville" charset="0"/>
                <a:cs typeface="Baskerville" charset="0"/>
              </a:rPr>
              <a:t>)</a:t>
            </a:r>
            <a:endParaRPr lang="en-US" sz="4500" dirty="0"/>
          </a:p>
          <a:p>
            <a:pPr lvl="1"/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 ~10x in N.T. (9x in Rev.) </a:t>
            </a:r>
          </a:p>
          <a:p>
            <a:pPr lvl="1"/>
            <a:r>
              <a:rPr lang="en-US" sz="4500" dirty="0">
                <a:latin typeface="Baskerville" charset="0"/>
                <a:ea typeface="Baskerville" charset="0"/>
                <a:cs typeface="Baskerville" charset="0"/>
              </a:rPr>
              <a:t>2 Cor. 6.18</a:t>
            </a:r>
          </a:p>
          <a:p>
            <a:pPr lvl="1"/>
            <a:endParaRPr lang="en-US" sz="4800" dirty="0">
              <a:latin typeface="Baskerville" charset="0"/>
              <a:ea typeface="Baskerville" charset="0"/>
              <a:cs typeface="Baskerville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What Does It Mean to Be Almighty?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3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865941" y="423468"/>
            <a:ext cx="8043856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  <a:latin typeface="Bodoni 72 Smallcaps Book" charset="0"/>
                <a:ea typeface="Bodoni 72 Smallcaps Book" charset="0"/>
                <a:cs typeface="Bodoni 72 Smallcaps Book" charset="0"/>
              </a:rPr>
              <a:t>2 Cor. 6.16-18</a:t>
            </a:r>
          </a:p>
        </p:txBody>
      </p:sp>
      <p:pic>
        <p:nvPicPr>
          <p:cNvPr id="44" name="Picture 43" descr="potw1649a.jpg">
            <a:extLst>
              <a:ext uri="{FF2B5EF4-FFF2-40B4-BE49-F238E27FC236}">
                <a16:creationId xmlns:a16="http://schemas.microsoft.com/office/drawing/2014/main" id="{F8DCDC65-E6E5-7EB7-5954-0EBE7A16B3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7000"/>
          </a:blip>
          <a:srcRect l="-1" t="14349" r="33" b="-11148"/>
          <a:stretch/>
        </p:blipFill>
        <p:spPr>
          <a:xfrm>
            <a:off x="0" y="0"/>
            <a:ext cx="2865941" cy="197651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2214FBC-B5B2-80FC-8B56-46F744946E6E}"/>
              </a:ext>
            </a:extLst>
          </p:cNvPr>
          <p:cNvSpPr/>
          <p:nvPr/>
        </p:nvSpPr>
        <p:spPr>
          <a:xfrm>
            <a:off x="185853" y="1641187"/>
            <a:ext cx="118202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baseline="30000" dirty="0">
                <a:latin typeface="BODONI 72 BOOK" pitchFamily="2" charset="0"/>
              </a:rPr>
              <a:t>16</a:t>
            </a:r>
            <a:r>
              <a:rPr lang="en-US" sz="4800" dirty="0">
                <a:latin typeface="Bodoni 72 Book" pitchFamily="2" charset="0"/>
              </a:rPr>
              <a:t> Or what agreement has the temple of God with idols? For we are the temple of the living God; just as God said, </a:t>
            </a:r>
          </a:p>
          <a:p>
            <a:r>
              <a:rPr lang="en-US" sz="4800" dirty="0">
                <a:latin typeface="Bodoni 72 Book" pitchFamily="2" charset="0"/>
              </a:rPr>
              <a:t>“I WILL DWELL IN THEM AND WALK AMONG THEM; </a:t>
            </a:r>
          </a:p>
          <a:p>
            <a:r>
              <a:rPr lang="en-US" sz="4800" dirty="0">
                <a:latin typeface="Bodoni 72 Book" pitchFamily="2" charset="0"/>
              </a:rPr>
              <a:t>AND I WILL BE THEIR GOD, AND THEY SHALL BE MY PEOPLE.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4F29D2-2867-82C2-F173-A200EEA1E124}"/>
              </a:ext>
            </a:extLst>
          </p:cNvPr>
          <p:cNvSpPr txBox="1"/>
          <p:nvPr/>
        </p:nvSpPr>
        <p:spPr>
          <a:xfrm>
            <a:off x="10972800" y="6379175"/>
            <a:ext cx="12192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latin typeface="BODONI 72 BOOK" pitchFamily="2" charset="0"/>
              </a:rPr>
              <a:t>NASB95</a:t>
            </a:r>
          </a:p>
        </p:txBody>
      </p:sp>
    </p:spTree>
    <p:extLst>
      <p:ext uri="{BB962C8B-B14F-4D97-AF65-F5344CB8AC3E}">
        <p14:creationId xmlns:p14="http://schemas.microsoft.com/office/powerpoint/2010/main" val="749876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13557</TotalTime>
  <Words>1431</Words>
  <Application>Microsoft Macintosh PowerPoint</Application>
  <PresentationFormat>Widescreen</PresentationFormat>
  <Paragraphs>153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Arial</vt:lpstr>
      <vt:lpstr>Baskerville</vt:lpstr>
      <vt:lpstr>Bodoni 72 Book</vt:lpstr>
      <vt:lpstr>Bodoni 72 Book</vt:lpstr>
      <vt:lpstr>Bodoni 72 Smallcaps Book</vt:lpstr>
      <vt:lpstr>Calibri</vt:lpstr>
      <vt:lpstr>Helena</vt:lpstr>
      <vt:lpstr>PCSB Hebrew</vt:lpstr>
      <vt:lpstr>Office Theme</vt:lpstr>
      <vt:lpstr>PowerPoint Presentation</vt:lpstr>
      <vt:lpstr>Jeremiah 9.23,24</vt:lpstr>
      <vt:lpstr>REVELATION 4.8</vt:lpstr>
      <vt:lpstr>REVELATION 4.8</vt:lpstr>
      <vt:lpstr>God is Almighty</vt:lpstr>
      <vt:lpstr>What Does It Mean to Be Almighty?</vt:lpstr>
      <vt:lpstr>What Does It Mean to Be Almighty?</vt:lpstr>
      <vt:lpstr>What Does It Mean to Be Almighty?</vt:lpstr>
      <vt:lpstr>2 Cor. 6.16-18</vt:lpstr>
      <vt:lpstr>2 Cor. 6.16-18</vt:lpstr>
      <vt:lpstr>What Does It Mean to Be Almighty?</vt:lpstr>
      <vt:lpstr>What Does It Mean to Be Almighty?</vt:lpstr>
      <vt:lpstr>What Does It Mean to Be Almighty?</vt:lpstr>
      <vt:lpstr>What Does It Mean to Be Almighty?</vt:lpstr>
      <vt:lpstr>What Does It Mean to Be Almighty?</vt:lpstr>
      <vt:lpstr>Isaiah 2.12</vt:lpstr>
      <vt:lpstr>What Does It Mean to Be Almighty?</vt:lpstr>
      <vt:lpstr>What Does It Mean to Be Almighty?</vt:lpstr>
      <vt:lpstr>Isaiah 54.5</vt:lpstr>
      <vt:lpstr>Jeremiah 31.35</vt:lpstr>
      <vt:lpstr>What Does It Mean to Be Almighty?</vt:lpstr>
      <vt:lpstr>PowerPoint Presentation</vt:lpstr>
      <vt:lpstr>What Does It Mean to Be Almighty?</vt:lpstr>
      <vt:lpstr>What Does It Mean to Be Almighty?</vt:lpstr>
      <vt:lpstr>What Does It Mean to Be Almighty?</vt:lpstr>
      <vt:lpstr>Consequences</vt:lpstr>
      <vt:lpstr>Isaiaih 40.8</vt:lpstr>
      <vt:lpstr>Isaiah 55.11</vt:lpstr>
      <vt:lpstr>Consequences</vt:lpstr>
      <vt:lpstr>John 12.48</vt:lpstr>
      <vt:lpstr>PowerPoint Presentation</vt:lpstr>
    </vt:vector>
  </TitlesOfParts>
  <Company>Florida College (Temple Terrace, FL)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Bunting</dc:creator>
  <cp:lastModifiedBy>David Bunting</cp:lastModifiedBy>
  <cp:revision>160</cp:revision>
  <cp:lastPrinted>2017-06-28T16:09:12Z</cp:lastPrinted>
  <dcterms:created xsi:type="dcterms:W3CDTF">2017-06-28T15:34:13Z</dcterms:created>
  <dcterms:modified xsi:type="dcterms:W3CDTF">2023-09-26T14:18:40Z</dcterms:modified>
</cp:coreProperties>
</file>