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5" r:id="rId1"/>
  </p:sldMasterIdLst>
  <p:notesMasterIdLst>
    <p:notesMasterId r:id="rId9"/>
  </p:notesMasterIdLst>
  <p:sldIdLst>
    <p:sldId id="256" r:id="rId2"/>
    <p:sldId id="266" r:id="rId3"/>
    <p:sldId id="257" r:id="rId4"/>
    <p:sldId id="268" r:id="rId5"/>
    <p:sldId id="269" r:id="rId6"/>
    <p:sldId id="270" r:id="rId7"/>
    <p:sldId id="27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82" d="100"/>
          <a:sy n="82" d="100"/>
        </p:scale>
        <p:origin x="720" y="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AE329-3D65-47B2-961A-1E9445BF0515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CB627-E51C-49F8-B25B-B0440DD7D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96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412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77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9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62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63184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30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51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9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47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29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5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95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34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275720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404286"/>
            <a:ext cx="0" cy="914400"/>
          </a:xfrm>
          <a:prstGeom prst="line">
            <a:avLst/>
          </a:prstGeom>
          <a:ln w="412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30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886" y="4984123"/>
            <a:ext cx="8106714" cy="1463040"/>
          </a:xfrm>
        </p:spPr>
        <p:txBody>
          <a:bodyPr>
            <a:noAutofit/>
          </a:bodyPr>
          <a:lstStyle/>
          <a:p>
            <a:pPr algn="ctr"/>
            <a:r>
              <a:rPr lang="en-US" sz="4800" spc="600" dirty="0">
                <a:latin typeface="Bodoni MT" panose="02070603080606020203" pitchFamily="18" charset="0"/>
              </a:rPr>
              <a:t>Christ’s  Gifts </a:t>
            </a:r>
            <a:br>
              <a:rPr lang="en-US" sz="4800" spc="600" dirty="0">
                <a:latin typeface="Bodoni MT" panose="02070603080606020203" pitchFamily="18" charset="0"/>
              </a:rPr>
            </a:br>
            <a:r>
              <a:rPr lang="en-US" sz="4800" spc="600" dirty="0">
                <a:latin typeface="Bodoni MT" panose="02070603080606020203" pitchFamily="18" charset="0"/>
              </a:rPr>
              <a:t>For  maturity</a:t>
            </a:r>
            <a:endParaRPr lang="en-US" sz="4400" spc="6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23479" y="4984123"/>
            <a:ext cx="3200400" cy="146304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Study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Ephesians 4:7-16</a:t>
            </a:r>
          </a:p>
        </p:txBody>
      </p:sp>
    </p:spTree>
    <p:extLst>
      <p:ext uri="{BB962C8B-B14F-4D97-AF65-F5344CB8AC3E}">
        <p14:creationId xmlns:p14="http://schemas.microsoft.com/office/powerpoint/2010/main" val="1281326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23"/>
          <a:stretch/>
        </p:blipFill>
        <p:spPr>
          <a:xfrm>
            <a:off x="790776" y="219611"/>
            <a:ext cx="10632779" cy="6541797"/>
          </a:xfrm>
          <a:prstGeom prst="rect">
            <a:avLst/>
          </a:prstGeom>
        </p:spPr>
      </p:pic>
      <p:sp>
        <p:nvSpPr>
          <p:cNvPr id="4" name="Horizontal Scroll 3"/>
          <p:cNvSpPr/>
          <p:nvPr/>
        </p:nvSpPr>
        <p:spPr>
          <a:xfrm>
            <a:off x="3374396" y="3797559"/>
            <a:ext cx="4873866" cy="2840829"/>
          </a:xfrm>
          <a:prstGeom prst="horizontalScroll">
            <a:avLst>
              <a:gd name="adj" fmla="val 146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(v18)</a:t>
            </a:r>
            <a:r>
              <a:rPr lang="en-US" sz="2400" dirty="0">
                <a:latin typeface="Arial Narrow" panose="020B0606020202030204" pitchFamily="34" charset="0"/>
              </a:rPr>
              <a:t> You have ascended on high, 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dirty="0">
                <a:latin typeface="Arial Narrow" panose="020B0606020202030204" pitchFamily="34" charset="0"/>
              </a:rPr>
              <a:t>You have led captive </a:t>
            </a:r>
            <a:r>
              <a:rPr lang="en-US" sz="2400" i="1" dirty="0">
                <a:latin typeface="Arial Narrow" panose="020B0606020202030204" pitchFamily="34" charset="0"/>
              </a:rPr>
              <a:t>Your</a:t>
            </a:r>
            <a:r>
              <a:rPr lang="en-US" sz="2400" dirty="0">
                <a:latin typeface="Arial Narrow" panose="020B0606020202030204" pitchFamily="34" charset="0"/>
              </a:rPr>
              <a:t> captives;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dirty="0">
                <a:latin typeface="Arial Narrow" panose="020B0606020202030204" pitchFamily="34" charset="0"/>
              </a:rPr>
              <a:t>You have received gifts among men,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dirty="0">
                <a:latin typeface="Arial Narrow" panose="020B0606020202030204" pitchFamily="34" charset="0"/>
              </a:rPr>
              <a:t>Even </a:t>
            </a:r>
            <a:r>
              <a:rPr lang="en-US" sz="2400" i="1" dirty="0">
                <a:latin typeface="Arial Narrow" panose="020B0606020202030204" pitchFamily="34" charset="0"/>
              </a:rPr>
              <a:t>among</a:t>
            </a:r>
            <a:r>
              <a:rPr lang="en-US" sz="2400" dirty="0">
                <a:latin typeface="Arial Narrow" panose="020B0606020202030204" pitchFamily="34" charset="0"/>
              </a:rPr>
              <a:t> the rebellious also, 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dirty="0">
                <a:latin typeface="Arial Narrow" panose="020B0606020202030204" pitchFamily="34" charset="0"/>
              </a:rPr>
              <a:t>that the </a:t>
            </a:r>
            <a:r>
              <a:rPr lang="en-US" sz="2400" cap="small" dirty="0">
                <a:latin typeface="Arial Narrow" panose="020B0606020202030204" pitchFamily="34" charset="0"/>
              </a:rPr>
              <a:t>Lord</a:t>
            </a:r>
            <a:r>
              <a:rPr lang="en-US" sz="2400" dirty="0">
                <a:latin typeface="Arial Narrow" panose="020B0606020202030204" pitchFamily="34" charset="0"/>
              </a:rPr>
              <a:t> God may dwell </a:t>
            </a:r>
            <a:r>
              <a:rPr lang="en-US" sz="2400" i="1" dirty="0">
                <a:latin typeface="Arial Narrow" panose="020B0606020202030204" pitchFamily="34" charset="0"/>
              </a:rPr>
              <a:t>there</a:t>
            </a:r>
            <a:r>
              <a:rPr lang="en-US" sz="2400" dirty="0">
                <a:latin typeface="Arial Narrow" panose="020B0606020202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434228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38" y="163184"/>
            <a:ext cx="9720072" cy="1499616"/>
          </a:xfrm>
        </p:spPr>
        <p:txBody>
          <a:bodyPr>
            <a:noAutofit/>
          </a:bodyPr>
          <a:lstStyle/>
          <a:p>
            <a:r>
              <a:rPr lang="en-US" sz="6000" spc="300" dirty="0"/>
              <a:t>Christ’s Gifts For Maturity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405228"/>
            <a:ext cx="11324491" cy="4860830"/>
          </a:xfrm>
        </p:spPr>
        <p:txBody>
          <a:bodyPr>
            <a:noAutofit/>
          </a:bodyPr>
          <a:lstStyle/>
          <a:p>
            <a:r>
              <a:rPr lang="en-US" sz="4000" b="1" dirty="0"/>
              <a:t>The New Humanity, A Divine Creation </a:t>
            </a:r>
            <a:r>
              <a:rPr lang="en-US" sz="4000" b="1" dirty="0" err="1"/>
              <a:t>Ch</a:t>
            </a:r>
            <a:r>
              <a:rPr lang="en-US" sz="4000" b="1" dirty="0"/>
              <a:t> 1-3</a:t>
            </a:r>
          </a:p>
          <a:p>
            <a:pPr>
              <a:spcBef>
                <a:spcPts val="600"/>
              </a:spcBef>
            </a:pPr>
            <a:r>
              <a:rPr lang="en-US" sz="3600" dirty="0"/>
              <a:t>	</a:t>
            </a:r>
            <a:r>
              <a:rPr lang="en-US" sz="3600" dirty="0" err="1"/>
              <a:t>Ch</a:t>
            </a:r>
            <a:r>
              <a:rPr lang="en-US" sz="3600" dirty="0"/>
              <a:t> 1 Paul’s Praise &amp; Petition For God’s Blessings</a:t>
            </a:r>
          </a:p>
          <a:p>
            <a:pPr>
              <a:spcBef>
                <a:spcPts val="600"/>
              </a:spcBef>
            </a:pPr>
            <a:r>
              <a:rPr lang="en-US" sz="3600" dirty="0"/>
              <a:t>	</a:t>
            </a:r>
            <a:r>
              <a:rPr lang="en-US" sz="3600" spc="-150" dirty="0" err="1"/>
              <a:t>Ch</a:t>
            </a:r>
            <a:r>
              <a:rPr lang="en-US" sz="3600" spc="-150" dirty="0"/>
              <a:t> 2 God’s New Creation: His New Temple, His People</a:t>
            </a:r>
          </a:p>
          <a:p>
            <a:pPr>
              <a:spcBef>
                <a:spcPts val="600"/>
              </a:spcBef>
            </a:pPr>
            <a:r>
              <a:rPr lang="en-US" sz="3600" dirty="0"/>
              <a:t>	</a:t>
            </a:r>
            <a:r>
              <a:rPr lang="en-US" sz="3600" dirty="0" err="1"/>
              <a:t>Ch</a:t>
            </a:r>
            <a:r>
              <a:rPr lang="en-US" sz="3600" dirty="0"/>
              <a:t> 3 Paul’s Mission &amp; His Prayer For God’s Power</a:t>
            </a:r>
          </a:p>
          <a:p>
            <a:r>
              <a:rPr lang="en-US" sz="4000" b="1" dirty="0"/>
              <a:t>The New Man’s Life On Earth </a:t>
            </a:r>
            <a:r>
              <a:rPr lang="en-US" sz="4000" b="1" dirty="0" err="1"/>
              <a:t>Ch</a:t>
            </a:r>
            <a:r>
              <a:rPr lang="en-US" sz="4000" b="1" dirty="0"/>
              <a:t> 4-6</a:t>
            </a:r>
          </a:p>
          <a:p>
            <a:pPr>
              <a:spcBef>
                <a:spcPts val="600"/>
              </a:spcBef>
            </a:pPr>
            <a:r>
              <a:rPr lang="en-US" sz="3600" b="1" dirty="0"/>
              <a:t>	</a:t>
            </a:r>
            <a:r>
              <a:rPr lang="en-US" sz="3600" b="1" dirty="0" err="1"/>
              <a:t>Ch</a:t>
            </a:r>
            <a:r>
              <a:rPr lang="en-US" sz="3600" b="1" dirty="0"/>
              <a:t> 4 Maintaining A New Unity By A New Life</a:t>
            </a:r>
          </a:p>
          <a:p>
            <a:pPr>
              <a:spcBef>
                <a:spcPts val="600"/>
              </a:spcBef>
            </a:pPr>
            <a:r>
              <a:rPr lang="en-US" sz="3600" dirty="0"/>
              <a:t>	</a:t>
            </a:r>
            <a:r>
              <a:rPr lang="en-US" sz="3600" dirty="0" err="1"/>
              <a:t>Ch</a:t>
            </a:r>
            <a:r>
              <a:rPr lang="en-US" sz="3600" dirty="0"/>
              <a:t> 5 Out Of The Darkness &amp; Into The Light!</a:t>
            </a:r>
          </a:p>
          <a:p>
            <a:pPr>
              <a:spcBef>
                <a:spcPts val="600"/>
              </a:spcBef>
            </a:pPr>
            <a:r>
              <a:rPr lang="en-US" sz="3600" dirty="0"/>
              <a:t>	</a:t>
            </a:r>
            <a:r>
              <a:rPr lang="en-US" sz="3600" dirty="0" err="1"/>
              <a:t>Ch</a:t>
            </a:r>
            <a:r>
              <a:rPr lang="en-US" sz="3600" dirty="0"/>
              <a:t> 6 Strength In The Lord For the Daily Fight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187625" y="381468"/>
            <a:ext cx="4532141" cy="899865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/>
              <a:t>A Study of </a:t>
            </a:r>
            <a:br>
              <a:rPr lang="en-US" sz="3200" dirty="0"/>
            </a:br>
            <a:r>
              <a:rPr lang="en-US" sz="3200" dirty="0"/>
              <a:t>Ephesians 4:7-16</a:t>
            </a:r>
          </a:p>
        </p:txBody>
      </p:sp>
      <p:sp>
        <p:nvSpPr>
          <p:cNvPr id="6" name="Line Callout 2 5"/>
          <p:cNvSpPr/>
          <p:nvPr/>
        </p:nvSpPr>
        <p:spPr>
          <a:xfrm>
            <a:off x="1197735" y="2211646"/>
            <a:ext cx="9458644" cy="1386396"/>
          </a:xfrm>
          <a:prstGeom prst="borderCallout2">
            <a:avLst>
              <a:gd name="adj1" fmla="val 100214"/>
              <a:gd name="adj2" fmla="val 99992"/>
              <a:gd name="adj3" fmla="val 137116"/>
              <a:gd name="adj4" fmla="val 103666"/>
              <a:gd name="adj5" fmla="val 184554"/>
              <a:gd name="adj6" fmla="val 93359"/>
            </a:avLst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latin typeface="Arial Narrow" panose="020B0606020202030204" pitchFamily="34" charset="0"/>
              </a:rPr>
              <a:t>v1-6</a:t>
            </a:r>
            <a:r>
              <a:rPr lang="en-US" sz="3600" dirty="0"/>
              <a:t> 		Focus On Maintaining Unity</a:t>
            </a:r>
          </a:p>
          <a:p>
            <a:r>
              <a:rPr lang="en-US" sz="3600" b="1" dirty="0">
                <a:latin typeface="Arial Narrow" panose="020B0606020202030204" pitchFamily="34" charset="0"/>
              </a:rPr>
              <a:t>v7-16</a:t>
            </a:r>
            <a:r>
              <a:rPr lang="en-US" sz="3600" dirty="0"/>
              <a:t>	Christ’s Triumphant Gifts Hold Us Together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 rot="5400000">
            <a:off x="10398681" y="2521640"/>
            <a:ext cx="1957589" cy="76640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Doctrinal</a:t>
            </a:r>
          </a:p>
        </p:txBody>
      </p:sp>
      <p:sp>
        <p:nvSpPr>
          <p:cNvPr id="8" name="Rectangle 7"/>
          <p:cNvSpPr/>
          <p:nvPr/>
        </p:nvSpPr>
        <p:spPr>
          <a:xfrm rot="5400000">
            <a:off x="10398680" y="4904060"/>
            <a:ext cx="1957589" cy="76640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Practical</a:t>
            </a:r>
          </a:p>
        </p:txBody>
      </p:sp>
    </p:spTree>
    <p:extLst>
      <p:ext uri="{BB962C8B-B14F-4D97-AF65-F5344CB8AC3E}">
        <p14:creationId xmlns:p14="http://schemas.microsoft.com/office/powerpoint/2010/main" val="314577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38" y="163184"/>
            <a:ext cx="9720072" cy="1499616"/>
          </a:xfrm>
        </p:spPr>
        <p:txBody>
          <a:bodyPr>
            <a:noAutofit/>
          </a:bodyPr>
          <a:lstStyle/>
          <a:p>
            <a:r>
              <a:rPr lang="en-US" sz="6000" spc="300" dirty="0"/>
              <a:t>Christ’s Gifts For Maturity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405228"/>
            <a:ext cx="11324491" cy="4860830"/>
          </a:xfrm>
        </p:spPr>
        <p:txBody>
          <a:bodyPr>
            <a:noAutofit/>
          </a:bodyPr>
          <a:lstStyle/>
          <a:p>
            <a:r>
              <a:rPr lang="en-US" sz="4000" b="1" dirty="0"/>
              <a:t>How To Read The Psalms [v7-10]</a:t>
            </a:r>
          </a:p>
          <a:p>
            <a:pPr marL="310896" lvl="2" indent="0">
              <a:buNone/>
            </a:pPr>
            <a:r>
              <a:rPr lang="en-US" sz="3600" dirty="0"/>
              <a:t>Paul believed Christ fulfills them all. </a:t>
            </a:r>
            <a:r>
              <a:rPr lang="en-US" sz="3600" b="1" dirty="0"/>
              <a:t>Lk24:44; 2Cor3:14-16</a:t>
            </a:r>
            <a:endParaRPr lang="en-US" sz="3600" dirty="0"/>
          </a:p>
          <a:p>
            <a:pPr marL="310896" lvl="2" indent="0">
              <a:buNone/>
            </a:pPr>
            <a:r>
              <a:rPr lang="en-US" sz="3600" dirty="0"/>
              <a:t>Here he quotes The Targum, not the Hebrew or Septuagint. </a:t>
            </a:r>
          </a:p>
          <a:p>
            <a:pPr marL="310896" lvl="2" indent="0">
              <a:buNone/>
            </a:pPr>
            <a:r>
              <a:rPr lang="en-US" sz="3600" dirty="0"/>
              <a:t>	So, we don’t have to be overly afraid of paraphrases. </a:t>
            </a:r>
          </a:p>
          <a:p>
            <a:pPr marL="128016" lvl="1" indent="0">
              <a:buNone/>
            </a:pPr>
            <a:r>
              <a:rPr lang="en-US" sz="4400" b="1" dirty="0"/>
              <a:t>What does it mean</a:t>
            </a:r>
            <a:r>
              <a:rPr lang="en-US" sz="4400" b="1" i="1" dirty="0"/>
              <a:t> He descended into…</a:t>
            </a:r>
            <a:endParaRPr lang="en-US" sz="4400" dirty="0"/>
          </a:p>
          <a:p>
            <a:pPr marL="310896" lvl="2" indent="0">
              <a:buNone/>
            </a:pPr>
            <a:r>
              <a:rPr lang="en-US" sz="3600" dirty="0"/>
              <a:t>Ephesians maintains a heaven &amp; earth approach. </a:t>
            </a:r>
          </a:p>
          <a:p>
            <a:pPr marL="310896" lvl="2" indent="0">
              <a:buNone/>
            </a:pPr>
            <a:r>
              <a:rPr lang="en-US" sz="3600" dirty="0"/>
              <a:t>The focus here is on His ascension. </a:t>
            </a:r>
            <a:r>
              <a:rPr lang="en-US" sz="3600" b="1" dirty="0"/>
              <a:t>(</a:t>
            </a:r>
            <a:r>
              <a:rPr lang="en-US" sz="3600" b="1" dirty="0" err="1"/>
              <a:t>Eph</a:t>
            </a:r>
            <a:r>
              <a:rPr lang="en-US" sz="3600" b="1" dirty="0"/>
              <a:t> 1:10,23 &amp; v20)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187625" y="381468"/>
            <a:ext cx="4532141" cy="899865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/>
              <a:t>A Study of </a:t>
            </a:r>
            <a:br>
              <a:rPr lang="en-US" sz="3200" dirty="0"/>
            </a:br>
            <a:r>
              <a:rPr lang="en-US" sz="3200" dirty="0"/>
              <a:t>Ephesians 4:7-16</a:t>
            </a:r>
          </a:p>
        </p:txBody>
      </p:sp>
    </p:spTree>
    <p:extLst>
      <p:ext uri="{BB962C8B-B14F-4D97-AF65-F5344CB8AC3E}">
        <p14:creationId xmlns:p14="http://schemas.microsoft.com/office/powerpoint/2010/main" val="13250233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38" y="163184"/>
            <a:ext cx="9720072" cy="1499616"/>
          </a:xfrm>
        </p:spPr>
        <p:txBody>
          <a:bodyPr>
            <a:noAutofit/>
          </a:bodyPr>
          <a:lstStyle/>
          <a:p>
            <a:r>
              <a:rPr lang="en-US" sz="6000" spc="300" dirty="0"/>
              <a:t>Christ’s Gifts For Maturity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405228"/>
            <a:ext cx="11324491" cy="4860830"/>
          </a:xfrm>
        </p:spPr>
        <p:txBody>
          <a:bodyPr>
            <a:noAutofit/>
          </a:bodyPr>
          <a:lstStyle/>
          <a:p>
            <a:r>
              <a:rPr lang="en-US" sz="4000" b="1" dirty="0"/>
              <a:t>How To Read The Psalms [v7-10]</a:t>
            </a:r>
          </a:p>
          <a:p>
            <a:pPr marL="310896" lvl="2" indent="0">
              <a:buNone/>
            </a:pPr>
            <a:r>
              <a:rPr lang="en-US" sz="3600" dirty="0"/>
              <a:t>Christ’s ascension means He has given us His gifts.</a:t>
            </a:r>
          </a:p>
          <a:p>
            <a:pPr marL="128016" lvl="1" indent="0">
              <a:buNone/>
            </a:pPr>
            <a:r>
              <a:rPr lang="en-US" sz="4000" b="1" dirty="0"/>
              <a:t>His Gifts Enable Our Maturity/Unity [v11-16]</a:t>
            </a:r>
            <a:endParaRPr lang="en-US" sz="4000" dirty="0"/>
          </a:p>
          <a:p>
            <a:pPr marL="128016" lvl="1" indent="0">
              <a:buNone/>
            </a:pPr>
            <a:r>
              <a:rPr lang="en-US" sz="4000" dirty="0"/>
              <a:t>  His gifts are people intended to build up His church! </a:t>
            </a:r>
          </a:p>
          <a:p>
            <a:pPr marL="128016" lvl="1" indent="0">
              <a:buNone/>
            </a:pPr>
            <a:r>
              <a:rPr lang="en-US" sz="4000" dirty="0"/>
              <a:t>  Note: These leaders </a:t>
            </a:r>
            <a:r>
              <a:rPr lang="en-US" sz="4000" i="1" dirty="0"/>
              <a:t>equip the saints </a:t>
            </a:r>
            <a:r>
              <a:rPr lang="en-US" sz="4000" dirty="0"/>
              <a:t>to serve. </a:t>
            </a:r>
          </a:p>
          <a:p>
            <a:pPr marL="128016" lvl="1" indent="0">
              <a:buNone/>
            </a:pPr>
            <a:r>
              <a:rPr lang="en-US" sz="4000" b="1" dirty="0"/>
              <a:t>Paul’s Goals Are Expressed In Both Directions: </a:t>
            </a:r>
            <a:br>
              <a:rPr lang="en-US" sz="4000" b="1" dirty="0"/>
            </a:br>
            <a:r>
              <a:rPr lang="en-US" sz="3600" b="1" dirty="0"/>
              <a:t>	</a:t>
            </a:r>
            <a:r>
              <a:rPr lang="en-US" sz="3600" dirty="0"/>
              <a:t>Positively: Measuring up to Christ. </a:t>
            </a:r>
            <a:r>
              <a:rPr lang="en-US" sz="3600" b="1" dirty="0"/>
              <a:t>(Mt 5:48)</a:t>
            </a:r>
            <a:br>
              <a:rPr lang="en-US" sz="3600" dirty="0"/>
            </a:br>
            <a:r>
              <a:rPr lang="en-US" sz="3600" dirty="0"/>
              <a:t>	Negatively: Not tossed about like an anchorless ship. 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187625" y="381468"/>
            <a:ext cx="4532141" cy="899865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/>
              <a:t>A Study of </a:t>
            </a:r>
            <a:br>
              <a:rPr lang="en-US" sz="3200" dirty="0"/>
            </a:br>
            <a:r>
              <a:rPr lang="en-US" sz="3200" dirty="0"/>
              <a:t>Ephesians 4:7-16</a:t>
            </a:r>
          </a:p>
        </p:txBody>
      </p:sp>
    </p:spTree>
    <p:extLst>
      <p:ext uri="{BB962C8B-B14F-4D97-AF65-F5344CB8AC3E}">
        <p14:creationId xmlns:p14="http://schemas.microsoft.com/office/powerpoint/2010/main" val="11327192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38" y="163184"/>
            <a:ext cx="9720072" cy="1499616"/>
          </a:xfrm>
        </p:spPr>
        <p:txBody>
          <a:bodyPr>
            <a:noAutofit/>
          </a:bodyPr>
          <a:lstStyle/>
          <a:p>
            <a:r>
              <a:rPr lang="en-US" sz="6000" spc="300" dirty="0"/>
              <a:t>Christ’s Gifts For Maturity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405228"/>
            <a:ext cx="11324491" cy="5137240"/>
          </a:xfrm>
        </p:spPr>
        <p:txBody>
          <a:bodyPr>
            <a:noAutofit/>
          </a:bodyPr>
          <a:lstStyle/>
          <a:p>
            <a:r>
              <a:rPr lang="en-US" sz="4000" b="1" dirty="0"/>
              <a:t>How To Read The Psalms [v7-10]</a:t>
            </a:r>
          </a:p>
          <a:p>
            <a:pPr marL="310896" lvl="2" indent="0">
              <a:buNone/>
            </a:pPr>
            <a:r>
              <a:rPr lang="en-US" sz="3600" dirty="0"/>
              <a:t>Christ’s ascension means He has given us His gifts.</a:t>
            </a:r>
          </a:p>
          <a:p>
            <a:pPr marL="128016" lvl="1" indent="0">
              <a:buNone/>
            </a:pPr>
            <a:r>
              <a:rPr lang="en-US" sz="4000" b="1" dirty="0"/>
              <a:t>His Gifts Enable Our Maturity/Unity [v11-16]</a:t>
            </a:r>
            <a:br>
              <a:rPr lang="en-US" sz="4000" dirty="0"/>
            </a:br>
            <a:r>
              <a:rPr lang="en-US" sz="4000" dirty="0"/>
              <a:t>  His gifts are people intended to build up His church! </a:t>
            </a:r>
          </a:p>
          <a:p>
            <a:pPr marL="128016" lvl="1" indent="0">
              <a:buNone/>
            </a:pPr>
            <a:r>
              <a:rPr lang="en-US" sz="4000" b="1" dirty="0"/>
              <a:t>Keep The 2</a:t>
            </a:r>
            <a:r>
              <a:rPr lang="en-US" sz="4000" b="1" baseline="30000" dirty="0"/>
              <a:t>nd</a:t>
            </a:r>
            <a:r>
              <a:rPr lang="en-US" sz="4000" b="1" dirty="0"/>
              <a:t> Greatest Command In Context:</a:t>
            </a:r>
            <a:r>
              <a:rPr lang="en-US" sz="3600" b="1" spc="-300" dirty="0"/>
              <a:t> Lev 19:17</a:t>
            </a:r>
            <a:br>
              <a:rPr lang="en-US" sz="4000" dirty="0"/>
            </a:br>
            <a:r>
              <a:rPr lang="en-US" sz="4000" dirty="0"/>
              <a:t>	</a:t>
            </a:r>
            <a:r>
              <a:rPr lang="en-US" sz="4000" i="1" dirty="0"/>
              <a:t>Rebuke your neighbor, don’t share in their guilt.</a:t>
            </a:r>
          </a:p>
          <a:p>
            <a:pPr marL="128016" lvl="1" indent="0">
              <a:buNone/>
            </a:pPr>
            <a:r>
              <a:rPr lang="en-US" sz="3600" dirty="0"/>
              <a:t>	Be thankful for honest people in your life. </a:t>
            </a:r>
            <a:br>
              <a:rPr lang="en-US" sz="3600" dirty="0"/>
            </a:br>
            <a:r>
              <a:rPr lang="en-US" sz="3600" dirty="0"/>
              <a:t>	We avoid truth because of pride &amp; laziness. </a:t>
            </a:r>
          </a:p>
          <a:p>
            <a:pPr marL="128016" lvl="1" indent="0">
              <a:buNone/>
            </a:pPr>
            <a:r>
              <a:rPr lang="en-US" sz="4000" b="1" dirty="0"/>
              <a:t>Thankfully, Grace Enables Us To Face The Truth!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187625" y="381468"/>
            <a:ext cx="4532141" cy="899865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/>
              <a:t>A Study of </a:t>
            </a:r>
            <a:br>
              <a:rPr lang="en-US" sz="3200" dirty="0"/>
            </a:br>
            <a:r>
              <a:rPr lang="en-US" sz="3200" dirty="0"/>
              <a:t>Ephesians 4:7-16</a:t>
            </a:r>
          </a:p>
        </p:txBody>
      </p:sp>
    </p:spTree>
    <p:extLst>
      <p:ext uri="{BB962C8B-B14F-4D97-AF65-F5344CB8AC3E}">
        <p14:creationId xmlns:p14="http://schemas.microsoft.com/office/powerpoint/2010/main" val="31954370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38" y="163184"/>
            <a:ext cx="9720072" cy="1499616"/>
          </a:xfrm>
        </p:spPr>
        <p:txBody>
          <a:bodyPr>
            <a:noAutofit/>
          </a:bodyPr>
          <a:lstStyle/>
          <a:p>
            <a:r>
              <a:rPr lang="en-US" sz="6000" spc="300" dirty="0"/>
              <a:t>Christ’s Gifts For Maturity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405228"/>
            <a:ext cx="11324491" cy="513724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bg1">
                    <a:lumMod val="65000"/>
                  </a:schemeClr>
                </a:solidFill>
              </a:rPr>
              <a:t>How To Read The Psalms [v7-10]</a:t>
            </a:r>
          </a:p>
          <a:p>
            <a:pPr marL="310896" lvl="2" indent="0">
              <a:buNone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Christ’s ascension means He has given us His gifts.</a:t>
            </a:r>
          </a:p>
          <a:p>
            <a:pPr marL="128016" lvl="1" indent="0">
              <a:buNone/>
            </a:pPr>
            <a:r>
              <a:rPr lang="en-US" sz="4000" b="1" dirty="0">
                <a:solidFill>
                  <a:schemeClr val="bg1">
                    <a:lumMod val="65000"/>
                  </a:schemeClr>
                </a:solidFill>
              </a:rPr>
              <a:t>His Gifts Enable Our Maturity/Unity [v11-16]</a:t>
            </a:r>
            <a:br>
              <a:rPr lang="en-US" sz="40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4000" dirty="0">
                <a:solidFill>
                  <a:schemeClr val="bg1">
                    <a:lumMod val="65000"/>
                  </a:schemeClr>
                </a:solidFill>
              </a:rPr>
              <a:t>  His gifts are people intended to build up His church! </a:t>
            </a:r>
          </a:p>
          <a:p>
            <a:pPr marL="128016" lvl="1" indent="0">
              <a:buNone/>
            </a:pPr>
            <a:r>
              <a:rPr lang="en-US" sz="4000" b="1" dirty="0">
                <a:solidFill>
                  <a:schemeClr val="bg1">
                    <a:lumMod val="65000"/>
                  </a:schemeClr>
                </a:solidFill>
              </a:rPr>
              <a:t>Keep The 2</a:t>
            </a:r>
            <a:r>
              <a:rPr lang="en-US" sz="4000" b="1" baseline="30000" dirty="0">
                <a:solidFill>
                  <a:schemeClr val="bg1">
                    <a:lumMod val="65000"/>
                  </a:schemeClr>
                </a:solidFill>
              </a:rPr>
              <a:t>nd</a:t>
            </a:r>
            <a:r>
              <a:rPr lang="en-US" sz="4000" b="1" dirty="0">
                <a:solidFill>
                  <a:schemeClr val="bg1">
                    <a:lumMod val="65000"/>
                  </a:schemeClr>
                </a:solidFill>
              </a:rPr>
              <a:t> Greatest Command In Context:</a:t>
            </a:r>
            <a:r>
              <a:rPr lang="en-US" sz="3600" b="1" spc="-300" dirty="0">
                <a:solidFill>
                  <a:schemeClr val="bg1">
                    <a:lumMod val="65000"/>
                  </a:schemeClr>
                </a:solidFill>
              </a:rPr>
              <a:t> Lev 19:17</a:t>
            </a:r>
            <a:br>
              <a:rPr lang="en-US" sz="40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4000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4000" i="1" dirty="0">
                <a:solidFill>
                  <a:schemeClr val="bg1">
                    <a:lumMod val="65000"/>
                  </a:schemeClr>
                </a:solidFill>
              </a:rPr>
              <a:t>Rebuke your neighbor, don’t share in their guilt.</a:t>
            </a:r>
          </a:p>
          <a:p>
            <a:pPr marL="128016" lvl="1" indent="0">
              <a:buNone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	Be thankful for honest people in your life. </a:t>
            </a:r>
            <a:br>
              <a:rPr lang="en-US" sz="36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	We avoid truth because of pride &amp; laziness. </a:t>
            </a:r>
          </a:p>
          <a:p>
            <a:pPr marL="128016" lvl="1" indent="0">
              <a:buNone/>
            </a:pPr>
            <a:r>
              <a:rPr lang="en-US" sz="4000" b="1" dirty="0"/>
              <a:t>Thankfully, Grace Enables Us To Face The Truth!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187625" y="381468"/>
            <a:ext cx="4532141" cy="899865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/>
              <a:t>A Study of </a:t>
            </a:r>
            <a:br>
              <a:rPr lang="en-US" sz="3200" dirty="0"/>
            </a:br>
            <a:r>
              <a:rPr lang="en-US" sz="3200" dirty="0"/>
              <a:t>Ephesians 4:7-16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30310" y="2099257"/>
            <a:ext cx="9994005" cy="36704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800" dirty="0"/>
              <a:t>“We have strayed from the gospel as surely as if we had sold indulgences. Our individualism, ecclesiastical hierarchies, &amp; lack of integrity do not match the calling with which we were called. We have lost our sense of the body of Christ.”</a:t>
            </a:r>
            <a:r>
              <a:rPr lang="en-US" sz="3600" dirty="0"/>
              <a:t> </a:t>
            </a:r>
          </a:p>
          <a:p>
            <a:pPr algn="r"/>
            <a:r>
              <a:rPr lang="en-US" sz="3200" dirty="0"/>
              <a:t>–Snodgrass 227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491803" y="2779661"/>
            <a:ext cx="9208394" cy="238837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From the cowardice that shrinks from new truths, </a:t>
            </a:r>
          </a:p>
          <a:p>
            <a:pPr algn="ctr"/>
            <a:r>
              <a:rPr lang="en-US" sz="3200" dirty="0"/>
              <a:t>From the laziness that is content with half-truths, </a:t>
            </a:r>
          </a:p>
          <a:p>
            <a:pPr algn="ctr"/>
            <a:r>
              <a:rPr lang="en-US" sz="3200" dirty="0"/>
              <a:t>And from the arrogance that thinks it knows all truth, </a:t>
            </a:r>
          </a:p>
          <a:p>
            <a:pPr algn="ctr"/>
            <a:r>
              <a:rPr lang="en-US" sz="3200" dirty="0"/>
              <a:t>O God of Truth, deliver us!</a:t>
            </a:r>
          </a:p>
        </p:txBody>
      </p:sp>
    </p:spTree>
    <p:extLst>
      <p:ext uri="{BB962C8B-B14F-4D97-AF65-F5344CB8AC3E}">
        <p14:creationId xmlns:p14="http://schemas.microsoft.com/office/powerpoint/2010/main" val="16304238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Eph 4 Eager For Unity</Template>
  <TotalTime>612</TotalTime>
  <Words>637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 Narrow</vt:lpstr>
      <vt:lpstr>Bodoni MT</vt:lpstr>
      <vt:lpstr>Calibri</vt:lpstr>
      <vt:lpstr>Times New Roman</vt:lpstr>
      <vt:lpstr>Tw Cen MT</vt:lpstr>
      <vt:lpstr>Tw Cen MT Condensed</vt:lpstr>
      <vt:lpstr>Wingdings 3</vt:lpstr>
      <vt:lpstr>Integral</vt:lpstr>
      <vt:lpstr>Christ’s  Gifts  For  maturity</vt:lpstr>
      <vt:lpstr>PowerPoint Presentation</vt:lpstr>
      <vt:lpstr>Christ’s Gifts For Maturity</vt:lpstr>
      <vt:lpstr>Christ’s Gifts For Maturity</vt:lpstr>
      <vt:lpstr>Christ’s Gifts For Maturity</vt:lpstr>
      <vt:lpstr>Christ’s Gifts For Maturity</vt:lpstr>
      <vt:lpstr>Christ’s Gifts For Maturity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Christ’s  Gifts  For  maturity</dc:title>
  <dc:creator>User</dc:creator>
  <cp:lastModifiedBy>Coulter Wickerham</cp:lastModifiedBy>
  <cp:revision>11</cp:revision>
  <dcterms:created xsi:type="dcterms:W3CDTF">2015-05-10T01:09:10Z</dcterms:created>
  <dcterms:modified xsi:type="dcterms:W3CDTF">2023-08-26T03:00:26Z</dcterms:modified>
</cp:coreProperties>
</file>