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3" r:id="rId3"/>
    <p:sldId id="264" r:id="rId4"/>
    <p:sldId id="267" r:id="rId5"/>
    <p:sldId id="268" r:id="rId6"/>
    <p:sldId id="265" r:id="rId7"/>
    <p:sldId id="262" r:id="rId8"/>
    <p:sldId id="256" r:id="rId9"/>
    <p:sldId id="258" r:id="rId10"/>
    <p:sldId id="260" r:id="rId11"/>
    <p:sldId id="266" r:id="rId12"/>
    <p:sldId id="259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166" y="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7FF7-41DE-48FC-81DB-0CFAC6B64398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F58B-27E2-441A-9F5D-CAB75ED3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8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7FF7-41DE-48FC-81DB-0CFAC6B64398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F58B-27E2-441A-9F5D-CAB75ED3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1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7FF7-41DE-48FC-81DB-0CFAC6B64398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F58B-27E2-441A-9F5D-CAB75ED3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6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07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89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9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1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1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04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2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9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7FF7-41DE-48FC-81DB-0CFAC6B64398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F58B-27E2-441A-9F5D-CAB75ED3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44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7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75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85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8945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57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63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09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32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1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7FF7-41DE-48FC-81DB-0CFAC6B64398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F58B-27E2-441A-9F5D-CAB75ED3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3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7FF7-41DE-48FC-81DB-0CFAC6B64398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F58B-27E2-441A-9F5D-CAB75ED3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3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7FF7-41DE-48FC-81DB-0CFAC6B64398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F58B-27E2-441A-9F5D-CAB75ED3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7FF7-41DE-48FC-81DB-0CFAC6B64398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F58B-27E2-441A-9F5D-CAB75ED3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6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7FF7-41DE-48FC-81DB-0CFAC6B64398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F58B-27E2-441A-9F5D-CAB75ED3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7FF7-41DE-48FC-81DB-0CFAC6B64398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F58B-27E2-441A-9F5D-CAB75ED3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7FF7-41DE-48FC-81DB-0CFAC6B64398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BF58B-27E2-441A-9F5D-CAB75ED3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0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7FF7-41DE-48FC-81DB-0CFAC6B64398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BF58B-27E2-441A-9F5D-CAB75ED3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5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6E02F43-9E78-6494-DD8F-1552B1616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04327-6682-4F39-92D0-7C9ABC72D5DF}"/>
              </a:ext>
            </a:extLst>
          </p:cNvPr>
          <p:cNvSpPr txBox="1"/>
          <p:nvPr/>
        </p:nvSpPr>
        <p:spPr>
          <a:xfrm>
            <a:off x="246795" y="4434841"/>
            <a:ext cx="3670614" cy="2185214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God the Gardener</a:t>
            </a:r>
            <a:br>
              <a:rPr lang="en-US" sz="4800" b="1" dirty="0">
                <a:latin typeface="Century Gothic" panose="020B0502020202020204" pitchFamily="34" charset="0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Psalm 107:4-9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9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7" y="682579"/>
            <a:ext cx="10294182" cy="1164465"/>
          </a:xfrm>
        </p:spPr>
        <p:txBody>
          <a:bodyPr>
            <a:normAutofit/>
          </a:bodyPr>
          <a:lstStyle/>
          <a:p>
            <a:r>
              <a:rPr lang="en-US" sz="5400" b="1" dirty="0"/>
              <a:t>Salvation: </a:t>
            </a:r>
            <a:r>
              <a:rPr lang="en-US" sz="4800" dirty="0"/>
              <a:t>The Production of Purity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7" y="2459865"/>
            <a:ext cx="11423560" cy="4172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God The Metal-Worker:</a:t>
            </a:r>
            <a:r>
              <a:rPr lang="en-US" sz="4000" b="1" dirty="0"/>
              <a:t> Isa 1:21-26, 48:10; </a:t>
            </a:r>
            <a:r>
              <a:rPr lang="en-US" sz="4000" b="1" dirty="0" err="1"/>
              <a:t>Jer</a:t>
            </a:r>
            <a:r>
              <a:rPr lang="en-US" sz="4000" b="1" dirty="0"/>
              <a:t> 6:27-30, 9:7; Lam 4:1; [</a:t>
            </a:r>
            <a:r>
              <a:rPr lang="en-US" sz="4000" b="1" dirty="0" err="1"/>
              <a:t>Ezk</a:t>
            </a:r>
            <a:r>
              <a:rPr lang="en-US" sz="4000" b="1" dirty="0"/>
              <a:t> 22</a:t>
            </a:r>
            <a:r>
              <a:rPr lang="en-US" sz="4000" dirty="0"/>
              <a:t>:</a:t>
            </a:r>
            <a:r>
              <a:rPr lang="en-US" sz="4000" b="1" dirty="0"/>
              <a:t>17-22]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Occasionally in The 12, EG </a:t>
            </a:r>
            <a:r>
              <a:rPr lang="en-US" sz="4000" b="1" dirty="0"/>
              <a:t>[</a:t>
            </a:r>
            <a:r>
              <a:rPr lang="en-US" sz="4000" b="1" dirty="0" err="1"/>
              <a:t>Zech</a:t>
            </a:r>
            <a:r>
              <a:rPr lang="en-US" sz="4000" b="1" dirty="0"/>
              <a:t> 13:7-9]</a:t>
            </a:r>
          </a:p>
          <a:p>
            <a:pPr marL="0" indent="0">
              <a:buNone/>
            </a:pPr>
            <a:r>
              <a:rPr lang="en-US" sz="4400" b="1" dirty="0"/>
              <a:t>Refining Metal: </a:t>
            </a:r>
            <a:r>
              <a:rPr lang="en-US" sz="4400" dirty="0"/>
              <a:t>An easy to understand process but difficult, long, &amp; repetitious. </a:t>
            </a:r>
          </a:p>
          <a:p>
            <a:pPr marL="0" indent="0" algn="ctr">
              <a:buNone/>
            </a:pPr>
            <a:r>
              <a:rPr lang="en-US" sz="4000" b="1" dirty="0"/>
              <a:t>God refines His people for purity, holiness.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t="5634" r="2678" b="5915"/>
          <a:stretch/>
        </p:blipFill>
        <p:spPr>
          <a:xfrm>
            <a:off x="10637949" y="682579"/>
            <a:ext cx="1502535" cy="1261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2" y="1744012"/>
            <a:ext cx="5201920" cy="3901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20" y="1744012"/>
            <a:ext cx="5201920" cy="3901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960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15" y="754609"/>
            <a:ext cx="10937289" cy="1095358"/>
          </a:xfrm>
        </p:spPr>
        <p:txBody>
          <a:bodyPr>
            <a:normAutofit/>
          </a:bodyPr>
          <a:lstStyle/>
          <a:p>
            <a:pPr algn="ctr"/>
            <a:r>
              <a:rPr lang="en-US" sz="6600" b="1" spc="300" dirty="0">
                <a:latin typeface="Algerian" panose="04020705040A02060702" pitchFamily="82" charset="0"/>
              </a:rPr>
              <a:t>God, The Blacksmith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27" y="1814455"/>
            <a:ext cx="11055658" cy="4872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God uses metal analogies for our purity. </a:t>
            </a:r>
          </a:p>
          <a:p>
            <a:pPr lvl="1"/>
            <a:r>
              <a:rPr lang="en-US" sz="3600" dirty="0"/>
              <a:t>Often in the OT prophets </a:t>
            </a:r>
            <a:r>
              <a:rPr lang="en-US" sz="3600" b="1" dirty="0"/>
              <a:t>[Ezekiel 22:17-22]</a:t>
            </a:r>
            <a:endParaRPr lang="en-US" sz="3600" dirty="0"/>
          </a:p>
          <a:p>
            <a:pPr lvl="1"/>
            <a:r>
              <a:rPr lang="en-US" sz="3600" dirty="0"/>
              <a:t>Sanctification is a process that must be repeated.</a:t>
            </a:r>
          </a:p>
          <a:p>
            <a:pPr lvl="1"/>
            <a:r>
              <a:rPr lang="en-US" sz="3600" dirty="0"/>
              <a:t>Sin ought not ruin us but remind us of His grace.  </a:t>
            </a:r>
          </a:p>
          <a:p>
            <a:pPr lvl="1"/>
            <a:r>
              <a:rPr lang="en-US" sz="3600" dirty="0"/>
              <a:t>Refinery depicts The Final Judgement </a:t>
            </a:r>
            <a:r>
              <a:rPr lang="en-US" sz="3600" b="1" dirty="0"/>
              <a:t>[2 Pet 3:10-12]</a:t>
            </a:r>
          </a:p>
          <a:p>
            <a:pPr marL="0" indent="0">
              <a:buNone/>
            </a:pPr>
            <a:r>
              <a:rPr lang="en-US" sz="4400" b="1" dirty="0"/>
              <a:t>How will our work hold up? [1 Cor 3:10-13]</a:t>
            </a:r>
          </a:p>
        </p:txBody>
      </p:sp>
    </p:spTree>
    <p:extLst>
      <p:ext uri="{BB962C8B-B14F-4D97-AF65-F5344CB8AC3E}">
        <p14:creationId xmlns:p14="http://schemas.microsoft.com/office/powerpoint/2010/main" val="36236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16" y="1941906"/>
            <a:ext cx="10946167" cy="3826453"/>
          </a:xfrm>
          <a:solidFill>
            <a:schemeClr val="bg1">
              <a:lumMod val="85000"/>
              <a:alpha val="6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400" b="1" dirty="0"/>
              <a:t>“</a:t>
            </a:r>
            <a:r>
              <a:rPr lang="en-US" sz="4400" b="1" i="1" dirty="0"/>
              <a:t>The iron gates of death</a:t>
            </a:r>
            <a:r>
              <a:rPr lang="en-US" sz="4400" b="1" dirty="0"/>
              <a:t>”</a:t>
            </a:r>
            <a:r>
              <a:rPr lang="en-US" sz="4000" b="1" dirty="0"/>
              <a:t> 	</a:t>
            </a:r>
            <a:r>
              <a:rPr lang="en-US" sz="3600" b="1" dirty="0"/>
              <a:t>Job 38:17; </a:t>
            </a:r>
            <a:r>
              <a:rPr lang="en-US" sz="3600" b="1" dirty="0" err="1"/>
              <a:t>Psm</a:t>
            </a:r>
            <a:r>
              <a:rPr lang="en-US" sz="3600" b="1" dirty="0"/>
              <a:t> 107</a:t>
            </a:r>
            <a:endParaRPr lang="en-US" sz="4000" b="1" dirty="0"/>
          </a:p>
          <a:p>
            <a:pPr marL="457200" lvl="1" indent="0" algn="ctr">
              <a:buNone/>
            </a:pPr>
            <a:r>
              <a:rPr lang="en-US" sz="4000" dirty="0"/>
              <a:t>Death cannot keep it’s prey, Jesus, my Savior </a:t>
            </a:r>
          </a:p>
          <a:p>
            <a:pPr marL="457200" lvl="1" indent="0" algn="ctr">
              <a:buNone/>
            </a:pPr>
            <a:r>
              <a:rPr lang="en-US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He tore the bars away, Jesus, my Lord!</a:t>
            </a:r>
          </a:p>
          <a:p>
            <a:pPr marL="457200" lvl="1" indent="0">
              <a:buNone/>
            </a:pPr>
            <a:r>
              <a:rPr lang="en-US" sz="4400" b="1" dirty="0"/>
              <a:t>The iron bars of death are no match for…</a:t>
            </a:r>
            <a:br>
              <a:rPr lang="en-US" sz="4400" b="1" dirty="0"/>
            </a:br>
            <a:r>
              <a:rPr lang="en-US" sz="4400" b="1" dirty="0"/>
              <a:t>		the Carpenter of Nazareth! </a:t>
            </a:r>
          </a:p>
        </p:txBody>
      </p:sp>
    </p:spTree>
    <p:extLst>
      <p:ext uri="{BB962C8B-B14F-4D97-AF65-F5344CB8AC3E}">
        <p14:creationId xmlns:p14="http://schemas.microsoft.com/office/powerpoint/2010/main" val="22644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DEO - The Tree of Life Awakenings at Disney's Animal Kingdom">
            <a:extLst>
              <a:ext uri="{FF2B5EF4-FFF2-40B4-BE49-F238E27FC236}">
                <a16:creationId xmlns:a16="http://schemas.microsoft.com/office/drawing/2014/main" id="{AB6057B0-449B-F9D8-6647-0F1967756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660702-7F8C-499B-9350-3C25900F31B9}"/>
              </a:ext>
            </a:extLst>
          </p:cNvPr>
          <p:cNvSpPr txBox="1"/>
          <p:nvPr/>
        </p:nvSpPr>
        <p:spPr>
          <a:xfrm>
            <a:off x="8292974" y="4490828"/>
            <a:ext cx="3670614" cy="2123658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Christ the </a:t>
            </a:r>
            <a:br>
              <a:rPr lang="en-US" sz="4800" b="1" dirty="0">
                <a:latin typeface="Century Gothic" panose="020B0502020202020204" pitchFamily="34" charset="0"/>
              </a:rPr>
            </a:br>
            <a:r>
              <a:rPr lang="en-US" sz="4800" b="1" dirty="0">
                <a:latin typeface="Century Gothic" panose="020B0502020202020204" pitchFamily="34" charset="0"/>
              </a:rPr>
              <a:t>Carpenter</a:t>
            </a:r>
          </a:p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Col 1; Mk 6:3</a:t>
            </a:r>
          </a:p>
        </p:txBody>
      </p:sp>
    </p:spTree>
    <p:extLst>
      <p:ext uri="{BB962C8B-B14F-4D97-AF65-F5344CB8AC3E}">
        <p14:creationId xmlns:p14="http://schemas.microsoft.com/office/powerpoint/2010/main" val="36353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a city with tall buildings in the background&#10;&#10;Description automatically generated">
            <a:extLst>
              <a:ext uri="{FF2B5EF4-FFF2-40B4-BE49-F238E27FC236}">
                <a16:creationId xmlns:a16="http://schemas.microsoft.com/office/drawing/2014/main" id="{48EF6EFC-EFF1-427C-BE6A-E9C361878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660702-7F8C-499B-9350-3C25900F31B9}"/>
              </a:ext>
            </a:extLst>
          </p:cNvPr>
          <p:cNvSpPr txBox="1"/>
          <p:nvPr/>
        </p:nvSpPr>
        <p:spPr>
          <a:xfrm>
            <a:off x="408607" y="4500159"/>
            <a:ext cx="3670614" cy="2185214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God the </a:t>
            </a:r>
            <a:r>
              <a:rPr lang="en-US" sz="4800" b="1" dirty="0" err="1">
                <a:latin typeface="Century Gothic" panose="020B0502020202020204" pitchFamily="34" charset="0"/>
              </a:rPr>
              <a:t>Citybuilder</a:t>
            </a:r>
            <a:endParaRPr lang="en-US" sz="48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Heb 11:10</a:t>
            </a:r>
          </a:p>
        </p:txBody>
      </p:sp>
    </p:spTree>
    <p:extLst>
      <p:ext uri="{BB962C8B-B14F-4D97-AF65-F5344CB8AC3E}">
        <p14:creationId xmlns:p14="http://schemas.microsoft.com/office/powerpoint/2010/main" val="150228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4AC8B0-4305-C9C2-0CC5-8E648651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84B1D1-2619-F91A-8962-65911A5DFAF2}"/>
              </a:ext>
            </a:extLst>
          </p:cNvPr>
          <p:cNvSpPr txBox="1"/>
          <p:nvPr/>
        </p:nvSpPr>
        <p:spPr>
          <a:xfrm>
            <a:off x="8844764" y="4500159"/>
            <a:ext cx="3033565" cy="2185214"/>
          </a:xfrm>
          <a:prstGeom prst="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God the Provider</a:t>
            </a:r>
          </a:p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371577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【スペック】 British Literary Collection 1 DVD 輸入盤 :usae-9337369027524:ワールドディスクプレイス!店 - 通販 - タイトル ...">
            <a:extLst>
              <a:ext uri="{FF2B5EF4-FFF2-40B4-BE49-F238E27FC236}">
                <a16:creationId xmlns:a16="http://schemas.microsoft.com/office/drawing/2014/main" id="{FB612A09-5303-F209-89B6-92B38D32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1"/>
            <a:ext cx="12212331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15822D-10CD-48E0-A900-8B843E2ED046}"/>
              </a:ext>
            </a:extLst>
          </p:cNvPr>
          <p:cNvSpPr/>
          <p:nvPr/>
        </p:nvSpPr>
        <p:spPr>
          <a:xfrm>
            <a:off x="18549" y="1519612"/>
            <a:ext cx="1210727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“The Gospels contain… a story of a larger kind which embraces all the essence of other stories. But 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story has entered history &amp; the primary world… 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story is supreme; &amp; it is true.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-J.R.R. Tolkien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175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928575" y="6387922"/>
            <a:ext cx="334851" cy="29621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84" y="1337329"/>
            <a:ext cx="7019030" cy="41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54872" y="631601"/>
            <a:ext cx="566671" cy="10818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9" t="211" r="30986" b="-211"/>
          <a:stretch/>
        </p:blipFill>
        <p:spPr>
          <a:xfrm>
            <a:off x="3848636" y="510664"/>
            <a:ext cx="4494727" cy="6096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674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29" y="692463"/>
            <a:ext cx="11469950" cy="1228522"/>
          </a:xfrm>
        </p:spPr>
        <p:txBody>
          <a:bodyPr>
            <a:normAutofit/>
          </a:bodyPr>
          <a:lstStyle/>
          <a:p>
            <a:pPr algn="ctr"/>
            <a:r>
              <a:rPr lang="en-US" sz="6600" b="1" spc="300" dirty="0">
                <a:latin typeface="Algerian" panose="04020705040A02060702" pitchFamily="82" charset="0"/>
              </a:rPr>
              <a:t>God, The Blacksmith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1654651"/>
            <a:ext cx="10804123" cy="50318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The Garden of Eden had precious metals. </a:t>
            </a:r>
          </a:p>
          <a:p>
            <a:pPr lvl="1"/>
            <a:r>
              <a:rPr lang="en-US" sz="4000" dirty="0"/>
              <a:t>Metal has always been highly valued.</a:t>
            </a:r>
          </a:p>
          <a:p>
            <a:pPr lvl="1"/>
            <a:r>
              <a:rPr lang="en-US" sz="4000" dirty="0"/>
              <a:t>Due to the difficulty of mining, </a:t>
            </a:r>
            <a:r>
              <a:rPr lang="en-US" sz="4000" b="1" dirty="0"/>
              <a:t>[Job 28:1-11]</a:t>
            </a:r>
            <a:endParaRPr lang="en-US" sz="4000" dirty="0"/>
          </a:p>
          <a:p>
            <a:pPr lvl="1"/>
            <a:r>
              <a:rPr lang="en-US" sz="4000" dirty="0"/>
              <a:t>But Wisdom was valued higher.</a:t>
            </a:r>
            <a:r>
              <a:rPr lang="en-US" sz="4000" b="1" dirty="0"/>
              <a:t> [28:12-22]</a:t>
            </a:r>
            <a:endParaRPr lang="en-US" sz="4000" dirty="0"/>
          </a:p>
          <a:p>
            <a:pPr marL="0" indent="0">
              <a:buNone/>
            </a:pPr>
            <a:r>
              <a:rPr lang="en-US" sz="4000" b="1" dirty="0"/>
              <a:t>Wisdom is humility &amp; the fear of God. [28:23-28]</a:t>
            </a:r>
          </a:p>
        </p:txBody>
      </p:sp>
    </p:spTree>
    <p:extLst>
      <p:ext uri="{BB962C8B-B14F-4D97-AF65-F5344CB8AC3E}">
        <p14:creationId xmlns:p14="http://schemas.microsoft.com/office/powerpoint/2010/main" val="407407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772364"/>
            <a:ext cx="11026066" cy="1068725"/>
          </a:xfrm>
        </p:spPr>
        <p:txBody>
          <a:bodyPr>
            <a:normAutofit/>
          </a:bodyPr>
          <a:lstStyle/>
          <a:p>
            <a:pPr algn="ctr"/>
            <a:r>
              <a:rPr lang="en-US" sz="6600" b="1" spc="300" dirty="0">
                <a:latin typeface="Algerian" panose="04020705040A02060702" pitchFamily="82" charset="0"/>
              </a:rPr>
              <a:t>God, The Blacksmith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763" y="1841089"/>
            <a:ext cx="10996474" cy="484540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Metal is often connected with worship.</a:t>
            </a:r>
          </a:p>
          <a:p>
            <a:pPr lvl="1"/>
            <a:r>
              <a:rPr lang="en-US" sz="4000" dirty="0"/>
              <a:t>In idols… &amp; ordained by God. </a:t>
            </a:r>
            <a:r>
              <a:rPr lang="en-US" sz="4000" b="1" dirty="0"/>
              <a:t>[</a:t>
            </a:r>
            <a:r>
              <a:rPr lang="en-US" sz="4000" b="1" dirty="0" err="1"/>
              <a:t>Exod</a:t>
            </a:r>
            <a:r>
              <a:rPr lang="en-US" sz="4000" b="1" dirty="0"/>
              <a:t> 31:1-5]</a:t>
            </a:r>
          </a:p>
          <a:p>
            <a:pPr lvl="1"/>
            <a:r>
              <a:rPr lang="en-US" sz="4000" dirty="0"/>
              <a:t>The metal is used in both good &amp; bad ways. </a:t>
            </a:r>
          </a:p>
          <a:p>
            <a:pPr lvl="1"/>
            <a:r>
              <a:rPr lang="en-US" sz="4000" dirty="0"/>
              <a:t>A refinery passage stands out </a:t>
            </a:r>
            <a:r>
              <a:rPr lang="en-US" sz="4000" b="1" dirty="0"/>
              <a:t>[</a:t>
            </a:r>
            <a:r>
              <a:rPr lang="en-US" sz="4000" b="1" dirty="0" err="1"/>
              <a:t>Prov</a:t>
            </a:r>
            <a:r>
              <a:rPr lang="en-US" sz="4000" b="1" dirty="0"/>
              <a:t> 27:21]:</a:t>
            </a:r>
          </a:p>
          <a:p>
            <a:pPr lvl="1"/>
            <a:r>
              <a:rPr lang="en-US" sz="4000" dirty="0"/>
              <a:t>Be introspective with the praise we hear. </a:t>
            </a:r>
          </a:p>
          <a:p>
            <a:pPr marL="0" indent="0">
              <a:buNone/>
            </a:pPr>
            <a:r>
              <a:rPr lang="en-US" sz="4000" b="1" dirty="0"/>
              <a:t>What do we need to add or remove for purity?</a:t>
            </a:r>
          </a:p>
        </p:txBody>
      </p:sp>
    </p:spTree>
    <p:extLst>
      <p:ext uri="{BB962C8B-B14F-4D97-AF65-F5344CB8AC3E}">
        <p14:creationId xmlns:p14="http://schemas.microsoft.com/office/powerpoint/2010/main" val="18109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rli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368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Algerian</vt:lpstr>
      <vt:lpstr>Arial</vt:lpstr>
      <vt:lpstr>Arial Narrow</vt:lpstr>
      <vt:lpstr>Calibri</vt:lpstr>
      <vt:lpstr>Calibri Light</vt:lpstr>
      <vt:lpstr>Century Gothic</vt:lpstr>
      <vt:lpstr>Trebuchet MS</vt:lpstr>
      <vt:lpstr>Office Theme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God, The Blacksmith</vt:lpstr>
      <vt:lpstr>God, The Blacksmith</vt:lpstr>
      <vt:lpstr>Salvation: The Production of Purity </vt:lpstr>
      <vt:lpstr>God, The Blacksmith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Coulter Wickerham</dc:creator>
  <cp:lastModifiedBy>Coulter Wickerham</cp:lastModifiedBy>
  <cp:revision>15</cp:revision>
  <dcterms:created xsi:type="dcterms:W3CDTF">2020-01-29T04:24:49Z</dcterms:created>
  <dcterms:modified xsi:type="dcterms:W3CDTF">2023-07-01T03:35:18Z</dcterms:modified>
</cp:coreProperties>
</file>