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5C9D9-A458-0079-36AF-D1AC7ABF1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042A6-00FA-1165-51FA-FBE893C9E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FCB7-2FAA-9839-2273-BBE9F6D5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22680-2AE1-A743-6E60-859155A9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46D8-0834-AB5F-7A73-5348C3B7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2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691F-6341-4B08-1FF8-F4A68FC0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316DF-8248-6038-0E56-7521D185A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761A-DB75-5FAA-14C1-F31E73BF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225B8-5ABA-25CE-F941-40BBEF87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02144-3BE4-3407-02AF-80247A33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AEAAE-2737-E5EC-CD79-ED15B0202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7139D-3DC0-0386-60EE-3ED02A8B1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044A3-84FE-6C29-5762-44B207FD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AB6D1-88E2-8BA4-D608-80DAB835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1385A-B86C-B75F-5567-BCD30DD9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4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542F-8812-3E4C-D8D0-16767420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3552F-FE59-9339-14D2-DDAEDBB36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19245-9D21-EE33-95ED-CE83D607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D442E-DB60-1CEF-35B3-7C26151E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B26A4-1B6D-865D-982F-0B791AFC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5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B9DD-2BD5-BF5B-290E-ED32FC55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C37E1-8478-BF4F-3531-57B9BD13B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63FD-36DB-3AFE-336C-2E63F2C1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63F4E-AB7D-9B28-B572-65155BF6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6B860-494A-7A1B-4461-9B5B313D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8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C21D-C3EC-C5FA-81C0-5E019857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3F912-65D6-44C9-7F69-342067192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4809A-5782-A778-55FB-2F57A78A0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96718-B037-4AEC-ED67-E6BE93FE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81C05-B358-4778-13E7-A134E170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F85E6-3859-FA53-E9C4-2CA2023B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6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6164-26F0-4772-3BE3-6076C011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44DF-E92F-6BE0-DBDF-7E9803C6F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8EA4A-9631-7E2B-6D52-67B16544F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92319-5358-E938-54E9-36E82DE4B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65F56-DA82-AB75-538E-42EE56544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1D091-C241-B0E7-00B9-467FD9F0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28785-A663-C7B1-9286-77361061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86BBA-37B4-9DBD-3367-42CDE995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8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7AE8-0FEB-D011-C088-E030CB58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84F8F-FFEF-DB8D-C590-8DC2DE83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C93F4-B801-CA83-21DA-A7711D0F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2B360-3C88-14AA-6339-F78FBD99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C738A-DBE8-240B-F8E0-F691E985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AC9B7-2E3E-94CD-BBA4-1F6A8401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BE41E-9D44-880C-0073-84F370B0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CB9EE-96F2-A2C3-8E37-2A0B2820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2601-45E3-5789-0333-E5116DCBF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B0AB4-DC3B-BD24-F427-9EB95B20A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6FFEF-2875-DF4F-F911-B0FFC786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17916-7563-3E47-4922-D68C295C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7CE6F-2BD5-FF5B-4C40-F5416B38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4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1DF0C-0CFF-A6F8-8DD9-8F87FF85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C0166-F29B-83D2-E28A-7A80485FD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0EE25-48BC-24F0-516C-695FA1393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B1A78-6037-7105-8377-B42FF488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0075F-0182-9962-9F86-E387D95D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E9D1A-EC73-9C10-111F-72A7A3B1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52C81-7D52-2CD4-2175-75CA6AD6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CE731-C918-AA37-9AD7-CCAFA9678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54409-693C-A9EA-3A4C-487044751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A4D81-F466-4F78-8F8E-EB997D33FA6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6C939-0ED8-BB63-962F-B9843A2EC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847A0-356A-6C7A-9D97-1DD84E0A5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85AE-C815-4749-8A2D-652A44C0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87E3C19-08AF-836F-727B-DBB38DD7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r="216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B4071-F3FE-AD29-52BD-4A50ADB61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i="1" dirty="0">
                <a:latin typeface="Bodoni MT" panose="02070603080606020203" pitchFamily="18" charset="0"/>
                <a:cs typeface="Aharoni" panose="02010803020104030203" pitchFamily="2" charset="-79"/>
              </a:rPr>
              <a:t>Seek Peace </a:t>
            </a:r>
            <a:br>
              <a:rPr lang="en-US" sz="5400" i="1" dirty="0">
                <a:latin typeface="Bodoni MT" panose="02070603080606020203" pitchFamily="18" charset="0"/>
                <a:cs typeface="Aharoni" panose="02010803020104030203" pitchFamily="2" charset="-79"/>
              </a:rPr>
            </a:br>
            <a:r>
              <a:rPr lang="en-US" sz="5400" i="1" dirty="0">
                <a:latin typeface="Bodoni MT" panose="02070603080606020203" pitchFamily="18" charset="0"/>
                <a:cs typeface="Aharoni" panose="02010803020104030203" pitchFamily="2" charset="-79"/>
              </a:rPr>
              <a:t>&amp; Pursue It</a:t>
            </a:r>
            <a:r>
              <a:rPr lang="en-US" sz="5400" dirty="0">
                <a:latin typeface="Bodoni MT" panose="02070603080606020203" pitchFamily="18" charset="0"/>
                <a:cs typeface="Aharoni" panose="02010803020104030203" pitchFamily="2" charset="-79"/>
              </a:rPr>
              <a:t> </a:t>
            </a:r>
            <a:br>
              <a:rPr lang="en-US" sz="5400" dirty="0">
                <a:latin typeface="Bodoni MT" panose="02070603080606020203" pitchFamily="18" charset="0"/>
                <a:cs typeface="Aharoni" panose="02010803020104030203" pitchFamily="2" charset="-79"/>
              </a:rPr>
            </a:br>
            <a:r>
              <a:rPr lang="en-US" sz="5400" dirty="0">
                <a:latin typeface="Bodoni MT" panose="02070603080606020203" pitchFamily="18" charset="0"/>
                <a:cs typeface="Aharoni" panose="02010803020104030203" pitchFamily="2" charset="-79"/>
              </a:rPr>
              <a:t>-</a:t>
            </a:r>
            <a:r>
              <a:rPr lang="en-US" sz="4400" b="1" dirty="0">
                <a:latin typeface="Bodoni MT" panose="02070603080606020203" pitchFamily="18" charset="0"/>
                <a:cs typeface="Aharoni" panose="02010803020104030203" pitchFamily="2" charset="-79"/>
              </a:rPr>
              <a:t>Psalm 34:11-18</a:t>
            </a:r>
            <a:endParaRPr lang="en-US" sz="4800" b="1" dirty="0">
              <a:latin typeface="Bodoni MT" panose="020706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AECE0-F1E2-8D22-5574-E7907172C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Peace, A Fruit of The Spirit </a:t>
            </a:r>
            <a:br>
              <a:rPr lang="en-US" sz="2800" dirty="0"/>
            </a:br>
            <a:r>
              <a:rPr lang="en-US" sz="2800" dirty="0"/>
              <a:t>&amp; Important Aspect for </a:t>
            </a:r>
            <a:br>
              <a:rPr lang="en-US" sz="2800" dirty="0"/>
            </a:br>
            <a:r>
              <a:rPr lang="en-US" sz="2800" dirty="0"/>
              <a:t>Disciples of Jesus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50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51E91B6E-D069-C9F0-E210-3030D86C4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75597A-1375-BFE3-A846-D5742A378766}"/>
              </a:ext>
            </a:extLst>
          </p:cNvPr>
          <p:cNvSpPr txBox="1"/>
          <p:nvPr/>
        </p:nvSpPr>
        <p:spPr>
          <a:xfrm>
            <a:off x="198120" y="2070100"/>
            <a:ext cx="46786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cs typeface="Aharoni" panose="02010803020104030203" pitchFamily="2" charset="-79"/>
              </a:rPr>
              <a:t>Hear the Priestly Blessing of 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cs typeface="Aharoni" panose="02010803020104030203" pitchFamily="2" charset="-79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cs typeface="Aharoni" panose="02010803020104030203" pitchFamily="2" charset="-79"/>
              </a:rPr>
              <a:t>[Num 6:22-27]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cs typeface="Aharoni" panose="02010803020104030203" pitchFamily="2" charset="-79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cs typeface="Aharoni" panose="02010803020104030203" pitchFamily="2" charset="-79"/>
              </a:rPr>
              <a:t>cf. Num 25:12-13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089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A2DF9B9-39B8-76C1-5CBF-A2AE6058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5D5625C-02DF-2777-35BF-C1ED92CA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0" y="1300162"/>
            <a:ext cx="6083300" cy="425767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Peace is a major part of the bible story long before we get to… </a:t>
            </a:r>
            <a:br>
              <a:rPr lang="en-US" sz="4800" dirty="0">
                <a:solidFill>
                  <a:schemeClr val="bg1"/>
                </a:solidFill>
                <a:latin typeface="+mn-lt"/>
              </a:rPr>
            </a:br>
            <a:r>
              <a:rPr lang="en-US" sz="4800" i="1" dirty="0">
                <a:solidFill>
                  <a:schemeClr val="bg1"/>
                </a:solidFill>
                <a:latin typeface="Bodoni MT" panose="02070603080606020203" pitchFamily="18" charset="0"/>
              </a:rPr>
              <a:t>The Prince of Peace &amp; </a:t>
            </a:r>
            <a:br>
              <a:rPr lang="en-US" sz="4800" i="1" dirty="0">
                <a:solidFill>
                  <a:schemeClr val="bg1"/>
                </a:solidFill>
                <a:latin typeface="Bodoni MT" panose="02070603080606020203" pitchFamily="18" charset="0"/>
              </a:rPr>
            </a:br>
            <a:r>
              <a:rPr lang="en-US" sz="4800" i="1" dirty="0">
                <a:solidFill>
                  <a:schemeClr val="bg1"/>
                </a:solidFill>
                <a:latin typeface="Bodoni MT" panose="02070603080606020203" pitchFamily="18" charset="0"/>
              </a:rPr>
              <a:t>The God of All Peace.</a:t>
            </a:r>
            <a:br>
              <a:rPr lang="en-US" sz="4800" i="1" dirty="0">
                <a:solidFill>
                  <a:schemeClr val="bg1"/>
                </a:solidFill>
                <a:latin typeface="Bodoni MT" panose="020706030806060202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Bodoni MT" panose="02070603080606020203" pitchFamily="18" charset="0"/>
              </a:rPr>
              <a:t>Isa 9:6-7; 1 Th 5:23</a:t>
            </a:r>
          </a:p>
        </p:txBody>
      </p:sp>
    </p:spTree>
    <p:extLst>
      <p:ext uri="{BB962C8B-B14F-4D97-AF65-F5344CB8AC3E}">
        <p14:creationId xmlns:p14="http://schemas.microsoft.com/office/powerpoint/2010/main" val="427569261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CCE9-5F41-FD32-ED77-E1F355D5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031"/>
            <a:ext cx="12192000" cy="89455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Peace, A Fruit of The Spirit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BCC7-0D74-5AF1-CA2B-43D5E87F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144588"/>
            <a:ext cx="11049000" cy="5256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Defined: </a:t>
            </a:r>
            <a:r>
              <a:rPr lang="en-US" sz="3600" dirty="0"/>
              <a:t>It is more than “lack of war.” Includes, well-being.</a:t>
            </a:r>
          </a:p>
          <a:p>
            <a:pPr marL="0" indent="0">
              <a:buNone/>
            </a:pPr>
            <a:r>
              <a:rPr lang="en-US" sz="3600" b="1" dirty="0"/>
              <a:t>Jesus: </a:t>
            </a:r>
            <a:r>
              <a:rPr lang="en-US" sz="3600" dirty="0"/>
              <a:t>Declared </a:t>
            </a:r>
            <a:r>
              <a:rPr lang="en-US" sz="3600" i="1" dirty="0"/>
              <a:t>peace-makers</a:t>
            </a:r>
            <a:r>
              <a:rPr lang="en-US" sz="3600" dirty="0"/>
              <a:t> as sons of God. </a:t>
            </a:r>
            <a:r>
              <a:rPr lang="en-US" sz="3600" b="1" dirty="0"/>
              <a:t>Mt 5:9</a:t>
            </a:r>
            <a:br>
              <a:rPr lang="en-US" sz="3600" dirty="0"/>
            </a:br>
            <a:r>
              <a:rPr lang="en-US" sz="3600" dirty="0"/>
              <a:t>	His famous sermon advises </a:t>
            </a:r>
            <a:r>
              <a:rPr lang="en-US" sz="3600" i="1" dirty="0"/>
              <a:t>peace</a:t>
            </a:r>
            <a:r>
              <a:rPr lang="en-US" sz="3600" dirty="0"/>
              <a:t>. </a:t>
            </a:r>
            <a:r>
              <a:rPr lang="en-US" sz="3600" b="1" dirty="0"/>
              <a:t>Mt 5:38-48</a:t>
            </a:r>
            <a:br>
              <a:rPr lang="en-US" sz="3600" b="1" dirty="0"/>
            </a:br>
            <a:r>
              <a:rPr lang="en-US" sz="3600" dirty="0"/>
              <a:t>	It is Peter’s summary of God’s Word in </a:t>
            </a:r>
            <a:r>
              <a:rPr lang="en-US" sz="3600" b="1" dirty="0"/>
              <a:t>Acts 10:36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		Reminiscent of the angels in </a:t>
            </a:r>
            <a:r>
              <a:rPr lang="en-US" sz="3600" b="1" dirty="0"/>
              <a:t>Lk 2:14</a:t>
            </a:r>
            <a:r>
              <a:rPr lang="en-US" sz="3600" dirty="0"/>
              <a:t>:  </a:t>
            </a:r>
            <a:br>
              <a:rPr lang="en-US" sz="3600" dirty="0"/>
            </a:br>
            <a:r>
              <a:rPr lang="en-US" sz="3600" dirty="0"/>
              <a:t>		</a:t>
            </a:r>
            <a:r>
              <a:rPr lang="en-US" sz="3200" i="1" dirty="0">
                <a:latin typeface="Arial Narrow" panose="020B0606020202030204" pitchFamily="34" charset="0"/>
              </a:rPr>
              <a:t>Glory to God in the highest, peace &amp; good will among men. </a:t>
            </a:r>
          </a:p>
          <a:p>
            <a:pPr marL="0" indent="0">
              <a:buNone/>
            </a:pPr>
            <a:r>
              <a:rPr lang="en-US" sz="3600" dirty="0"/>
              <a:t>	YET, He gives realistic advice: </a:t>
            </a:r>
            <a:r>
              <a:rPr lang="en-US" sz="3600" b="1" dirty="0"/>
              <a:t>[Lk 12:51-53; 19:41-46]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		</a:t>
            </a:r>
            <a:r>
              <a:rPr lang="en-US" sz="3200" dirty="0"/>
              <a:t>Some religious people will reject “</a:t>
            </a:r>
            <a:r>
              <a:rPr lang="en-US" sz="3200" i="1" dirty="0"/>
              <a:t>terms of peace</a:t>
            </a:r>
            <a:r>
              <a:rPr lang="en-US" sz="32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3176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2CEB8D-2285-CA89-1677-D85929B17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8"/>
          <a:stretch/>
        </p:blipFill>
        <p:spPr bwMode="auto">
          <a:xfrm>
            <a:off x="0" y="-40133"/>
            <a:ext cx="12192000" cy="6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BCCE9-5F41-FD32-ED77-E1F355D5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031"/>
            <a:ext cx="12192000" cy="89455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Peace, A Fruit of The Spirit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BCC7-0D74-5AF1-CA2B-43D5E87F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144588"/>
            <a:ext cx="11049000" cy="5256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Defined: </a:t>
            </a:r>
            <a:r>
              <a:rPr lang="en-US" sz="3600" dirty="0"/>
              <a:t>It is more than “lack of war.” Includes, well-being.</a:t>
            </a:r>
          </a:p>
          <a:p>
            <a:pPr marL="0" indent="0">
              <a:buNone/>
            </a:pPr>
            <a:r>
              <a:rPr lang="en-US" sz="3600" b="1" dirty="0"/>
              <a:t>Jesus: </a:t>
            </a:r>
            <a:r>
              <a:rPr lang="en-US" sz="3600" dirty="0"/>
              <a:t>Declared </a:t>
            </a:r>
            <a:r>
              <a:rPr lang="en-US" sz="3600" i="1" dirty="0"/>
              <a:t>peace-makers</a:t>
            </a:r>
            <a:r>
              <a:rPr lang="en-US" sz="3600" dirty="0"/>
              <a:t> as sons of God. </a:t>
            </a:r>
            <a:r>
              <a:rPr lang="en-US" sz="3600" b="1" dirty="0"/>
              <a:t>Mt 5:9</a:t>
            </a:r>
            <a:br>
              <a:rPr lang="en-US" sz="3600" dirty="0"/>
            </a:br>
            <a:r>
              <a:rPr lang="en-US" sz="3600" dirty="0"/>
              <a:t>	YET, He gives realistic advice: </a:t>
            </a:r>
            <a:r>
              <a:rPr lang="en-US" sz="3600" b="1" dirty="0"/>
              <a:t>[Lk 12:51-53; 19:41-46]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b="1" dirty="0"/>
              <a:t>NT Letters: </a:t>
            </a:r>
            <a:r>
              <a:rPr lang="en-US" sz="3600" dirty="0"/>
              <a:t>Strongest descriptions in </a:t>
            </a:r>
            <a:r>
              <a:rPr lang="en-US" sz="3600" b="1" dirty="0"/>
              <a:t>Hebrews</a:t>
            </a:r>
            <a:r>
              <a:rPr lang="en-US" sz="3600" dirty="0"/>
              <a:t> &amp; </a:t>
            </a:r>
            <a:r>
              <a:rPr lang="en-US" sz="3600" b="1" dirty="0"/>
              <a:t>James</a:t>
            </a:r>
            <a:r>
              <a:rPr lang="en-US" sz="3600" dirty="0"/>
              <a:t>. </a:t>
            </a:r>
            <a:br>
              <a:rPr lang="en-US" sz="3600" dirty="0"/>
            </a:br>
            <a:r>
              <a:rPr lang="en-US" sz="3200" dirty="0"/>
              <a:t>	Our opening psalm appears in </a:t>
            </a:r>
            <a:r>
              <a:rPr lang="en-US" sz="3200" b="1" dirty="0"/>
              <a:t>[Heb 12:11-15]</a:t>
            </a:r>
            <a:br>
              <a:rPr lang="en-US" sz="3200" b="1" dirty="0"/>
            </a:br>
            <a:r>
              <a:rPr lang="en-US" sz="3200" dirty="0"/>
              <a:t>	Similar to </a:t>
            </a:r>
            <a:r>
              <a:rPr lang="en-US" sz="3200" b="1" dirty="0"/>
              <a:t>[1 Pet 3:8-12]</a:t>
            </a:r>
            <a:r>
              <a:rPr lang="en-US" sz="3200" dirty="0"/>
              <a:t>. Righteousness=</a:t>
            </a:r>
            <a:r>
              <a:rPr lang="en-US" sz="3200" i="1" dirty="0"/>
              <a:t>seeking peace. </a:t>
            </a:r>
            <a:br>
              <a:rPr lang="en-US" sz="3200" i="1" dirty="0"/>
            </a:br>
            <a:r>
              <a:rPr lang="en-US" sz="3200" b="1" dirty="0"/>
              <a:t>	[Ja 3:13-18; 1:19-22; 2:15-16] </a:t>
            </a:r>
            <a:r>
              <a:rPr lang="en-US" sz="3200" dirty="0"/>
              <a:t>Peace needs words &amp; actions.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6526352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2CEB8D-2285-CA89-1677-D85929B17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8"/>
          <a:stretch/>
        </p:blipFill>
        <p:spPr bwMode="auto">
          <a:xfrm>
            <a:off x="0" y="-40133"/>
            <a:ext cx="12192000" cy="6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BCCE9-5F41-FD32-ED77-E1F355D5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031"/>
            <a:ext cx="12192000" cy="89455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Peace, A Fruit of The Spirit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BCC7-0D74-5AF1-CA2B-43D5E87F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144588"/>
            <a:ext cx="11049000" cy="5256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Jesus: </a:t>
            </a:r>
            <a:r>
              <a:rPr lang="en-US" sz="3200" dirty="0"/>
              <a:t>Declared </a:t>
            </a:r>
            <a:r>
              <a:rPr lang="en-US" sz="3200" i="1" dirty="0"/>
              <a:t>peace-makers</a:t>
            </a:r>
            <a:r>
              <a:rPr lang="en-US" sz="3200" dirty="0"/>
              <a:t> as sons of God. </a:t>
            </a:r>
            <a:r>
              <a:rPr lang="en-US" sz="3200" b="1" dirty="0"/>
              <a:t>Mt 5:9</a:t>
            </a:r>
            <a:br>
              <a:rPr lang="en-US" sz="3200" dirty="0"/>
            </a:br>
            <a:r>
              <a:rPr lang="en-US" sz="3200" dirty="0"/>
              <a:t>	YET, He gives realistic advice: </a:t>
            </a:r>
            <a:r>
              <a:rPr lang="en-US" sz="3200" b="1" dirty="0"/>
              <a:t>[Lk 12:51-53; 19:41-46]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b="1" dirty="0"/>
              <a:t>NT Letters: </a:t>
            </a:r>
            <a:r>
              <a:rPr lang="en-US" sz="3200" dirty="0"/>
              <a:t>Strong descriptions, </a:t>
            </a:r>
            <a:r>
              <a:rPr lang="en-US" sz="3200" b="1" dirty="0"/>
              <a:t>Heb 12</a:t>
            </a:r>
            <a:r>
              <a:rPr lang="en-US" sz="3200" dirty="0"/>
              <a:t> &amp; </a:t>
            </a:r>
            <a:r>
              <a:rPr lang="en-US" sz="3200" b="1" dirty="0"/>
              <a:t>James 1-3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en-US" sz="3200" dirty="0"/>
              <a:t>	Righteousness=</a:t>
            </a:r>
            <a:r>
              <a:rPr lang="en-US" sz="3200" i="1" dirty="0"/>
              <a:t>seeking peace</a:t>
            </a:r>
            <a:r>
              <a:rPr lang="en-US" sz="3200" dirty="0"/>
              <a:t> with words &amp; actions.</a:t>
            </a:r>
            <a:r>
              <a:rPr lang="en-US" sz="3200" i="1" dirty="0"/>
              <a:t> </a:t>
            </a:r>
          </a:p>
          <a:p>
            <a:pPr marL="0" indent="0">
              <a:buNone/>
            </a:pPr>
            <a:r>
              <a:rPr lang="en-US" sz="3600" b="1" dirty="0"/>
              <a:t>Paul &amp; Peace: </a:t>
            </a:r>
            <a:r>
              <a:rPr lang="en-US" sz="3600" dirty="0"/>
              <a:t>Responding to the offer of God &amp; His Son. </a:t>
            </a:r>
            <a:br>
              <a:rPr lang="en-US" sz="3600" dirty="0"/>
            </a:br>
            <a:r>
              <a:rPr lang="en-US" sz="3200" dirty="0"/>
              <a:t>	The buildup in Romans leads to </a:t>
            </a:r>
            <a:r>
              <a:rPr lang="en-US" sz="3200" b="1" dirty="0"/>
              <a:t>[Rom 8:1-8, 12-17]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	…A belief relevant to “living life”: </a:t>
            </a:r>
            <a:r>
              <a:rPr lang="en-US" sz="3200" b="1" dirty="0"/>
              <a:t>[12:14-21; 14:17-19]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	The Spirit, fruit, &amp; peace gathers in </a:t>
            </a:r>
            <a:r>
              <a:rPr lang="en-US" sz="3200" b="1" dirty="0"/>
              <a:t>Galatians 5:</a:t>
            </a:r>
            <a:br>
              <a:rPr lang="en-US" sz="3200" b="1" dirty="0"/>
            </a:br>
            <a:r>
              <a:rPr lang="en-US" sz="3200" i="1" dirty="0"/>
              <a:t>		Our walk </a:t>
            </a:r>
            <a:r>
              <a:rPr lang="en-US" sz="3200" b="1" dirty="0"/>
              <a:t>[5:13-18] </a:t>
            </a:r>
            <a:r>
              <a:rPr lang="en-US" sz="3200" dirty="0"/>
              <a:t>opposes </a:t>
            </a:r>
            <a:r>
              <a:rPr lang="en-US" sz="3200" i="1" dirty="0"/>
              <a:t>the flesh </a:t>
            </a:r>
            <a:r>
              <a:rPr lang="en-US" sz="3200" b="1" dirty="0"/>
              <a:t>[5:19-21]</a:t>
            </a:r>
            <a:r>
              <a:rPr lang="en-US" sz="3200" dirty="0"/>
              <a:t>…</a:t>
            </a:r>
            <a:br>
              <a:rPr lang="en-US" sz="3200" dirty="0"/>
            </a:br>
            <a:r>
              <a:rPr lang="en-US" sz="3200" dirty="0"/>
              <a:t>		and </a:t>
            </a:r>
            <a:r>
              <a:rPr lang="en-US" sz="3200" i="1" dirty="0"/>
              <a:t>The Spirit</a:t>
            </a:r>
            <a:r>
              <a:rPr lang="en-US" sz="3200" dirty="0"/>
              <a:t> leads us to </a:t>
            </a:r>
            <a:r>
              <a:rPr lang="en-US" sz="3200" i="1" dirty="0"/>
              <a:t>righteous fruit</a:t>
            </a:r>
            <a:r>
              <a:rPr lang="en-US" sz="3200" dirty="0"/>
              <a:t>: </a:t>
            </a:r>
            <a:r>
              <a:rPr lang="en-US" sz="3200" b="1" dirty="0"/>
              <a:t>[5:22-24]</a:t>
            </a:r>
            <a:r>
              <a:rPr lang="en-US" sz="3200" dirty="0"/>
              <a:t>. </a:t>
            </a:r>
            <a:endParaRPr lang="en-US" sz="32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2ABDCF-C300-D843-8F64-14593BA5A59A}"/>
              </a:ext>
            </a:extLst>
          </p:cNvPr>
          <p:cNvSpPr/>
          <p:nvPr/>
        </p:nvSpPr>
        <p:spPr>
          <a:xfrm>
            <a:off x="1597981" y="1889244"/>
            <a:ext cx="8904302" cy="13077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 </a:t>
            </a:r>
            <a:r>
              <a:rPr lang="en-US" sz="3200" b="1" dirty="0"/>
              <a:t>[Eph 2:13-18]</a:t>
            </a:r>
            <a:r>
              <a:rPr lang="en-US" sz="3200" dirty="0"/>
              <a:t> Christ </a:t>
            </a:r>
            <a:r>
              <a:rPr lang="en-US" sz="3200" i="1" dirty="0"/>
              <a:t>made peace</a:t>
            </a:r>
            <a:r>
              <a:rPr lang="en-US" sz="3200" dirty="0"/>
              <a:t> by sacrificially tearing down a wall that divided two groups.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396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2CEB8D-2285-CA89-1677-D85929B17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8"/>
          <a:stretch/>
        </p:blipFill>
        <p:spPr bwMode="auto">
          <a:xfrm>
            <a:off x="0" y="-40133"/>
            <a:ext cx="12192000" cy="68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BCCE9-5F41-FD32-ED77-E1F355D5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031"/>
            <a:ext cx="12192000" cy="89455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Peace, A Fruit of The Spirit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BCC7-0D74-5AF1-CA2B-43D5E87F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144588"/>
            <a:ext cx="11049000" cy="5256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Jesus: </a:t>
            </a:r>
            <a:r>
              <a:rPr lang="en-US" sz="3200" dirty="0"/>
              <a:t>Declared </a:t>
            </a:r>
            <a:r>
              <a:rPr lang="en-US" sz="3200" i="1" dirty="0"/>
              <a:t>peace-makers</a:t>
            </a:r>
            <a:r>
              <a:rPr lang="en-US" sz="3200" dirty="0"/>
              <a:t> as sons of God. </a:t>
            </a:r>
            <a:r>
              <a:rPr lang="en-US" sz="3200" b="1" dirty="0"/>
              <a:t>Mt 5:9</a:t>
            </a:r>
            <a:br>
              <a:rPr lang="en-US" sz="3200" dirty="0"/>
            </a:br>
            <a:r>
              <a:rPr lang="en-US" sz="3200" dirty="0"/>
              <a:t>	YET, He gives realistic advice: </a:t>
            </a:r>
            <a:r>
              <a:rPr lang="en-US" sz="3200" b="1" dirty="0"/>
              <a:t>[Lk 12:51-53; 19:41-46]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b="1" dirty="0"/>
              <a:t>NT Letters: </a:t>
            </a:r>
            <a:r>
              <a:rPr lang="en-US" sz="3200" dirty="0"/>
              <a:t>Strong descriptions, </a:t>
            </a:r>
            <a:r>
              <a:rPr lang="en-US" sz="3200" b="1" dirty="0"/>
              <a:t>Heb 12</a:t>
            </a:r>
            <a:r>
              <a:rPr lang="en-US" sz="3200" dirty="0"/>
              <a:t> &amp; </a:t>
            </a:r>
            <a:r>
              <a:rPr lang="en-US" sz="3200" b="1" dirty="0"/>
              <a:t>James 1-3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en-US" sz="3200" dirty="0"/>
              <a:t>	Righteousness=</a:t>
            </a:r>
            <a:r>
              <a:rPr lang="en-US" sz="3200" i="1" dirty="0"/>
              <a:t>seeking peace</a:t>
            </a:r>
            <a:r>
              <a:rPr lang="en-US" sz="3200" dirty="0"/>
              <a:t> with words &amp; actions.</a:t>
            </a:r>
            <a:r>
              <a:rPr lang="en-US" sz="3200" i="1" dirty="0"/>
              <a:t> </a:t>
            </a:r>
          </a:p>
          <a:p>
            <a:pPr marL="0" indent="0">
              <a:buNone/>
            </a:pPr>
            <a:r>
              <a:rPr lang="en-US" sz="3200" b="1" dirty="0"/>
              <a:t>Paul &amp; Peace:</a:t>
            </a:r>
            <a:r>
              <a:rPr lang="en-US" sz="3200" dirty="0"/>
              <a:t> A life led by The Spirit will seek peace!  </a:t>
            </a:r>
            <a:r>
              <a:rPr lang="en-US" sz="3200" b="1" dirty="0"/>
              <a:t>(Eph 2)</a:t>
            </a:r>
            <a:br>
              <a:rPr lang="en-US" sz="3200" dirty="0"/>
            </a:br>
            <a:r>
              <a:rPr lang="en-US" sz="3200" dirty="0"/>
              <a:t>	See the buildup in </a:t>
            </a:r>
            <a:r>
              <a:rPr lang="en-US" sz="3200" b="1" dirty="0"/>
              <a:t>Romans</a:t>
            </a:r>
            <a:r>
              <a:rPr lang="en-US" sz="3200" dirty="0"/>
              <a:t> &amp; the gathering in </a:t>
            </a:r>
            <a:r>
              <a:rPr lang="en-US" sz="3200" b="1" dirty="0"/>
              <a:t>Galatians 5</a:t>
            </a:r>
            <a:r>
              <a:rPr lang="en-US" sz="3200" dirty="0"/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B268ABB-6499-6DB6-CFBA-DE3581E38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143375"/>
            <a:ext cx="4514850" cy="24860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80407D-5012-81F4-10D9-A142E7032AF8}"/>
              </a:ext>
            </a:extLst>
          </p:cNvPr>
          <p:cNvSpPr/>
          <p:nvPr/>
        </p:nvSpPr>
        <p:spPr>
          <a:xfrm>
            <a:off x="5648325" y="4305300"/>
            <a:ext cx="5959475" cy="2181225"/>
          </a:xfrm>
          <a:prstGeom prst="roundRect">
            <a:avLst/>
          </a:prstGeom>
          <a:solidFill>
            <a:srgbClr val="70AD47">
              <a:alpha val="6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fight our confirmation bias!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see others...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positively or negatively?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by Christ’s rule!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[Gal 6:2-3, 14-16]</a:t>
            </a:r>
          </a:p>
        </p:txBody>
      </p:sp>
    </p:spTree>
    <p:extLst>
      <p:ext uri="{BB962C8B-B14F-4D97-AF65-F5344CB8AC3E}">
        <p14:creationId xmlns:p14="http://schemas.microsoft.com/office/powerpoint/2010/main" val="356106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563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Aharoni</vt:lpstr>
      <vt:lpstr>Arial</vt:lpstr>
      <vt:lpstr>Arial Narrow</vt:lpstr>
      <vt:lpstr>Bodoni MT</vt:lpstr>
      <vt:lpstr>Calibri</vt:lpstr>
      <vt:lpstr>Calibri Light</vt:lpstr>
      <vt:lpstr>Office Theme</vt:lpstr>
      <vt:lpstr>Seek Peace  &amp; Pursue It  -Psalm 34:11-18</vt:lpstr>
      <vt:lpstr>PowerPoint Presentation</vt:lpstr>
      <vt:lpstr>Peace is a major part of the bible story long before we get to…  The Prince of Peace &amp;  The God of All Peace. Isa 9:6-7; 1 Th 5:23</vt:lpstr>
      <vt:lpstr>Peace, A Fruit of The Spirit </vt:lpstr>
      <vt:lpstr>Peace, A Fruit of The Spirit </vt:lpstr>
      <vt:lpstr>Peace, A Fruit of The Spirit </vt:lpstr>
      <vt:lpstr>Peace, A Fruit of The Spirit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Seek Peace  &amp; Pursue It  -Psalm 34:11-18</dc:title>
  <dc:creator>Coulter Wickerham</dc:creator>
  <cp:lastModifiedBy>Coulter Wickerham</cp:lastModifiedBy>
  <cp:revision>7</cp:revision>
  <dcterms:created xsi:type="dcterms:W3CDTF">2023-06-21T16:03:21Z</dcterms:created>
  <dcterms:modified xsi:type="dcterms:W3CDTF">2023-06-21T18:48:15Z</dcterms:modified>
</cp:coreProperties>
</file>