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3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116" d="100"/>
          <a:sy n="116" d="100"/>
        </p:scale>
        <p:origin x="864" y="192"/>
      </p:cViewPr>
      <p:guideLst>
        <p:guide orient="horz" pos="1620"/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7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3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1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2"/>
            <a:ext cx="1016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1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9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9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1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5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2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June 2,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5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528967" y="954343"/>
            <a:ext cx="914400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Process 9"/>
          <p:cNvSpPr/>
          <p:nvPr/>
        </p:nvSpPr>
        <p:spPr>
          <a:xfrm rot="2103354" flipH="1">
            <a:off x="6671556" y="936787"/>
            <a:ext cx="865632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1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25091" y="21104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5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501" y="-54"/>
            <a:ext cx="10841503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9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1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0CB818-7379-467D-8E76-EF9D9074A26C}" type="datetime2">
              <a:rPr lang="en-US" smtClean="0"/>
              <a:t>Friday, June 2, 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1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/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1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96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2057400"/>
            <a:ext cx="7498080" cy="4191000"/>
          </a:xfrm>
        </p:spPr>
        <p:txBody>
          <a:bodyPr>
            <a:normAutofit/>
          </a:bodyPr>
          <a:lstStyle/>
          <a:p>
            <a:r>
              <a:rPr lang="en-CA" sz="4400" dirty="0"/>
              <a:t>“There is no pattern for congregational worship and organization. Love is the pattern.”</a:t>
            </a:r>
          </a:p>
        </p:txBody>
      </p:sp>
    </p:spTree>
    <p:extLst>
      <p:ext uri="{BB962C8B-B14F-4D97-AF65-F5344CB8AC3E}">
        <p14:creationId xmlns:p14="http://schemas.microsoft.com/office/powerpoint/2010/main" val="333735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2057400"/>
            <a:ext cx="7498080" cy="4191000"/>
          </a:xfrm>
        </p:spPr>
        <p:txBody>
          <a:bodyPr>
            <a:normAutofit/>
          </a:bodyPr>
          <a:lstStyle/>
          <a:p>
            <a:r>
              <a:rPr lang="en-CA" sz="4400" dirty="0"/>
              <a:t>“We need a new hermeneutic” (method of interpreting the Bible).</a:t>
            </a:r>
          </a:p>
        </p:txBody>
      </p:sp>
    </p:spTree>
    <p:extLst>
      <p:ext uri="{BB962C8B-B14F-4D97-AF65-F5344CB8AC3E}">
        <p14:creationId xmlns:p14="http://schemas.microsoft.com/office/powerpoint/2010/main" val="263770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Problems with “all mercy-no convictions” approach.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854200"/>
            <a:ext cx="7498080" cy="4394200"/>
          </a:xfrm>
        </p:spPr>
        <p:txBody>
          <a:bodyPr>
            <a:normAutofit/>
          </a:bodyPr>
          <a:lstStyle/>
          <a:p>
            <a:r>
              <a:rPr lang="en-CA" sz="3600" dirty="0"/>
              <a:t>Reacting (like Moses) instead of imitating Jesus.</a:t>
            </a:r>
          </a:p>
          <a:p>
            <a:r>
              <a:rPr lang="en-CA" sz="3600" dirty="0"/>
              <a:t>Rejects common sense interpretation of the Bible.</a:t>
            </a:r>
          </a:p>
          <a:p>
            <a:r>
              <a:rPr lang="en-CA" sz="3600" dirty="0"/>
              <a:t>Historically leads to apostasy</a:t>
            </a:r>
          </a:p>
          <a:p>
            <a:r>
              <a:rPr lang="en-CA" sz="3600" dirty="0"/>
              <a:t>Leads to a distancing from Christ</a:t>
            </a:r>
          </a:p>
        </p:txBody>
      </p:sp>
    </p:spTree>
    <p:extLst>
      <p:ext uri="{BB962C8B-B14F-4D97-AF65-F5344CB8AC3E}">
        <p14:creationId xmlns:p14="http://schemas.microsoft.com/office/powerpoint/2010/main" val="178319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1173163"/>
          </a:xfrm>
        </p:spPr>
        <p:txBody>
          <a:bodyPr>
            <a:normAutofit fontScale="90000"/>
          </a:bodyPr>
          <a:lstStyle/>
          <a:p>
            <a:r>
              <a:rPr lang="en-CA" dirty="0"/>
              <a:t>Imitating Jesus – He had convictions!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905000"/>
            <a:ext cx="8112344" cy="4343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3600" b="1" dirty="0"/>
              <a:t>Temple cleansing </a:t>
            </a:r>
            <a:r>
              <a:rPr lang="en-CA" sz="3600" dirty="0"/>
              <a:t>(Jn. 2:13-17)</a:t>
            </a:r>
          </a:p>
          <a:p>
            <a:pPr>
              <a:spcAft>
                <a:spcPts val="600"/>
              </a:spcAft>
            </a:pPr>
            <a:r>
              <a:rPr lang="en-CA" sz="3600" b="1" dirty="0"/>
              <a:t>Taught with authority </a:t>
            </a:r>
            <a:r>
              <a:rPr lang="en-CA" sz="3600" dirty="0"/>
              <a:t>(Matt. 7:28,29)</a:t>
            </a:r>
          </a:p>
          <a:p>
            <a:pPr>
              <a:spcAft>
                <a:spcPts val="600"/>
              </a:spcAft>
            </a:pPr>
            <a:r>
              <a:rPr lang="en-CA" sz="3600" b="1" dirty="0"/>
              <a:t>Condemned Sadducees </a:t>
            </a:r>
            <a:r>
              <a:rPr lang="en-CA" sz="3600" dirty="0"/>
              <a:t>(Matt. 22:29)</a:t>
            </a:r>
          </a:p>
          <a:p>
            <a:pPr>
              <a:spcAft>
                <a:spcPts val="600"/>
              </a:spcAft>
            </a:pPr>
            <a:r>
              <a:rPr lang="en-CA" sz="3600" b="1" dirty="0"/>
              <a:t>Condemned Pharisees </a:t>
            </a:r>
            <a:r>
              <a:rPr lang="en-CA" sz="3600" dirty="0"/>
              <a:t>(Matt. 23)</a:t>
            </a:r>
          </a:p>
        </p:txBody>
      </p:sp>
    </p:spTree>
    <p:extLst>
      <p:ext uri="{BB962C8B-B14F-4D97-AF65-F5344CB8AC3E}">
        <p14:creationId xmlns:p14="http://schemas.microsoft.com/office/powerpoint/2010/main" val="253572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1173163"/>
          </a:xfrm>
        </p:spPr>
        <p:txBody>
          <a:bodyPr/>
          <a:lstStyle/>
          <a:p>
            <a:r>
              <a:rPr lang="en-CA" dirty="0"/>
              <a:t>Imitating Jesus – He had mercy!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133" y="1919068"/>
            <a:ext cx="8199801" cy="4343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b="1" dirty="0"/>
              <a:t>Gentle and humble of heart (</a:t>
            </a:r>
            <a:r>
              <a:rPr lang="en-CA" dirty="0"/>
              <a:t>Matt. 11:29)</a:t>
            </a:r>
          </a:p>
          <a:p>
            <a:pPr>
              <a:spcAft>
                <a:spcPts val="600"/>
              </a:spcAft>
            </a:pPr>
            <a:r>
              <a:rPr lang="en-CA" b="1" dirty="0"/>
              <a:t>Attitude towards Samaritans </a:t>
            </a:r>
            <a:r>
              <a:rPr lang="en-CA" dirty="0"/>
              <a:t>(John 4)</a:t>
            </a:r>
          </a:p>
          <a:p>
            <a:pPr>
              <a:spcAft>
                <a:spcPts val="600"/>
              </a:spcAft>
            </a:pPr>
            <a:r>
              <a:rPr lang="en-CA" b="1" dirty="0"/>
              <a:t>Companion of sinners </a:t>
            </a:r>
            <a:r>
              <a:rPr lang="en-CA" dirty="0"/>
              <a:t>(Matt. 9:9-12)</a:t>
            </a:r>
          </a:p>
          <a:p>
            <a:pPr>
              <a:spcAft>
                <a:spcPts val="600"/>
              </a:spcAft>
            </a:pPr>
            <a:r>
              <a:rPr lang="en-CA" b="1" dirty="0"/>
              <a:t>Patient with disciples </a:t>
            </a:r>
            <a:r>
              <a:rPr lang="en-CA" dirty="0"/>
              <a:t>(Jn. 17:6)</a:t>
            </a:r>
          </a:p>
        </p:txBody>
      </p:sp>
    </p:spTree>
    <p:extLst>
      <p:ext uri="{BB962C8B-B14F-4D97-AF65-F5344CB8AC3E}">
        <p14:creationId xmlns:p14="http://schemas.microsoft.com/office/powerpoint/2010/main" val="125192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John 17:6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981200"/>
            <a:ext cx="7498080" cy="42672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CA" sz="6600" dirty="0"/>
              <a:t>“… and they have kept Your word.”</a:t>
            </a:r>
          </a:p>
        </p:txBody>
      </p:sp>
    </p:spTree>
    <p:extLst>
      <p:ext uri="{BB962C8B-B14F-4D97-AF65-F5344CB8AC3E}">
        <p14:creationId xmlns:p14="http://schemas.microsoft.com/office/powerpoint/2010/main" val="165485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solution?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2184400"/>
            <a:ext cx="7498080" cy="4064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CA" sz="8000" dirty="0"/>
              <a:t>Imitate Jesus</a:t>
            </a:r>
          </a:p>
        </p:txBody>
      </p:sp>
    </p:spTree>
    <p:extLst>
      <p:ext uri="{BB962C8B-B14F-4D97-AF65-F5344CB8AC3E}">
        <p14:creationId xmlns:p14="http://schemas.microsoft.com/office/powerpoint/2010/main" val="256957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97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“Reaction Mode”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725" y="1447799"/>
            <a:ext cx="7934179" cy="50974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b="1" dirty="0"/>
              <a:t>Moses and the Israelites (Numbers 20)</a:t>
            </a:r>
          </a:p>
          <a:p>
            <a:pPr>
              <a:spcAft>
                <a:spcPts val="600"/>
              </a:spcAft>
            </a:pPr>
            <a:r>
              <a:rPr lang="en-CA" b="1" dirty="0"/>
              <a:t>David and </a:t>
            </a:r>
            <a:r>
              <a:rPr lang="en-CA" b="1" dirty="0" err="1"/>
              <a:t>Nabal</a:t>
            </a:r>
            <a:r>
              <a:rPr lang="en-CA" b="1" dirty="0"/>
              <a:t> (1 Samuel 25)</a:t>
            </a:r>
          </a:p>
          <a:p>
            <a:pPr>
              <a:spcAft>
                <a:spcPts val="600"/>
              </a:spcAft>
            </a:pPr>
            <a:r>
              <a:rPr lang="en-CA" b="1" dirty="0"/>
              <a:t>David’s soldiers and </a:t>
            </a:r>
            <a:r>
              <a:rPr lang="en-CA" b="1" dirty="0" err="1"/>
              <a:t>Shimea</a:t>
            </a:r>
            <a:r>
              <a:rPr lang="en-CA" b="1" dirty="0"/>
              <a:t> (2 Samuel 16)</a:t>
            </a:r>
          </a:p>
          <a:p>
            <a:pPr>
              <a:spcAft>
                <a:spcPts val="600"/>
              </a:spcAft>
            </a:pPr>
            <a:r>
              <a:rPr lang="en-CA" b="1" dirty="0"/>
              <a:t>Corinthians and penitent brother (2 Corinthians 3)</a:t>
            </a:r>
          </a:p>
        </p:txBody>
      </p:sp>
    </p:spTree>
    <p:extLst>
      <p:ext uri="{BB962C8B-B14F-4D97-AF65-F5344CB8AC3E}">
        <p14:creationId xmlns:p14="http://schemas.microsoft.com/office/powerpoint/2010/main" val="172489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Convictions AND 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/>
              <a:t>The danger of emphasizing mercy without conviction</a:t>
            </a:r>
          </a:p>
          <a:p>
            <a:pPr marL="825246" indent="-74295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/>
              <a:t>The danger of emphasizing conviction without mercy</a:t>
            </a:r>
          </a:p>
          <a:p>
            <a:pPr marL="825246" indent="-74295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/>
              <a:t>Imitating Jesus, the perfect blend of convictions and mercy</a:t>
            </a:r>
          </a:p>
        </p:txBody>
      </p:sp>
    </p:spTree>
    <p:extLst>
      <p:ext uri="{BB962C8B-B14F-4D97-AF65-F5344CB8AC3E}">
        <p14:creationId xmlns:p14="http://schemas.microsoft.com/office/powerpoint/2010/main" val="23234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127585"/>
            <a:ext cx="7498080" cy="1173163"/>
          </a:xfrm>
        </p:spPr>
        <p:txBody>
          <a:bodyPr>
            <a:normAutofit fontScale="90000"/>
          </a:bodyPr>
          <a:lstStyle/>
          <a:p>
            <a:r>
              <a:rPr lang="en-CA" dirty="0"/>
              <a:t>Problems with emphasizing convictions without mercy…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288" y="1674220"/>
            <a:ext cx="8046720" cy="4851400"/>
          </a:xfrm>
        </p:spPr>
        <p:txBody>
          <a:bodyPr>
            <a:noAutofit/>
          </a:bodyPr>
          <a:lstStyle/>
          <a:p>
            <a:r>
              <a:rPr lang="en-CA" sz="3600" dirty="0"/>
              <a:t>Doesn’t take into consideration God’s mercy (</a:t>
            </a:r>
            <a:r>
              <a:rPr lang="en-CA" sz="3600" i="1" dirty="0"/>
              <a:t>Ps. 103:10, 14; 2 Chron. 30:18-20</a:t>
            </a:r>
            <a:r>
              <a:rPr lang="en-CA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652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1BC9-CE22-6D8A-AB49-42F10811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2 </a:t>
            </a:r>
            <a:r>
              <a:rPr lang="es-ES_tradnl" dirty="0" err="1"/>
              <a:t>Chronicles</a:t>
            </a:r>
            <a:r>
              <a:rPr lang="es-ES_tradnl" dirty="0"/>
              <a:t> 30:18A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2313D-427C-237B-B9DC-559315B2B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4000" dirty="0"/>
              <a:t>18 </a:t>
            </a:r>
            <a:r>
              <a:rPr lang="es-ES_tradnl" sz="4000" dirty="0" err="1"/>
              <a:t>For</a:t>
            </a:r>
            <a:r>
              <a:rPr lang="es-ES_tradnl" sz="4000" dirty="0"/>
              <a:t> a </a:t>
            </a:r>
            <a:r>
              <a:rPr lang="es-ES_tradnl" sz="4000" dirty="0" err="1"/>
              <a:t>multitude</a:t>
            </a:r>
            <a:r>
              <a:rPr lang="es-ES_tradnl" sz="4000" dirty="0"/>
              <a:t> </a:t>
            </a:r>
            <a:r>
              <a:rPr lang="es-ES_tradnl" sz="4000" dirty="0" err="1"/>
              <a:t>of</a:t>
            </a:r>
            <a:r>
              <a:rPr lang="es-ES_tradnl" sz="4000" dirty="0"/>
              <a:t> </a:t>
            </a:r>
            <a:r>
              <a:rPr lang="es-ES_tradnl" sz="4000" dirty="0" err="1"/>
              <a:t>the</a:t>
            </a:r>
            <a:r>
              <a:rPr lang="es-ES_tradnl" sz="4000" dirty="0"/>
              <a:t> </a:t>
            </a:r>
            <a:r>
              <a:rPr lang="es-ES_tradnl" sz="4000" dirty="0" err="1"/>
              <a:t>people</a:t>
            </a:r>
            <a:r>
              <a:rPr lang="es-ES_tradnl" sz="4000" dirty="0"/>
              <a:t>, </a:t>
            </a:r>
            <a:r>
              <a:rPr lang="es-ES_tradnl" sz="4000" dirty="0" err="1"/>
              <a:t>many</a:t>
            </a:r>
            <a:r>
              <a:rPr lang="es-ES_tradnl" sz="4000" dirty="0"/>
              <a:t> </a:t>
            </a:r>
            <a:r>
              <a:rPr lang="es-ES_tradnl" sz="4000" dirty="0" err="1"/>
              <a:t>from</a:t>
            </a:r>
            <a:r>
              <a:rPr lang="es-ES_tradnl" sz="4000" dirty="0"/>
              <a:t> </a:t>
            </a:r>
            <a:r>
              <a:rPr lang="es-ES_tradnl" sz="4000" dirty="0" err="1"/>
              <a:t>Ephraim</a:t>
            </a:r>
            <a:r>
              <a:rPr lang="es-ES_tradnl" sz="4000" dirty="0"/>
              <a:t> and </a:t>
            </a:r>
            <a:r>
              <a:rPr lang="es-ES_tradnl" sz="4000" dirty="0" err="1"/>
              <a:t>Manasseh</a:t>
            </a:r>
            <a:r>
              <a:rPr lang="es-ES_tradnl" sz="4000" dirty="0"/>
              <a:t>, and </a:t>
            </a:r>
            <a:r>
              <a:rPr lang="es-ES_tradnl" sz="4000" dirty="0" err="1"/>
              <a:t>Issachar</a:t>
            </a:r>
            <a:r>
              <a:rPr lang="es-ES_tradnl" sz="4000" dirty="0"/>
              <a:t> and </a:t>
            </a:r>
            <a:r>
              <a:rPr lang="es-ES_tradnl" sz="4000" dirty="0" err="1"/>
              <a:t>Zebulun</a:t>
            </a:r>
            <a:r>
              <a:rPr lang="es-ES_tradnl" sz="4000" dirty="0"/>
              <a:t>, </a:t>
            </a:r>
            <a:r>
              <a:rPr lang="es-ES_tradnl" sz="4000" dirty="0" err="1"/>
              <a:t>had</a:t>
            </a:r>
            <a:r>
              <a:rPr lang="es-ES_tradnl" sz="4000" dirty="0"/>
              <a:t> </a:t>
            </a:r>
            <a:r>
              <a:rPr lang="es-ES_tradnl" sz="4000" dirty="0" err="1"/>
              <a:t>not</a:t>
            </a:r>
            <a:r>
              <a:rPr lang="es-ES_tradnl" sz="4000" dirty="0"/>
              <a:t> </a:t>
            </a:r>
            <a:r>
              <a:rPr lang="es-ES_tradnl" sz="4000" dirty="0" err="1"/>
              <a:t>purified</a:t>
            </a:r>
            <a:r>
              <a:rPr lang="es-ES_tradnl" sz="4000" dirty="0"/>
              <a:t> </a:t>
            </a:r>
            <a:r>
              <a:rPr lang="es-ES_tradnl" sz="4000" dirty="0" err="1"/>
              <a:t>themselves</a:t>
            </a:r>
            <a:r>
              <a:rPr lang="es-ES_tradnl" sz="4000" dirty="0"/>
              <a:t>, </a:t>
            </a:r>
            <a:r>
              <a:rPr lang="es-ES_tradnl" sz="4000" dirty="0" err="1"/>
              <a:t>yet</a:t>
            </a:r>
            <a:r>
              <a:rPr lang="es-ES_tradnl" sz="4000" dirty="0"/>
              <a:t> </a:t>
            </a:r>
            <a:r>
              <a:rPr lang="es-ES_tradnl" sz="4000" dirty="0" err="1"/>
              <a:t>they</a:t>
            </a:r>
            <a:r>
              <a:rPr lang="es-ES_tradnl" sz="4000" dirty="0"/>
              <a:t> ate </a:t>
            </a:r>
            <a:r>
              <a:rPr lang="es-ES_tradnl" sz="4000" dirty="0" err="1"/>
              <a:t>the</a:t>
            </a:r>
            <a:r>
              <a:rPr lang="es-ES_tradnl" sz="4000" dirty="0"/>
              <a:t> </a:t>
            </a:r>
            <a:r>
              <a:rPr lang="es-ES_tradnl" sz="4000" dirty="0" err="1"/>
              <a:t>Passover</a:t>
            </a:r>
            <a:r>
              <a:rPr lang="es-ES_tradnl" sz="4000" dirty="0"/>
              <a:t> </a:t>
            </a:r>
            <a:r>
              <a:rPr lang="es-ES_tradnl" sz="4000" dirty="0" err="1"/>
              <a:t>contrary</a:t>
            </a:r>
            <a:r>
              <a:rPr lang="es-ES_tradnl" sz="4000" dirty="0"/>
              <a:t> </a:t>
            </a:r>
            <a:r>
              <a:rPr lang="es-ES_tradnl" sz="4000" dirty="0" err="1"/>
              <a:t>to</a:t>
            </a:r>
            <a:r>
              <a:rPr lang="es-ES_tradnl" sz="4000" dirty="0"/>
              <a:t> </a:t>
            </a:r>
            <a:r>
              <a:rPr lang="es-ES_tradnl" sz="4000" dirty="0" err="1"/>
              <a:t>what</a:t>
            </a:r>
            <a:r>
              <a:rPr lang="es-ES_tradnl" sz="4000" dirty="0"/>
              <a:t> </a:t>
            </a:r>
            <a:r>
              <a:rPr lang="es-ES_tradnl" sz="4000" dirty="0" err="1"/>
              <a:t>was</a:t>
            </a:r>
            <a:r>
              <a:rPr lang="es-ES_tradnl" sz="4000" dirty="0"/>
              <a:t> </a:t>
            </a:r>
            <a:r>
              <a:rPr lang="es-ES_tradnl" sz="4000" dirty="0" err="1"/>
              <a:t>written</a:t>
            </a:r>
            <a:r>
              <a:rPr lang="es-ES_tradnl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13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0B0AA-4840-C2D5-8DF1-7AFCCA741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2 </a:t>
            </a:r>
            <a:r>
              <a:rPr lang="es-ES_tradnl" dirty="0" err="1"/>
              <a:t>Chronicles</a:t>
            </a:r>
            <a:r>
              <a:rPr lang="es-ES_tradnl" dirty="0"/>
              <a:t> 30:18B-20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7377-A794-5A10-6315-C53CA3FD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err="1"/>
              <a:t>For</a:t>
            </a:r>
            <a:r>
              <a:rPr lang="es-ES_tradnl" sz="3600" dirty="0"/>
              <a:t> </a:t>
            </a:r>
            <a:r>
              <a:rPr lang="es-ES_tradnl" sz="3600" dirty="0" err="1"/>
              <a:t>Hezekiah</a:t>
            </a:r>
            <a:r>
              <a:rPr lang="es-ES_tradnl" sz="3600" dirty="0"/>
              <a:t> </a:t>
            </a:r>
            <a:r>
              <a:rPr lang="es-ES_tradnl" sz="3600" dirty="0" err="1"/>
              <a:t>prayed</a:t>
            </a:r>
            <a:r>
              <a:rPr lang="es-ES_tradnl" sz="3600" dirty="0"/>
              <a:t> </a:t>
            </a:r>
            <a:r>
              <a:rPr lang="es-ES_tradnl" sz="3600" dirty="0" err="1"/>
              <a:t>for</a:t>
            </a:r>
            <a:r>
              <a:rPr lang="es-ES_tradnl" sz="3600" dirty="0"/>
              <a:t> </a:t>
            </a:r>
            <a:r>
              <a:rPr lang="es-ES_tradnl" sz="3600" dirty="0" err="1"/>
              <a:t>them</a:t>
            </a:r>
            <a:r>
              <a:rPr lang="es-ES_tradnl" sz="3600" dirty="0"/>
              <a:t>, </a:t>
            </a:r>
            <a:r>
              <a:rPr lang="es-ES_tradnl" sz="3600" dirty="0" err="1"/>
              <a:t>saying</a:t>
            </a:r>
            <a:r>
              <a:rPr lang="es-ES_tradnl" sz="3600" dirty="0"/>
              <a:t>, “May </a:t>
            </a:r>
            <a:r>
              <a:rPr lang="es-ES_tradnl" sz="3600" dirty="0" err="1"/>
              <a:t>the</a:t>
            </a:r>
            <a:r>
              <a:rPr lang="es-ES_tradnl" sz="3600" dirty="0"/>
              <a:t> </a:t>
            </a:r>
            <a:r>
              <a:rPr lang="es-ES_tradnl" sz="3600" dirty="0" err="1"/>
              <a:t>good</a:t>
            </a:r>
            <a:r>
              <a:rPr lang="es-ES_tradnl" sz="3600" dirty="0"/>
              <a:t> Lord </a:t>
            </a:r>
            <a:r>
              <a:rPr lang="es-ES_tradnl" sz="3600" dirty="0" err="1"/>
              <a:t>pardon</a:t>
            </a:r>
            <a:r>
              <a:rPr lang="es-ES_tradnl" sz="3600" dirty="0"/>
              <a:t> </a:t>
            </a:r>
          </a:p>
          <a:p>
            <a:r>
              <a:rPr lang="es-ES_tradnl" sz="3600" dirty="0"/>
              <a:t>19 </a:t>
            </a:r>
            <a:r>
              <a:rPr lang="es-ES_tradnl" sz="3600" dirty="0" err="1"/>
              <a:t>everyone</a:t>
            </a:r>
            <a:r>
              <a:rPr lang="es-ES_tradnl" sz="3600" dirty="0"/>
              <a:t> </a:t>
            </a:r>
            <a:r>
              <a:rPr lang="es-ES_tradnl" sz="3600" dirty="0" err="1"/>
              <a:t>who</a:t>
            </a:r>
            <a:r>
              <a:rPr lang="es-ES_tradnl" sz="3600" dirty="0"/>
              <a:t> prepares </a:t>
            </a:r>
            <a:r>
              <a:rPr lang="es-ES_tradnl" sz="3600" dirty="0" err="1"/>
              <a:t>his</a:t>
            </a:r>
            <a:r>
              <a:rPr lang="es-ES_tradnl" sz="3600" dirty="0"/>
              <a:t> </a:t>
            </a:r>
            <a:r>
              <a:rPr lang="es-ES_tradnl" sz="3600" dirty="0" err="1"/>
              <a:t>heart</a:t>
            </a:r>
            <a:r>
              <a:rPr lang="es-ES_tradnl" sz="3600" dirty="0"/>
              <a:t> </a:t>
            </a:r>
            <a:r>
              <a:rPr lang="es-ES_tradnl" sz="3600" dirty="0" err="1"/>
              <a:t>to</a:t>
            </a:r>
            <a:r>
              <a:rPr lang="es-ES_tradnl" sz="3600" dirty="0"/>
              <a:t> </a:t>
            </a:r>
            <a:r>
              <a:rPr lang="es-ES_tradnl" sz="3600" dirty="0" err="1"/>
              <a:t>seek</a:t>
            </a:r>
            <a:r>
              <a:rPr lang="es-ES_tradnl" sz="3600" dirty="0"/>
              <a:t> </a:t>
            </a:r>
            <a:r>
              <a:rPr lang="es-ES_tradnl" sz="3600" dirty="0" err="1"/>
              <a:t>God</a:t>
            </a:r>
            <a:r>
              <a:rPr lang="es-ES_tradnl" sz="3600" dirty="0"/>
              <a:t>, </a:t>
            </a:r>
            <a:r>
              <a:rPr lang="es-ES_tradnl" sz="3600" dirty="0" err="1"/>
              <a:t>the</a:t>
            </a:r>
            <a:r>
              <a:rPr lang="es-ES_tradnl" sz="3600" dirty="0"/>
              <a:t> Lord </a:t>
            </a:r>
            <a:r>
              <a:rPr lang="es-ES_tradnl" sz="3600" dirty="0" err="1"/>
              <a:t>God</a:t>
            </a:r>
            <a:r>
              <a:rPr lang="es-ES_tradnl" sz="3600" dirty="0"/>
              <a:t> </a:t>
            </a:r>
            <a:r>
              <a:rPr lang="es-ES_tradnl" sz="3600" dirty="0" err="1"/>
              <a:t>of</a:t>
            </a:r>
            <a:r>
              <a:rPr lang="es-ES_tradnl" sz="3600" dirty="0"/>
              <a:t> </a:t>
            </a:r>
            <a:r>
              <a:rPr lang="es-ES_tradnl" sz="3600" dirty="0" err="1"/>
              <a:t>his</a:t>
            </a:r>
            <a:r>
              <a:rPr lang="es-ES_tradnl" sz="3600" dirty="0"/>
              <a:t> </a:t>
            </a:r>
            <a:r>
              <a:rPr lang="es-ES_tradnl" sz="3600" dirty="0" err="1"/>
              <a:t>fathers</a:t>
            </a:r>
            <a:r>
              <a:rPr lang="es-ES_tradnl" sz="3600" dirty="0"/>
              <a:t>, </a:t>
            </a:r>
            <a:r>
              <a:rPr lang="es-ES_tradnl" sz="3600" dirty="0" err="1"/>
              <a:t>though</a:t>
            </a:r>
            <a:r>
              <a:rPr lang="es-ES_tradnl" sz="3600" dirty="0"/>
              <a:t> </a:t>
            </a:r>
            <a:r>
              <a:rPr lang="es-ES_tradnl" sz="3600" dirty="0" err="1"/>
              <a:t>not</a:t>
            </a:r>
            <a:r>
              <a:rPr lang="es-ES_tradnl" sz="3600" dirty="0"/>
              <a:t> </a:t>
            </a:r>
            <a:r>
              <a:rPr lang="es-ES_tradnl" sz="3600" dirty="0" err="1"/>
              <a:t>according</a:t>
            </a:r>
            <a:r>
              <a:rPr lang="es-ES_tradnl" sz="3600" dirty="0"/>
              <a:t> </a:t>
            </a:r>
            <a:r>
              <a:rPr lang="es-ES_tradnl" sz="3600" dirty="0" err="1"/>
              <a:t>to</a:t>
            </a:r>
            <a:r>
              <a:rPr lang="es-ES_tradnl" sz="3600" dirty="0"/>
              <a:t> </a:t>
            </a:r>
            <a:r>
              <a:rPr lang="es-ES_tradnl" sz="3600" dirty="0" err="1"/>
              <a:t>the</a:t>
            </a:r>
            <a:r>
              <a:rPr lang="es-ES_tradnl" sz="3600" dirty="0"/>
              <a:t> </a:t>
            </a:r>
            <a:r>
              <a:rPr lang="es-ES_tradnl" sz="3600" dirty="0" err="1"/>
              <a:t>purification</a:t>
            </a:r>
            <a:r>
              <a:rPr lang="es-ES_tradnl" sz="3600" dirty="0"/>
              <a:t> rules </a:t>
            </a:r>
            <a:r>
              <a:rPr lang="es-ES_tradnl" sz="3600" dirty="0" err="1"/>
              <a:t>of</a:t>
            </a:r>
            <a:r>
              <a:rPr lang="es-ES_tradnl" sz="3600" dirty="0"/>
              <a:t> </a:t>
            </a:r>
            <a:r>
              <a:rPr lang="es-ES_tradnl" sz="3600" dirty="0" err="1"/>
              <a:t>the</a:t>
            </a:r>
            <a:r>
              <a:rPr lang="es-ES_tradnl" sz="3600" dirty="0"/>
              <a:t> </a:t>
            </a:r>
            <a:r>
              <a:rPr lang="es-ES_tradnl" sz="3600" dirty="0" err="1"/>
              <a:t>sanctuary</a:t>
            </a:r>
            <a:r>
              <a:rPr lang="es-ES_tradnl" sz="3600" dirty="0"/>
              <a:t>.” </a:t>
            </a:r>
          </a:p>
          <a:p>
            <a:r>
              <a:rPr lang="es-ES_tradnl" sz="3600" dirty="0"/>
              <a:t>20 So </a:t>
            </a:r>
            <a:r>
              <a:rPr lang="es-ES_tradnl" sz="3600" dirty="0" err="1"/>
              <a:t>the</a:t>
            </a:r>
            <a:r>
              <a:rPr lang="es-ES_tradnl" sz="3600" dirty="0"/>
              <a:t> Lord </a:t>
            </a:r>
            <a:r>
              <a:rPr lang="es-ES_tradnl" sz="3600" dirty="0" err="1"/>
              <a:t>heard</a:t>
            </a:r>
            <a:r>
              <a:rPr lang="es-ES_tradnl" sz="3600" dirty="0"/>
              <a:t> </a:t>
            </a:r>
            <a:r>
              <a:rPr lang="es-ES_tradnl" sz="3600" dirty="0" err="1"/>
              <a:t>Hezekiah</a:t>
            </a:r>
            <a:r>
              <a:rPr lang="es-ES_tradnl" sz="3600" dirty="0"/>
              <a:t> and </a:t>
            </a:r>
            <a:r>
              <a:rPr lang="es-ES_tradnl" sz="3600" dirty="0" err="1"/>
              <a:t>healed</a:t>
            </a:r>
            <a:r>
              <a:rPr lang="es-ES_tradnl" sz="3600" dirty="0"/>
              <a:t> </a:t>
            </a:r>
            <a:r>
              <a:rPr lang="es-ES_tradnl" sz="3600" dirty="0" err="1"/>
              <a:t>the</a:t>
            </a:r>
            <a:r>
              <a:rPr lang="es-ES_tradnl" sz="3600" dirty="0"/>
              <a:t> </a:t>
            </a:r>
            <a:r>
              <a:rPr lang="es-ES_tradnl" sz="3600" dirty="0" err="1"/>
              <a:t>people</a:t>
            </a:r>
            <a:r>
              <a:rPr lang="es-ES_tradnl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306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127585"/>
            <a:ext cx="7498080" cy="1173163"/>
          </a:xfrm>
        </p:spPr>
        <p:txBody>
          <a:bodyPr>
            <a:normAutofit fontScale="90000"/>
          </a:bodyPr>
          <a:lstStyle/>
          <a:p>
            <a:r>
              <a:rPr lang="en-CA" dirty="0"/>
              <a:t>Problems with emphasizing convictions without mercy…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288" y="1674220"/>
            <a:ext cx="8046720" cy="4851400"/>
          </a:xfrm>
        </p:spPr>
        <p:txBody>
          <a:bodyPr>
            <a:noAutofit/>
          </a:bodyPr>
          <a:lstStyle/>
          <a:p>
            <a:r>
              <a:rPr lang="en-CA" sz="3600" dirty="0"/>
              <a:t>Doesn’t take into consideration God’s mercy (</a:t>
            </a:r>
            <a:r>
              <a:rPr lang="en-CA" sz="3600" i="1" dirty="0"/>
              <a:t>Ps. 103:10, 14; 2 Chron. 30:18-20</a:t>
            </a:r>
            <a:r>
              <a:rPr lang="en-CA" sz="3600" dirty="0"/>
              <a:t>)</a:t>
            </a:r>
          </a:p>
          <a:p>
            <a:r>
              <a:rPr lang="en-CA" sz="3600" dirty="0"/>
              <a:t>Does not imitate Jesus</a:t>
            </a:r>
          </a:p>
          <a:p>
            <a:r>
              <a:rPr lang="en-CA" sz="3600" dirty="0"/>
              <a:t>Makes “issue oriented” congregations, not “Christ oriented” congregations.</a:t>
            </a:r>
          </a:p>
          <a:p>
            <a:r>
              <a:rPr lang="en-CA" sz="3600" dirty="0"/>
              <a:t>Brethren (especially the young) lose heart</a:t>
            </a:r>
          </a:p>
        </p:txBody>
      </p:sp>
    </p:spTree>
    <p:extLst>
      <p:ext uri="{BB962C8B-B14F-4D97-AF65-F5344CB8AC3E}">
        <p14:creationId xmlns:p14="http://schemas.microsoft.com/office/powerpoint/2010/main" val="12730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2057400"/>
            <a:ext cx="7498080" cy="4191000"/>
          </a:xfrm>
        </p:spPr>
        <p:txBody>
          <a:bodyPr>
            <a:normAutofit/>
          </a:bodyPr>
          <a:lstStyle/>
          <a:p>
            <a:r>
              <a:rPr lang="en-CA" sz="4400" dirty="0"/>
              <a:t>“Church organization wasn’t the primary focus of Christ. Love was!”</a:t>
            </a:r>
          </a:p>
        </p:txBody>
      </p:sp>
    </p:spTree>
    <p:extLst>
      <p:ext uri="{BB962C8B-B14F-4D97-AF65-F5344CB8AC3E}">
        <p14:creationId xmlns:p14="http://schemas.microsoft.com/office/powerpoint/2010/main" val="326058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2057400"/>
            <a:ext cx="7498080" cy="4191000"/>
          </a:xfrm>
        </p:spPr>
        <p:txBody>
          <a:bodyPr>
            <a:normAutofit/>
          </a:bodyPr>
          <a:lstStyle/>
          <a:p>
            <a:r>
              <a:rPr lang="en-CA" sz="4400" dirty="0"/>
              <a:t>“Christ didn’t die on the cross for </a:t>
            </a:r>
            <a:r>
              <a:rPr lang="en-CA" sz="4400" dirty="0" err="1"/>
              <a:t>acapella</a:t>
            </a:r>
            <a:r>
              <a:rPr lang="en-CA" sz="4400" dirty="0"/>
              <a:t> music!”</a:t>
            </a:r>
          </a:p>
        </p:txBody>
      </p:sp>
    </p:spTree>
    <p:extLst>
      <p:ext uri="{BB962C8B-B14F-4D97-AF65-F5344CB8AC3E}">
        <p14:creationId xmlns:p14="http://schemas.microsoft.com/office/powerpoint/2010/main" val="27767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531AC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531</TotalTime>
  <Words>421</Words>
  <Application>Microsoft Macintosh PowerPoint</Application>
  <PresentationFormat>Widescreen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Gill Sans MT</vt:lpstr>
      <vt:lpstr>Verdana</vt:lpstr>
      <vt:lpstr>Wingdings 2</vt:lpstr>
      <vt:lpstr>Solstice</vt:lpstr>
      <vt:lpstr>PowerPoint Presentation</vt:lpstr>
      <vt:lpstr>“Reaction Mode”</vt:lpstr>
      <vt:lpstr>Convictions AND Mercy</vt:lpstr>
      <vt:lpstr>Problems with emphasizing convictions without mercy…</vt:lpstr>
      <vt:lpstr>2 Chronicles 30:18A</vt:lpstr>
      <vt:lpstr>2 Chronicles 30:18B-20</vt:lpstr>
      <vt:lpstr>Problems with emphasizing convictions without mercy…</vt:lpstr>
      <vt:lpstr>Statements</vt:lpstr>
      <vt:lpstr>Statements</vt:lpstr>
      <vt:lpstr>Statements</vt:lpstr>
      <vt:lpstr>Statements</vt:lpstr>
      <vt:lpstr>Problems with “all mercy-no convictions” approach.</vt:lpstr>
      <vt:lpstr>Imitating Jesus – He had convictions!</vt:lpstr>
      <vt:lpstr>Imitating Jesus – He had mercy!</vt:lpstr>
      <vt:lpstr>John 17:6</vt:lpstr>
      <vt:lpstr>The solution?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 Hall</dc:creator>
  <cp:lastModifiedBy>Paul Finney</cp:lastModifiedBy>
  <cp:revision>23</cp:revision>
  <dcterms:created xsi:type="dcterms:W3CDTF">2014-10-23T16:35:14Z</dcterms:created>
  <dcterms:modified xsi:type="dcterms:W3CDTF">2023-06-03T02:01:56Z</dcterms:modified>
</cp:coreProperties>
</file>