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2" r:id="rId1"/>
  </p:sldMasterIdLst>
  <p:sldIdLst>
    <p:sldId id="256" r:id="rId2"/>
    <p:sldId id="257" r:id="rId3"/>
    <p:sldId id="276" r:id="rId4"/>
    <p:sldId id="258" r:id="rId5"/>
    <p:sldId id="259" r:id="rId6"/>
    <p:sldId id="260" r:id="rId7"/>
    <p:sldId id="261" r:id="rId8"/>
    <p:sldId id="262" r:id="rId9"/>
    <p:sldId id="263" r:id="rId10"/>
    <p:sldId id="264" r:id="rId11"/>
    <p:sldId id="265" r:id="rId12"/>
    <p:sldId id="266" r:id="rId13"/>
    <p:sldId id="267" r:id="rId14"/>
    <p:sldId id="277" r:id="rId15"/>
    <p:sldId id="269" r:id="rId16"/>
    <p:sldId id="270" r:id="rId17"/>
    <p:sldId id="271" r:id="rId18"/>
    <p:sldId id="272" r:id="rId19"/>
    <p:sldId id="278" r:id="rId20"/>
    <p:sldId id="274" r:id="rId21"/>
    <p:sldId id="275"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5120" userDrawn="1">
          <p15:clr>
            <a:srgbClr val="A4A3A4"/>
          </p15:clr>
        </p15:guide>
        <p15:guide id="3"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02"/>
  </p:normalViewPr>
  <p:slideViewPr>
    <p:cSldViewPr snapToGrid="0" snapToObjects="1">
      <p:cViewPr varScale="1">
        <p:scale>
          <a:sx n="76" d="100"/>
          <a:sy n="76" d="100"/>
        </p:scale>
        <p:origin x="216" y="520"/>
      </p:cViewPr>
      <p:guideLst>
        <p:guide orient="horz" pos="2160"/>
        <p:guide pos="512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11887200" cy="877824"/>
          </a:xfrm>
        </p:spPr>
        <p:txBody>
          <a:bodyPr/>
          <a:lstStyle/>
          <a:p>
            <a:r>
              <a:rPr lang="en-US"/>
              <a:t>Click to edit Master title style</a:t>
            </a:r>
            <a:endParaRPr/>
          </a:p>
        </p:txBody>
      </p:sp>
      <p:sp>
        <p:nvSpPr>
          <p:cNvPr id="3" name="Subtitle 2"/>
          <p:cNvSpPr>
            <a:spLocks noGrp="1"/>
          </p:cNvSpPr>
          <p:nvPr>
            <p:ph type="subTitle" idx="1"/>
          </p:nvPr>
        </p:nvSpPr>
        <p:spPr>
          <a:xfrm>
            <a:off x="1219200" y="3034557"/>
            <a:ext cx="10668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A990D9AD-27AB-3845-A7E6-8FCE58C539A0}" type="datetimeFigureOut">
              <a:rPr lang="en-US" smtClean="0"/>
              <a:t>5/29/23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118872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7317319" y="2048256"/>
            <a:ext cx="4569884" cy="420624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1219200" y="2039112"/>
            <a:ext cx="6096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en-US"/>
              <a:t>Click to edit Master text styles</a:t>
            </a:r>
          </a:p>
        </p:txBody>
      </p:sp>
      <p:sp>
        <p:nvSpPr>
          <p:cNvPr id="5" name="Date Placeholder 4"/>
          <p:cNvSpPr>
            <a:spLocks noGrp="1"/>
          </p:cNvSpPr>
          <p:nvPr>
            <p:ph type="dt" sz="half" idx="10"/>
          </p:nvPr>
        </p:nvSpPr>
        <p:spPr>
          <a:xfrm>
            <a:off x="8773459" y="188263"/>
            <a:ext cx="2844800" cy="365125"/>
          </a:xfrm>
        </p:spPr>
        <p:txBody>
          <a:bodyPr/>
          <a:lstStyle/>
          <a:p>
            <a:fld id="{A990D9AD-27AB-3845-A7E6-8FCE58C539A0}" type="datetimeFigureOut">
              <a:rPr lang="en-US" smtClean="0"/>
              <a:t>5/29/23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CBF6C9A-3A0F-9C44-8390-7A361D285326}"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11887200" cy="877824"/>
          </a:xfrm>
        </p:spPr>
        <p:txBody>
          <a:bodyPr tIns="137160" bIns="137160" anchor="b" anchorCtr="0">
            <a:normAutofit/>
          </a:bodyPr>
          <a:lstStyle>
            <a:lvl1pPr>
              <a:defRPr sz="2400"/>
            </a:lvl1pPr>
          </a:lstStyle>
          <a:p>
            <a:r>
              <a:rPr lang="en-US"/>
              <a:t>Click to edit Master title style</a:t>
            </a:r>
            <a:endParaRPr/>
          </a:p>
        </p:txBody>
      </p:sp>
      <p:sp>
        <p:nvSpPr>
          <p:cNvPr id="3" name="Subtitle 2"/>
          <p:cNvSpPr>
            <a:spLocks noGrp="1"/>
          </p:cNvSpPr>
          <p:nvPr>
            <p:ph type="subTitle" idx="1"/>
          </p:nvPr>
        </p:nvSpPr>
        <p:spPr>
          <a:xfrm>
            <a:off x="1219200" y="5002309"/>
            <a:ext cx="10668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A990D9AD-27AB-3845-A7E6-8FCE58C539A0}" type="datetimeFigureOut">
              <a:rPr lang="en-US" smtClean="0"/>
              <a:t>5/29/23</a:t>
            </a:fld>
            <a:endParaRPr lang="en-CA"/>
          </a:p>
        </p:txBody>
      </p:sp>
      <p:sp>
        <p:nvSpPr>
          <p:cNvPr id="5" name="Footer Placeholder 4"/>
          <p:cNvSpPr>
            <a:spLocks noGrp="1"/>
          </p:cNvSpPr>
          <p:nvPr>
            <p:ph type="ftr" sz="quarter" idx="11"/>
          </p:nvPr>
        </p:nvSpPr>
        <p:spPr/>
        <p:txBody>
          <a:bodyPr/>
          <a:lstStyle/>
          <a:p>
            <a:endParaRPr lang="en-CA"/>
          </a:p>
        </p:txBody>
      </p:sp>
      <p:sp>
        <p:nvSpPr>
          <p:cNvPr id="9" name="Picture Placeholder 8"/>
          <p:cNvSpPr>
            <a:spLocks noGrp="1"/>
          </p:cNvSpPr>
          <p:nvPr>
            <p:ph type="pic" sz="quarter" idx="13"/>
          </p:nvPr>
        </p:nvSpPr>
        <p:spPr>
          <a:xfrm>
            <a:off x="1236133" y="1129553"/>
            <a:ext cx="10651067" cy="2980944"/>
          </a:xfrm>
        </p:spPr>
        <p:txBody>
          <a:bodyPr>
            <a:normAutofit/>
          </a:bodyPr>
          <a:lstStyle>
            <a:lvl1pPr marL="0" indent="0">
              <a:buNone/>
              <a:defRPr sz="1800"/>
            </a:lvl1pPr>
          </a:lstStyle>
          <a:p>
            <a:r>
              <a:rPr lang="en-US"/>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11887200" cy="877824"/>
          </a:xfrm>
        </p:spPr>
        <p:txBody>
          <a:bodyPr tIns="137160" bIns="137160" anchor="b" anchorCtr="0">
            <a:normAutofit/>
          </a:bodyPr>
          <a:lstStyle>
            <a:lvl1pPr>
              <a:defRPr sz="2400"/>
            </a:lvl1pPr>
          </a:lstStyle>
          <a:p>
            <a:r>
              <a:rPr lang="en-US"/>
              <a:t>Click to edit Master title style</a:t>
            </a:r>
            <a:endParaRPr/>
          </a:p>
        </p:txBody>
      </p:sp>
      <p:sp>
        <p:nvSpPr>
          <p:cNvPr id="3" name="Subtitle 2"/>
          <p:cNvSpPr>
            <a:spLocks noGrp="1"/>
          </p:cNvSpPr>
          <p:nvPr>
            <p:ph type="subTitle" idx="1"/>
          </p:nvPr>
        </p:nvSpPr>
        <p:spPr>
          <a:xfrm>
            <a:off x="1219200" y="5002309"/>
            <a:ext cx="10668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8773459" y="188263"/>
            <a:ext cx="2844800" cy="365125"/>
          </a:xfrm>
        </p:spPr>
        <p:txBody>
          <a:bodyPr/>
          <a:lstStyle/>
          <a:p>
            <a:fld id="{A990D9AD-27AB-3845-A7E6-8FCE58C539A0}" type="datetimeFigureOut">
              <a:rPr lang="en-US" smtClean="0"/>
              <a:t>5/29/23</a:t>
            </a:fld>
            <a:endParaRPr lang="en-CA"/>
          </a:p>
        </p:txBody>
      </p:sp>
      <p:sp>
        <p:nvSpPr>
          <p:cNvPr id="5" name="Footer Placeholder 4"/>
          <p:cNvSpPr>
            <a:spLocks noGrp="1"/>
          </p:cNvSpPr>
          <p:nvPr>
            <p:ph type="ftr" sz="quarter" idx="11"/>
          </p:nvPr>
        </p:nvSpPr>
        <p:spPr/>
        <p:txBody>
          <a:bodyPr/>
          <a:lstStyle/>
          <a:p>
            <a:endParaRPr lang="en-CA"/>
          </a:p>
        </p:txBody>
      </p:sp>
      <p:sp>
        <p:nvSpPr>
          <p:cNvPr id="9" name="Picture Placeholder 8"/>
          <p:cNvSpPr>
            <a:spLocks noGrp="1"/>
          </p:cNvSpPr>
          <p:nvPr>
            <p:ph type="pic" sz="quarter" idx="13"/>
          </p:nvPr>
        </p:nvSpPr>
        <p:spPr>
          <a:xfrm>
            <a:off x="1236133" y="1129553"/>
            <a:ext cx="5315712" cy="2980944"/>
          </a:xfrm>
        </p:spPr>
        <p:txBody>
          <a:bodyPr>
            <a:normAutofit/>
          </a:bodyPr>
          <a:lstStyle>
            <a:lvl1pPr marL="0" indent="0">
              <a:buNone/>
              <a:defRPr sz="1800"/>
            </a:lvl1pPr>
          </a:lstStyle>
          <a:p>
            <a:r>
              <a:rPr lang="en-US"/>
              <a:t>Drag picture to placeholder or click icon to add</a:t>
            </a:r>
            <a:endParaRPr/>
          </a:p>
        </p:txBody>
      </p:sp>
      <p:sp>
        <p:nvSpPr>
          <p:cNvPr id="7" name="Picture Placeholder 8"/>
          <p:cNvSpPr>
            <a:spLocks noGrp="1"/>
          </p:cNvSpPr>
          <p:nvPr>
            <p:ph type="pic" sz="quarter" idx="14"/>
          </p:nvPr>
        </p:nvSpPr>
        <p:spPr>
          <a:xfrm>
            <a:off x="6571488" y="1129553"/>
            <a:ext cx="5315712" cy="2980944"/>
          </a:xfrm>
        </p:spPr>
        <p:txBody>
          <a:bodyPr>
            <a:normAutofit/>
          </a:bodyPr>
          <a:lstStyle>
            <a:lvl1pPr marL="0" indent="0">
              <a:buNone/>
              <a:defRPr sz="1800"/>
            </a:lvl1pPr>
          </a:lstStyle>
          <a:p>
            <a:r>
              <a:rPr lang="en-US"/>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11887200" cy="877824"/>
          </a:xfrm>
        </p:spPr>
        <p:txBody>
          <a:bodyPr tIns="137160" bIns="137160" anchor="b" anchorCtr="0">
            <a:normAutofit/>
          </a:bodyPr>
          <a:lstStyle>
            <a:lvl1pPr>
              <a:defRPr sz="2400"/>
            </a:lvl1pPr>
          </a:lstStyle>
          <a:p>
            <a:r>
              <a:rPr lang="en-US"/>
              <a:t>Click to edit Master title style</a:t>
            </a:r>
            <a:endParaRPr/>
          </a:p>
        </p:txBody>
      </p:sp>
      <p:sp>
        <p:nvSpPr>
          <p:cNvPr id="3" name="Subtitle 2"/>
          <p:cNvSpPr>
            <a:spLocks noGrp="1"/>
          </p:cNvSpPr>
          <p:nvPr>
            <p:ph type="subTitle" idx="1"/>
          </p:nvPr>
        </p:nvSpPr>
        <p:spPr>
          <a:xfrm>
            <a:off x="1219200" y="5002309"/>
            <a:ext cx="10668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8773459" y="188263"/>
            <a:ext cx="2844800" cy="365125"/>
          </a:xfrm>
        </p:spPr>
        <p:txBody>
          <a:bodyPr/>
          <a:lstStyle/>
          <a:p>
            <a:fld id="{A990D9AD-27AB-3845-A7E6-8FCE58C539A0}" type="datetimeFigureOut">
              <a:rPr lang="en-US" smtClean="0"/>
              <a:t>5/29/23</a:t>
            </a:fld>
            <a:endParaRPr lang="en-CA"/>
          </a:p>
        </p:txBody>
      </p:sp>
      <p:sp>
        <p:nvSpPr>
          <p:cNvPr id="5" name="Footer Placeholder 4"/>
          <p:cNvSpPr>
            <a:spLocks noGrp="1"/>
          </p:cNvSpPr>
          <p:nvPr>
            <p:ph type="ftr" sz="quarter" idx="11"/>
          </p:nvPr>
        </p:nvSpPr>
        <p:spPr/>
        <p:txBody>
          <a:bodyPr/>
          <a:lstStyle/>
          <a:p>
            <a:endParaRPr lang="en-CA"/>
          </a:p>
        </p:txBody>
      </p:sp>
      <p:sp>
        <p:nvSpPr>
          <p:cNvPr id="9" name="Picture Placeholder 8"/>
          <p:cNvSpPr>
            <a:spLocks noGrp="1"/>
          </p:cNvSpPr>
          <p:nvPr>
            <p:ph type="pic" sz="quarter" idx="13"/>
          </p:nvPr>
        </p:nvSpPr>
        <p:spPr>
          <a:xfrm>
            <a:off x="1236133" y="1129553"/>
            <a:ext cx="8802624" cy="2980944"/>
          </a:xfrm>
        </p:spPr>
        <p:txBody>
          <a:bodyPr>
            <a:normAutofit/>
          </a:bodyPr>
          <a:lstStyle>
            <a:lvl1pPr marL="0" indent="0">
              <a:buNone/>
              <a:defRPr sz="1800"/>
            </a:lvl1pPr>
          </a:lstStyle>
          <a:p>
            <a:r>
              <a:rPr lang="en-US"/>
              <a:t>Drag picture to placeholder or click icon to add</a:t>
            </a:r>
            <a:endParaRPr/>
          </a:p>
        </p:txBody>
      </p:sp>
      <p:sp>
        <p:nvSpPr>
          <p:cNvPr id="7" name="Picture Placeholder 8"/>
          <p:cNvSpPr>
            <a:spLocks noGrp="1"/>
          </p:cNvSpPr>
          <p:nvPr>
            <p:ph type="pic" sz="quarter" idx="14"/>
          </p:nvPr>
        </p:nvSpPr>
        <p:spPr>
          <a:xfrm>
            <a:off x="10058400" y="1129553"/>
            <a:ext cx="1828800" cy="1481328"/>
          </a:xfrm>
        </p:spPr>
        <p:txBody>
          <a:bodyPr>
            <a:normAutofit/>
          </a:bodyPr>
          <a:lstStyle>
            <a:lvl1pPr marL="0" indent="0">
              <a:buNone/>
              <a:defRPr sz="1800"/>
            </a:lvl1pPr>
          </a:lstStyle>
          <a:p>
            <a:r>
              <a:rPr lang="en-US"/>
              <a:t>Drag picture to placeholder or click icon to add</a:t>
            </a:r>
            <a:endParaRPr/>
          </a:p>
        </p:txBody>
      </p:sp>
      <p:sp>
        <p:nvSpPr>
          <p:cNvPr id="8" name="Picture Placeholder 8"/>
          <p:cNvSpPr>
            <a:spLocks noGrp="1"/>
          </p:cNvSpPr>
          <p:nvPr>
            <p:ph type="pic" sz="quarter" idx="15"/>
          </p:nvPr>
        </p:nvSpPr>
        <p:spPr>
          <a:xfrm>
            <a:off x="10058400" y="2629169"/>
            <a:ext cx="1828800" cy="1481328"/>
          </a:xfrm>
        </p:spPr>
        <p:txBody>
          <a:bodyPr>
            <a:normAutofit/>
          </a:bodyPr>
          <a:lstStyle>
            <a:lvl1pPr marL="0" indent="0">
              <a:buNone/>
              <a:defRPr sz="1800"/>
            </a:lvl1pPr>
          </a:lstStyle>
          <a:p>
            <a:r>
              <a:rPr lang="en-US"/>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A990D9AD-27AB-3845-A7E6-8FCE58C539A0}" type="datetimeFigureOut">
              <a:rPr lang="en-US" smtClean="0"/>
              <a:t>5/29/23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CBF6C9A-3A0F-9C44-8390-7A361D285326}" type="slidenum">
              <a:rPr lang="en-CA" smtClean="0"/>
              <a:t>‹#›</a:t>
            </a:fld>
            <a:endParaRPr lang="en-CA"/>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50071" y="1129557"/>
            <a:ext cx="1219200" cy="5533279"/>
          </a:xfrm>
        </p:spPr>
        <p:txBody>
          <a:bodyPr vert="eaVert" lIns="274320" tIns="685800" bIns="685800"/>
          <a:lstStyle/>
          <a:p>
            <a:r>
              <a:rPr lang="en-US"/>
              <a:t>Click to edit Master title style</a:t>
            </a:r>
            <a:endParaRPr/>
          </a:p>
        </p:txBody>
      </p:sp>
      <p:sp>
        <p:nvSpPr>
          <p:cNvPr id="3" name="Vertical Text Placeholder 2"/>
          <p:cNvSpPr>
            <a:spLocks noGrp="1"/>
          </p:cNvSpPr>
          <p:nvPr>
            <p:ph type="body" orient="vert" idx="1"/>
          </p:nvPr>
        </p:nvSpPr>
        <p:spPr>
          <a:xfrm>
            <a:off x="1490133" y="1734671"/>
            <a:ext cx="8568267" cy="4542304"/>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A990D9AD-27AB-3845-A7E6-8FCE58C539A0}" type="datetimeFigureOut">
              <a:rPr lang="en-US" smtClean="0"/>
              <a:t>5/29/23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CBF6C9A-3A0F-9C44-8390-7A361D285326}"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A990D9AD-27AB-3845-A7E6-8FCE58C539A0}" type="datetimeFigureOut">
              <a:rPr lang="en-US" smtClean="0"/>
              <a:t>5/29/23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CBF6C9A-3A0F-9C44-8390-7A361D285326}" type="slidenum">
              <a:rPr lang="en-CA" smtClean="0"/>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11887200" cy="914400"/>
          </a:xfrm>
        </p:spPr>
        <p:txBody>
          <a:bodyPr/>
          <a:lstStyle/>
          <a:p>
            <a:r>
              <a:rPr lang="en-US"/>
              <a:t>Click to edit Master title style</a:t>
            </a:r>
            <a:endParaRPr/>
          </a:p>
        </p:txBody>
      </p:sp>
      <p:sp>
        <p:nvSpPr>
          <p:cNvPr id="3" name="Subtitle 2"/>
          <p:cNvSpPr>
            <a:spLocks noGrp="1"/>
          </p:cNvSpPr>
          <p:nvPr>
            <p:ph type="subTitle" idx="1"/>
          </p:nvPr>
        </p:nvSpPr>
        <p:spPr>
          <a:xfrm>
            <a:off x="1219200" y="5943600"/>
            <a:ext cx="10668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A990D9AD-27AB-3845-A7E6-8FCE58C539A0}" type="datetimeFigureOut">
              <a:rPr lang="en-US" smtClean="0"/>
              <a:t>5/29/23</a:t>
            </a:fld>
            <a:endParaRPr lang="en-CA"/>
          </a:p>
        </p:txBody>
      </p:sp>
      <p:sp>
        <p:nvSpPr>
          <p:cNvPr id="5" name="Footer Placeholder 4"/>
          <p:cNvSpPr>
            <a:spLocks noGrp="1"/>
          </p:cNvSpPr>
          <p:nvPr>
            <p:ph type="ftr" sz="quarter" idx="11"/>
          </p:nvPr>
        </p:nvSpPr>
        <p:spPr/>
        <p:txBody>
          <a:bodyPr/>
          <a:lstStyle/>
          <a:p>
            <a:endParaRPr lang="en-CA"/>
          </a:p>
        </p:txBody>
      </p:sp>
      <p:sp>
        <p:nvSpPr>
          <p:cNvPr id="9" name="Picture Placeholder 8"/>
          <p:cNvSpPr>
            <a:spLocks noGrp="1"/>
          </p:cNvSpPr>
          <p:nvPr>
            <p:ph type="pic" sz="quarter" idx="13"/>
          </p:nvPr>
        </p:nvSpPr>
        <p:spPr>
          <a:xfrm>
            <a:off x="1236133" y="1129553"/>
            <a:ext cx="10651067" cy="3886200"/>
          </a:xfrm>
        </p:spPr>
        <p:txBody>
          <a:bodyPr>
            <a:normAutofit/>
          </a:bodyPr>
          <a:lstStyle>
            <a:lvl1pPr marL="0" indent="0">
              <a:buNone/>
              <a:defRPr sz="1800"/>
            </a:lvl1pPr>
          </a:lstStyle>
          <a:p>
            <a:r>
              <a:rPr lang="en-US"/>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11887200" cy="2286000"/>
          </a:xfrm>
          <a:solidFill>
            <a:schemeClr val="tx2"/>
          </a:solidFill>
        </p:spPr>
        <p:txBody>
          <a:bodyPr vert="horz" lIns="1188720" tIns="45720" rIns="274320" bIns="45720" rtlCol="0" anchor="b"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a:t>Click to edit Master title style</a:t>
            </a:r>
            <a:endParaRPr/>
          </a:p>
        </p:txBody>
      </p:sp>
      <p:sp>
        <p:nvSpPr>
          <p:cNvPr id="3" name="Text Placeholder 2"/>
          <p:cNvSpPr>
            <a:spLocks noGrp="1"/>
          </p:cNvSpPr>
          <p:nvPr>
            <p:ph type="body" idx="1"/>
          </p:nvPr>
        </p:nvSpPr>
        <p:spPr>
          <a:xfrm>
            <a:off x="1219200" y="5484607"/>
            <a:ext cx="10668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90D9AD-27AB-3845-A7E6-8FCE58C539A0}" type="datetimeFigureOut">
              <a:rPr lang="en-US" smtClean="0"/>
              <a:t>5/29/23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CBF6C9A-3A0F-9C44-8390-7A361D285326}" type="slidenum">
              <a:rPr lang="en-CA" smtClean="0"/>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490133" y="2595563"/>
            <a:ext cx="475488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863379" y="2595563"/>
            <a:ext cx="475488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a:xfrm>
            <a:off x="8773459" y="188263"/>
            <a:ext cx="2844800" cy="365125"/>
          </a:xfrm>
        </p:spPr>
        <p:txBody>
          <a:bodyPr/>
          <a:lstStyle/>
          <a:p>
            <a:fld id="{A990D9AD-27AB-3845-A7E6-8FCE58C539A0}" type="datetimeFigureOut">
              <a:rPr lang="en-US" smtClean="0"/>
              <a:t>5/29/23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CBF6C9A-3A0F-9C44-8390-7A361D285326}" type="slidenum">
              <a:rPr lang="en-CA" smtClean="0"/>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494117" y="2017717"/>
            <a:ext cx="475488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94117" y="3065933"/>
            <a:ext cx="4754880" cy="3211047"/>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863379" y="2017717"/>
            <a:ext cx="475488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863379" y="3065933"/>
            <a:ext cx="4754880" cy="3211047"/>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a:xfrm>
            <a:off x="8773459" y="188263"/>
            <a:ext cx="2844800" cy="365125"/>
          </a:xfrm>
        </p:spPr>
        <p:txBody>
          <a:bodyPr/>
          <a:lstStyle/>
          <a:p>
            <a:fld id="{A990D9AD-27AB-3845-A7E6-8FCE58C539A0}" type="datetimeFigureOut">
              <a:rPr lang="en-US" smtClean="0"/>
              <a:t>5/29/23</a:t>
            </a:fld>
            <a:endParaRPr lang="en-CA"/>
          </a:p>
        </p:txBody>
      </p:sp>
      <p:sp>
        <p:nvSpPr>
          <p:cNvPr id="8" name="Footer Placeholder 7"/>
          <p:cNvSpPr>
            <a:spLocks noGrp="1"/>
          </p:cNvSpPr>
          <p:nvPr>
            <p:ph type="ftr" sz="quarter" idx="11"/>
          </p:nvPr>
        </p:nvSpPr>
        <p:spPr>
          <a:xfrm>
            <a:off x="1494117" y="188263"/>
            <a:ext cx="3860800" cy="365125"/>
          </a:xfrm>
        </p:spPr>
        <p:txBody>
          <a:bodyPr/>
          <a:lstStyle/>
          <a:p>
            <a:endParaRPr lang="en-CA"/>
          </a:p>
        </p:txBody>
      </p:sp>
      <p:sp>
        <p:nvSpPr>
          <p:cNvPr id="9" name="Slide Number Placeholder 8"/>
          <p:cNvSpPr>
            <a:spLocks noGrp="1"/>
          </p:cNvSpPr>
          <p:nvPr>
            <p:ph type="sldNum" sz="quarter" idx="12"/>
          </p:nvPr>
        </p:nvSpPr>
        <p:spPr/>
        <p:txBody>
          <a:bodyPr/>
          <a:lstStyle/>
          <a:p>
            <a:fld id="{ACBF6C9A-3A0F-9C44-8390-7A361D285326}" type="slidenum">
              <a:rPr lang="en-CA" smtClean="0"/>
              <a:t>‹#›</a:t>
            </a:fld>
            <a:endParaRPr lang="en-CA"/>
          </a:p>
        </p:txBody>
      </p:sp>
      <p:cxnSp>
        <p:nvCxnSpPr>
          <p:cNvPr id="11" name="Straight Connector 10"/>
          <p:cNvCxnSpPr/>
          <p:nvPr/>
        </p:nvCxnSpPr>
        <p:spPr>
          <a:xfrm>
            <a:off x="1616037" y="2904566"/>
            <a:ext cx="451104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985299" y="2904566"/>
            <a:ext cx="451104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616037" y="2904566"/>
            <a:ext cx="451104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985299" y="2904566"/>
            <a:ext cx="451104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616037" y="2904566"/>
            <a:ext cx="451104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985299" y="2904566"/>
            <a:ext cx="451104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A990D9AD-27AB-3845-A7E6-8FCE58C539A0}" type="datetimeFigureOut">
              <a:rPr lang="en-US" smtClean="0"/>
              <a:t>5/29/23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ACBF6C9A-3A0F-9C44-8390-7A361D285326}"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90D9AD-27AB-3845-A7E6-8FCE58C539A0}" type="datetimeFigureOut">
              <a:rPr lang="en-US" smtClean="0"/>
              <a:t>5/29/23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ACBF6C9A-3A0F-9C44-8390-7A361D285326}" type="slidenum">
              <a:rPr lang="en-CA" smtClean="0"/>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118872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a:t>Click to edit Master title style</a:t>
            </a:r>
            <a:endParaRPr/>
          </a:p>
        </p:txBody>
      </p:sp>
      <p:sp>
        <p:nvSpPr>
          <p:cNvPr id="3" name="Content Placeholder 2"/>
          <p:cNvSpPr>
            <a:spLocks noGrp="1"/>
          </p:cNvSpPr>
          <p:nvPr>
            <p:ph idx="1"/>
          </p:nvPr>
        </p:nvSpPr>
        <p:spPr>
          <a:xfrm>
            <a:off x="6863379" y="2590805"/>
            <a:ext cx="475488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1201269" y="2039111"/>
            <a:ext cx="475488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8773459" y="188263"/>
            <a:ext cx="2844800" cy="365125"/>
          </a:xfrm>
        </p:spPr>
        <p:txBody>
          <a:bodyPr/>
          <a:lstStyle/>
          <a:p>
            <a:fld id="{A990D9AD-27AB-3845-A7E6-8FCE58C539A0}" type="datetimeFigureOut">
              <a:rPr lang="en-US" smtClean="0"/>
              <a:t>5/29/23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CBF6C9A-3A0F-9C44-8390-7A361D285326}" type="slidenum">
              <a:rPr lang="en-CA" smtClean="0"/>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 y="1123856"/>
            <a:ext cx="11885084" cy="914400"/>
          </a:xfrm>
          <a:prstGeom prst="rect">
            <a:avLst/>
          </a:prstGeom>
          <a:solidFill>
            <a:schemeClr val="tx2"/>
          </a:solidFill>
        </p:spPr>
        <p:txBody>
          <a:bodyPr vert="horz" lIns="1188720" tIns="45720" rIns="274320" bIns="45720" rtlCol="0" anchor="ctr">
            <a:normAutofit/>
          </a:bodyPr>
          <a:lstStyle/>
          <a:p>
            <a:r>
              <a:rPr lang="en-US"/>
              <a:t>Click to edit Master title style</a:t>
            </a:r>
            <a:endParaRPr/>
          </a:p>
        </p:txBody>
      </p:sp>
      <p:sp>
        <p:nvSpPr>
          <p:cNvPr id="3" name="Text Placeholder 2"/>
          <p:cNvSpPr>
            <a:spLocks noGrp="1"/>
          </p:cNvSpPr>
          <p:nvPr>
            <p:ph type="body" idx="1"/>
          </p:nvPr>
        </p:nvSpPr>
        <p:spPr>
          <a:xfrm>
            <a:off x="1485899" y="2595566"/>
            <a:ext cx="10147301" cy="367076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8773459" y="188263"/>
            <a:ext cx="28448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A990D9AD-27AB-3845-A7E6-8FCE58C539A0}" type="datetimeFigureOut">
              <a:rPr lang="en-US" smtClean="0"/>
              <a:t>5/29/23</a:t>
            </a:fld>
            <a:endParaRPr lang="en-CA"/>
          </a:p>
        </p:txBody>
      </p:sp>
      <p:sp>
        <p:nvSpPr>
          <p:cNvPr id="5" name="Footer Placeholder 4"/>
          <p:cNvSpPr>
            <a:spLocks noGrp="1"/>
          </p:cNvSpPr>
          <p:nvPr>
            <p:ph type="ftr" sz="quarter" idx="3"/>
          </p:nvPr>
        </p:nvSpPr>
        <p:spPr>
          <a:xfrm>
            <a:off x="1494117" y="188263"/>
            <a:ext cx="38608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en-CA"/>
          </a:p>
        </p:txBody>
      </p:sp>
      <p:sp>
        <p:nvSpPr>
          <p:cNvPr id="6" name="Slide Number Placeholder 5"/>
          <p:cNvSpPr>
            <a:spLocks noGrp="1"/>
          </p:cNvSpPr>
          <p:nvPr>
            <p:ph type="sldNum" sz="quarter" idx="4"/>
          </p:nvPr>
        </p:nvSpPr>
        <p:spPr>
          <a:xfrm>
            <a:off x="11719859" y="6569079"/>
            <a:ext cx="6096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ACBF6C9A-3A0F-9C44-8390-7A361D285326}" type="slidenum">
              <a:rPr lang="en-CA" smtClean="0"/>
              <a:t>‹#›</a:t>
            </a:fld>
            <a:endParaRPr lang="en-CA"/>
          </a:p>
        </p:txBody>
      </p:sp>
      <p:sp>
        <p:nvSpPr>
          <p:cNvPr id="7" name="Rectangle 6"/>
          <p:cNvSpPr/>
          <p:nvPr/>
        </p:nvSpPr>
        <p:spPr>
          <a:xfrm>
            <a:off x="1219203" y="0"/>
            <a:ext cx="10665884"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8" name="Rectangle 7"/>
          <p:cNvSpPr/>
          <p:nvPr/>
        </p:nvSpPr>
        <p:spPr>
          <a:xfrm>
            <a:off x="1219203" y="6675120"/>
            <a:ext cx="10665884"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Lst>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94330" y="1327325"/>
            <a:ext cx="7603340" cy="877824"/>
          </a:xfrm>
        </p:spPr>
        <p:txBody>
          <a:bodyPr>
            <a:noAutofit/>
          </a:bodyPr>
          <a:lstStyle/>
          <a:p>
            <a:r>
              <a:rPr lang="en-CA" sz="2800" dirty="0"/>
              <a:t>Rationalism versus Postmodernism versus Christ</a:t>
            </a:r>
          </a:p>
        </p:txBody>
      </p:sp>
      <p:sp>
        <p:nvSpPr>
          <p:cNvPr id="3" name="Subtitle 2"/>
          <p:cNvSpPr>
            <a:spLocks noGrp="1"/>
          </p:cNvSpPr>
          <p:nvPr>
            <p:ph type="subTitle" idx="1"/>
          </p:nvPr>
        </p:nvSpPr>
        <p:spPr/>
        <p:txBody>
          <a:bodyPr/>
          <a:lstStyle/>
          <a:p>
            <a:r>
              <a:rPr lang="en-CA" dirty="0"/>
              <a:t>Colossians 2:8-10</a:t>
            </a:r>
          </a:p>
        </p:txBody>
      </p:sp>
    </p:spTree>
    <p:extLst>
      <p:ext uri="{BB962C8B-B14F-4D97-AF65-F5344CB8AC3E}">
        <p14:creationId xmlns:p14="http://schemas.microsoft.com/office/powerpoint/2010/main" val="4053056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9269" y="23833"/>
            <a:ext cx="6601995" cy="1143000"/>
          </a:xfrm>
        </p:spPr>
        <p:txBody>
          <a:bodyPr>
            <a:normAutofit fontScale="90000"/>
          </a:bodyPr>
          <a:lstStyle/>
          <a:p>
            <a:r>
              <a:rPr lang="en-CA" dirty="0"/>
              <a:t>Postmodernism in religion</a:t>
            </a:r>
          </a:p>
        </p:txBody>
      </p:sp>
      <p:sp>
        <p:nvSpPr>
          <p:cNvPr id="3" name="Content Placeholder 2"/>
          <p:cNvSpPr>
            <a:spLocks noGrp="1"/>
          </p:cNvSpPr>
          <p:nvPr>
            <p:ph idx="1"/>
          </p:nvPr>
        </p:nvSpPr>
        <p:spPr>
          <a:xfrm>
            <a:off x="1997964" y="1624032"/>
            <a:ext cx="4334582" cy="5233968"/>
          </a:xfrm>
        </p:spPr>
        <p:txBody>
          <a:bodyPr>
            <a:noAutofit/>
          </a:bodyPr>
          <a:lstStyle/>
          <a:p>
            <a:r>
              <a:rPr lang="en-CA" sz="2800" dirty="0"/>
              <a:t>Uncertainty about the Bible message</a:t>
            </a:r>
          </a:p>
          <a:p>
            <a:r>
              <a:rPr lang="en-CA" sz="2800" dirty="0"/>
              <a:t>Feelings are emphasized more than analyzing the scripture</a:t>
            </a:r>
          </a:p>
          <a:p>
            <a:r>
              <a:rPr lang="en-CA" sz="2800" dirty="0"/>
              <a:t>Entertainment-oriented worship</a:t>
            </a:r>
          </a:p>
        </p:txBody>
      </p:sp>
      <p:pic>
        <p:nvPicPr>
          <p:cNvPr id="4" name="Picture 3" descr="contemp-church-band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6028" y="1624032"/>
            <a:ext cx="4334583" cy="3114634"/>
          </a:xfrm>
          <a:prstGeom prst="rect">
            <a:avLst/>
          </a:prstGeom>
        </p:spPr>
      </p:pic>
    </p:spTree>
    <p:extLst>
      <p:ext uri="{BB962C8B-B14F-4D97-AF65-F5344CB8AC3E}">
        <p14:creationId xmlns:p14="http://schemas.microsoft.com/office/powerpoint/2010/main" val="3200190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Scale>
                                      <p:cBhvr>
                                        <p:cTn id="14"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1" end="1"/>
                                            </p:txEl>
                                          </p:spTgt>
                                        </p:tgtEl>
                                        <p:attrNameLst>
                                          <p:attrName>ppt_x</p:attrName>
                                          <p:attrName>ppt_y</p:attrName>
                                        </p:attrNameLst>
                                      </p:cBhvr>
                                    </p:animMotion>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Scale>
                                      <p:cBhvr>
                                        <p:cTn id="21"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xEl>
                                              <p:pRg st="2" end="2"/>
                                            </p:txEl>
                                          </p:spTgt>
                                        </p:tgtEl>
                                        <p:attrNameLst>
                                          <p:attrName>ppt_x</p:attrName>
                                          <p:attrName>ppt_y</p:attrName>
                                        </p:attrNameLst>
                                      </p:cBhvr>
                                    </p:animMotion>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Confronting Postmodernism</a:t>
            </a:r>
          </a:p>
        </p:txBody>
      </p:sp>
      <p:sp>
        <p:nvSpPr>
          <p:cNvPr id="3" name="Content Placeholder 2"/>
          <p:cNvSpPr>
            <a:spLocks noGrp="1"/>
          </p:cNvSpPr>
          <p:nvPr>
            <p:ph idx="1"/>
          </p:nvPr>
        </p:nvSpPr>
        <p:spPr/>
        <p:txBody>
          <a:bodyPr>
            <a:normAutofit/>
          </a:bodyPr>
          <a:lstStyle/>
          <a:p>
            <a:r>
              <a:rPr lang="en-CA" sz="4000" dirty="0"/>
              <a:t>“I am the way, and the truth, and the life. No one comes to the Father except through me.” John 14:6</a:t>
            </a:r>
          </a:p>
        </p:txBody>
      </p:sp>
    </p:spTree>
    <p:extLst>
      <p:ext uri="{BB962C8B-B14F-4D97-AF65-F5344CB8AC3E}">
        <p14:creationId xmlns:p14="http://schemas.microsoft.com/office/powerpoint/2010/main" val="3861217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Confronting Postmodernism</a:t>
            </a:r>
          </a:p>
        </p:txBody>
      </p:sp>
      <p:sp>
        <p:nvSpPr>
          <p:cNvPr id="3" name="Content Placeholder 2"/>
          <p:cNvSpPr>
            <a:spLocks noGrp="1"/>
          </p:cNvSpPr>
          <p:nvPr>
            <p:ph idx="1"/>
          </p:nvPr>
        </p:nvSpPr>
        <p:spPr>
          <a:xfrm>
            <a:off x="1727199" y="2595566"/>
            <a:ext cx="8500533" cy="3670767"/>
          </a:xfrm>
        </p:spPr>
        <p:txBody>
          <a:bodyPr>
            <a:noAutofit/>
          </a:bodyPr>
          <a:lstStyle/>
          <a:p>
            <a:r>
              <a:rPr lang="en-CA" sz="3200" dirty="0"/>
              <a:t>“…how the mystery was made known to me by revelation, as I have written briefly. </a:t>
            </a:r>
            <a:r>
              <a:rPr lang="en-CA" sz="3200" b="1" dirty="0"/>
              <a:t> </a:t>
            </a:r>
            <a:r>
              <a:rPr lang="en-CA" sz="3200" dirty="0"/>
              <a:t>When you read this, you can perceive my insight into the mystery of Christ,” (Ephesians 3:3,4)</a:t>
            </a:r>
          </a:p>
        </p:txBody>
      </p:sp>
    </p:spTree>
    <p:extLst>
      <p:ext uri="{BB962C8B-B14F-4D97-AF65-F5344CB8AC3E}">
        <p14:creationId xmlns:p14="http://schemas.microsoft.com/office/powerpoint/2010/main" val="101781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Confronting Postmodernism</a:t>
            </a:r>
          </a:p>
        </p:txBody>
      </p:sp>
      <p:sp>
        <p:nvSpPr>
          <p:cNvPr id="3" name="Content Placeholder 2"/>
          <p:cNvSpPr>
            <a:spLocks noGrp="1"/>
          </p:cNvSpPr>
          <p:nvPr>
            <p:ph idx="1"/>
          </p:nvPr>
        </p:nvSpPr>
        <p:spPr/>
        <p:txBody>
          <a:bodyPr>
            <a:normAutofit/>
          </a:bodyPr>
          <a:lstStyle/>
          <a:p>
            <a:pPr marL="0" indent="0">
              <a:buNone/>
            </a:pPr>
            <a:r>
              <a:rPr lang="en-CA" sz="4000" dirty="0"/>
              <a:t>“If you love me, you will keep my commandments.”</a:t>
            </a:r>
          </a:p>
          <a:p>
            <a:pPr marL="0" indent="0">
              <a:buNone/>
            </a:pPr>
            <a:r>
              <a:rPr lang="en-CA" sz="4000" dirty="0"/>
              <a:t> (John 14:15)</a:t>
            </a:r>
          </a:p>
        </p:txBody>
      </p:sp>
    </p:spTree>
    <p:extLst>
      <p:ext uri="{BB962C8B-B14F-4D97-AF65-F5344CB8AC3E}">
        <p14:creationId xmlns:p14="http://schemas.microsoft.com/office/powerpoint/2010/main" val="4021341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3" y="470267"/>
            <a:ext cx="6685360" cy="1567993"/>
          </a:xfrm>
        </p:spPr>
        <p:txBody>
          <a:bodyPr/>
          <a:lstStyle/>
          <a:p>
            <a:r>
              <a:rPr lang="en-CA" dirty="0"/>
              <a:t>Confronting Postmodernism</a:t>
            </a:r>
          </a:p>
        </p:txBody>
      </p:sp>
      <p:sp>
        <p:nvSpPr>
          <p:cNvPr id="3" name="Content Placeholder 2"/>
          <p:cNvSpPr>
            <a:spLocks noGrp="1"/>
          </p:cNvSpPr>
          <p:nvPr>
            <p:ph idx="1"/>
          </p:nvPr>
        </p:nvSpPr>
        <p:spPr>
          <a:xfrm>
            <a:off x="1676400" y="2477072"/>
            <a:ext cx="8331200" cy="3758261"/>
          </a:xfrm>
        </p:spPr>
        <p:txBody>
          <a:bodyPr>
            <a:noAutofit/>
          </a:bodyPr>
          <a:lstStyle/>
          <a:p>
            <a:r>
              <a:rPr lang="en-CA" sz="3200" dirty="0"/>
              <a:t>“Not everyone who says to me, ‘Lord, Lord,’ will enter the kingdom of heaven, but the one who does the will of my Father who is in heaven.” (Matt. 7:21)</a:t>
            </a:r>
          </a:p>
          <a:p>
            <a:r>
              <a:rPr lang="en-CA" sz="3200" dirty="0"/>
              <a:t>“Everyone then who hears these words of mine and does them…” (Matt. 7:24) </a:t>
            </a:r>
          </a:p>
        </p:txBody>
      </p:sp>
    </p:spTree>
    <p:extLst>
      <p:ext uri="{BB962C8B-B14F-4D97-AF65-F5344CB8AC3E}">
        <p14:creationId xmlns:p14="http://schemas.microsoft.com/office/powerpoint/2010/main" val="254966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What about 2 Peter 3:16?</a:t>
            </a:r>
          </a:p>
        </p:txBody>
      </p:sp>
      <p:sp>
        <p:nvSpPr>
          <p:cNvPr id="3" name="Content Placeholder 2"/>
          <p:cNvSpPr>
            <a:spLocks noGrp="1"/>
          </p:cNvSpPr>
          <p:nvPr>
            <p:ph idx="1"/>
          </p:nvPr>
        </p:nvSpPr>
        <p:spPr>
          <a:xfrm>
            <a:off x="2032000" y="2595566"/>
            <a:ext cx="7823199" cy="3670767"/>
          </a:xfrm>
        </p:spPr>
        <p:txBody>
          <a:bodyPr>
            <a:noAutofit/>
          </a:bodyPr>
          <a:lstStyle/>
          <a:p>
            <a:r>
              <a:rPr lang="en-CA" sz="3200" dirty="0"/>
              <a:t>There are some things in them [</a:t>
            </a:r>
            <a:r>
              <a:rPr lang="en-CA" sz="3200" i="1" dirty="0"/>
              <a:t>the writings of Paul</a:t>
            </a:r>
            <a:r>
              <a:rPr lang="en-CA" sz="3200" dirty="0"/>
              <a:t>] that are hard to understand, which the ignorant and unstable twist to their own destruction, as they do the other Scriptures. </a:t>
            </a:r>
          </a:p>
        </p:txBody>
      </p:sp>
    </p:spTree>
    <p:extLst>
      <p:ext uri="{BB962C8B-B14F-4D97-AF65-F5344CB8AC3E}">
        <p14:creationId xmlns:p14="http://schemas.microsoft.com/office/powerpoint/2010/main" val="3700117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7185" y="649722"/>
            <a:ext cx="8996948" cy="1009745"/>
          </a:xfrm>
        </p:spPr>
        <p:txBody>
          <a:bodyPr>
            <a:normAutofit fontScale="90000"/>
          </a:bodyPr>
          <a:lstStyle/>
          <a:p>
            <a:r>
              <a:rPr lang="en-CA" sz="3200" dirty="0"/>
              <a:t>The explanation – Milk and “Solid Food</a:t>
            </a:r>
          </a:p>
        </p:txBody>
      </p:sp>
      <p:sp>
        <p:nvSpPr>
          <p:cNvPr id="3" name="Content Placeholder 2"/>
          <p:cNvSpPr>
            <a:spLocks noGrp="1"/>
          </p:cNvSpPr>
          <p:nvPr>
            <p:ph idx="1"/>
          </p:nvPr>
        </p:nvSpPr>
        <p:spPr>
          <a:xfrm>
            <a:off x="2259263" y="2110574"/>
            <a:ext cx="8002337" cy="4291225"/>
          </a:xfrm>
        </p:spPr>
        <p:txBody>
          <a:bodyPr>
            <a:noAutofit/>
          </a:bodyPr>
          <a:lstStyle/>
          <a:p>
            <a:r>
              <a:rPr lang="en-CA" sz="3200" dirty="0"/>
              <a:t>“…You need someone to teach you again the basic principles of the oracles of God. You need milk, not solid food, </a:t>
            </a:r>
            <a:r>
              <a:rPr lang="en-CA" sz="3200" b="1" dirty="0"/>
              <a:t>… </a:t>
            </a:r>
            <a:r>
              <a:rPr lang="en-CA" sz="3200" dirty="0"/>
              <a:t>But solid food is for the mature,” (Hebrews 5:12,14)</a:t>
            </a:r>
          </a:p>
          <a:p>
            <a:r>
              <a:rPr lang="en-CA" sz="3200" b="1" dirty="0"/>
              <a:t> </a:t>
            </a:r>
            <a:r>
              <a:rPr lang="en-CA" sz="3200" dirty="0"/>
              <a:t>I fed you with milk, not solid food, for you were not ready for it.  (1 Cor. 3:2)</a:t>
            </a:r>
          </a:p>
        </p:txBody>
      </p:sp>
    </p:spTree>
    <p:extLst>
      <p:ext uri="{BB962C8B-B14F-4D97-AF65-F5344CB8AC3E}">
        <p14:creationId xmlns:p14="http://schemas.microsoft.com/office/powerpoint/2010/main" val="3996711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edge">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3" y="313512"/>
            <a:ext cx="6685360" cy="940527"/>
          </a:xfrm>
        </p:spPr>
        <p:txBody>
          <a:bodyPr/>
          <a:lstStyle/>
          <a:p>
            <a:r>
              <a:rPr lang="en-CA" dirty="0"/>
              <a:t>A new hermeneutic?</a:t>
            </a:r>
          </a:p>
        </p:txBody>
      </p:sp>
      <p:sp>
        <p:nvSpPr>
          <p:cNvPr id="3" name="Content Placeholder 2"/>
          <p:cNvSpPr>
            <a:spLocks noGrp="1"/>
          </p:cNvSpPr>
          <p:nvPr>
            <p:ph idx="1"/>
          </p:nvPr>
        </p:nvSpPr>
        <p:spPr>
          <a:xfrm>
            <a:off x="2336800" y="1581060"/>
            <a:ext cx="7416799" cy="4685273"/>
          </a:xfrm>
        </p:spPr>
        <p:txBody>
          <a:bodyPr>
            <a:normAutofit/>
          </a:bodyPr>
          <a:lstStyle/>
          <a:p>
            <a:r>
              <a:rPr lang="en-CA" sz="3600" dirty="0"/>
              <a:t>The bad guy for brethren influenced by Postmodernism   </a:t>
            </a:r>
          </a:p>
          <a:p>
            <a:pPr marL="114300" indent="0" algn="ctr">
              <a:buNone/>
            </a:pPr>
            <a:r>
              <a:rPr lang="en-CA" sz="9600" b="1" dirty="0"/>
              <a:t>CENI</a:t>
            </a:r>
            <a:r>
              <a:rPr lang="en-CA" b="1" dirty="0"/>
              <a:t> </a:t>
            </a:r>
          </a:p>
          <a:p>
            <a:pPr marL="114300" indent="0" algn="ctr">
              <a:buNone/>
            </a:pPr>
            <a:r>
              <a:rPr lang="en-CA" sz="4000" dirty="0"/>
              <a:t>(Command, Example, Necessary Inference)</a:t>
            </a:r>
          </a:p>
        </p:txBody>
      </p:sp>
    </p:spTree>
    <p:extLst>
      <p:ext uri="{BB962C8B-B14F-4D97-AF65-F5344CB8AC3E}">
        <p14:creationId xmlns:p14="http://schemas.microsoft.com/office/powerpoint/2010/main" val="2743051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2843" y="209456"/>
            <a:ext cx="7780420" cy="914400"/>
          </a:xfrm>
        </p:spPr>
        <p:txBody>
          <a:bodyPr>
            <a:normAutofit fontScale="90000"/>
          </a:bodyPr>
          <a:lstStyle/>
          <a:p>
            <a:r>
              <a:rPr lang="en-CA" dirty="0"/>
              <a:t>Common sense interpretation</a:t>
            </a:r>
          </a:p>
        </p:txBody>
      </p:sp>
      <p:sp>
        <p:nvSpPr>
          <p:cNvPr id="3" name="Content Placeholder 2"/>
          <p:cNvSpPr>
            <a:spLocks noGrp="1"/>
          </p:cNvSpPr>
          <p:nvPr>
            <p:ph idx="1"/>
          </p:nvPr>
        </p:nvSpPr>
        <p:spPr>
          <a:xfrm>
            <a:off x="1589951" y="1726707"/>
            <a:ext cx="3888420" cy="4800600"/>
          </a:xfrm>
        </p:spPr>
        <p:txBody>
          <a:bodyPr>
            <a:noAutofit/>
          </a:bodyPr>
          <a:lstStyle/>
          <a:p>
            <a:r>
              <a:rPr lang="en-CA" sz="2800" dirty="0"/>
              <a:t>“Command” (Tell me)</a:t>
            </a:r>
          </a:p>
          <a:p>
            <a:r>
              <a:rPr lang="en-CA" sz="2800" dirty="0"/>
              <a:t>“Example (Show me)</a:t>
            </a:r>
          </a:p>
          <a:p>
            <a:r>
              <a:rPr lang="en-CA" sz="2800" dirty="0"/>
              <a:t>Necessary inference (Inescapable conclusion, Imply)</a:t>
            </a:r>
          </a:p>
        </p:txBody>
      </p:sp>
      <p:pic>
        <p:nvPicPr>
          <p:cNvPr id="5" name="Picture 4" descr="bradyjoyceteapot.1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3489" y="1726707"/>
            <a:ext cx="4665579" cy="3997651"/>
          </a:xfrm>
          <a:prstGeom prst="rect">
            <a:avLst/>
          </a:prstGeom>
        </p:spPr>
      </p:pic>
    </p:spTree>
    <p:extLst>
      <p:ext uri="{BB962C8B-B14F-4D97-AF65-F5344CB8AC3E}">
        <p14:creationId xmlns:p14="http://schemas.microsoft.com/office/powerpoint/2010/main" val="2725566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a:t>1 </a:t>
            </a:r>
            <a:r>
              <a:rPr lang="es-ES_tradnl" dirty="0" err="1"/>
              <a:t>Corinthians</a:t>
            </a:r>
            <a:r>
              <a:rPr lang="es-ES_tradnl" dirty="0"/>
              <a:t> 10:15,16</a:t>
            </a:r>
          </a:p>
        </p:txBody>
      </p:sp>
      <p:sp>
        <p:nvSpPr>
          <p:cNvPr id="3" name="Content Placeholder 2"/>
          <p:cNvSpPr>
            <a:spLocks noGrp="1"/>
          </p:cNvSpPr>
          <p:nvPr>
            <p:ph idx="1"/>
          </p:nvPr>
        </p:nvSpPr>
        <p:spPr/>
        <p:txBody>
          <a:bodyPr>
            <a:normAutofit/>
          </a:bodyPr>
          <a:lstStyle/>
          <a:p>
            <a:r>
              <a:rPr lang="es-ES_tradnl" sz="3600" b="1" dirty="0"/>
              <a:t>15 </a:t>
            </a:r>
            <a:r>
              <a:rPr lang="es-ES_tradnl" sz="3600" dirty="0"/>
              <a:t>I </a:t>
            </a:r>
            <a:r>
              <a:rPr lang="es-ES_tradnl" sz="3600" dirty="0" err="1"/>
              <a:t>speak</a:t>
            </a:r>
            <a:r>
              <a:rPr lang="es-ES_tradnl" sz="3600" dirty="0"/>
              <a:t> as </a:t>
            </a:r>
            <a:r>
              <a:rPr lang="es-ES_tradnl" sz="3600" dirty="0" err="1"/>
              <a:t>to</a:t>
            </a:r>
            <a:r>
              <a:rPr lang="es-ES_tradnl" sz="3600" dirty="0"/>
              <a:t> </a:t>
            </a:r>
            <a:r>
              <a:rPr lang="es-ES_tradnl" sz="3600" dirty="0" err="1"/>
              <a:t>wise</a:t>
            </a:r>
            <a:r>
              <a:rPr lang="es-ES_tradnl" sz="3600" dirty="0"/>
              <a:t> </a:t>
            </a:r>
            <a:r>
              <a:rPr lang="es-ES_tradnl" sz="3600" dirty="0" err="1"/>
              <a:t>men</a:t>
            </a:r>
            <a:r>
              <a:rPr lang="es-ES_tradnl" sz="3600" dirty="0"/>
              <a:t>; </a:t>
            </a:r>
            <a:r>
              <a:rPr lang="es-ES_tradnl" sz="3600" dirty="0" err="1"/>
              <a:t>you</a:t>
            </a:r>
            <a:r>
              <a:rPr lang="es-ES_tradnl" sz="3600" dirty="0"/>
              <a:t> </a:t>
            </a:r>
            <a:r>
              <a:rPr lang="es-ES_tradnl" sz="3600" dirty="0" err="1"/>
              <a:t>judge</a:t>
            </a:r>
            <a:r>
              <a:rPr lang="es-ES_tradnl" sz="3600" dirty="0"/>
              <a:t> </a:t>
            </a:r>
            <a:r>
              <a:rPr lang="es-ES_tradnl" sz="3600" dirty="0" err="1"/>
              <a:t>what</a:t>
            </a:r>
            <a:r>
              <a:rPr lang="es-ES_tradnl" sz="3600" dirty="0"/>
              <a:t> I </a:t>
            </a:r>
            <a:r>
              <a:rPr lang="es-ES_tradnl" sz="3600" dirty="0" err="1"/>
              <a:t>say</a:t>
            </a:r>
            <a:r>
              <a:rPr lang="es-ES_tradnl" sz="3600" dirty="0"/>
              <a:t>. </a:t>
            </a:r>
          </a:p>
          <a:p>
            <a:r>
              <a:rPr lang="es-ES_tradnl" sz="3600" b="1" dirty="0"/>
              <a:t>16 </a:t>
            </a:r>
            <a:r>
              <a:rPr lang="es-ES_tradnl" sz="3600" dirty="0"/>
              <a:t>Is </a:t>
            </a:r>
            <a:r>
              <a:rPr lang="es-ES_tradnl" sz="3600" dirty="0" err="1"/>
              <a:t>not</a:t>
            </a:r>
            <a:r>
              <a:rPr lang="es-ES_tradnl" sz="3600" dirty="0"/>
              <a:t> the cup of </a:t>
            </a:r>
            <a:r>
              <a:rPr lang="es-ES_tradnl" sz="3600" dirty="0" err="1"/>
              <a:t>blessing</a:t>
            </a:r>
            <a:r>
              <a:rPr lang="es-ES_tradnl" sz="3600" dirty="0"/>
              <a:t> </a:t>
            </a:r>
            <a:r>
              <a:rPr lang="es-ES_tradnl" sz="3600" dirty="0" err="1"/>
              <a:t>which</a:t>
            </a:r>
            <a:r>
              <a:rPr lang="es-ES_tradnl" sz="3600" dirty="0"/>
              <a:t> </a:t>
            </a:r>
            <a:r>
              <a:rPr lang="es-ES_tradnl" sz="3600" dirty="0" err="1"/>
              <a:t>we</a:t>
            </a:r>
            <a:r>
              <a:rPr lang="es-ES_tradnl" sz="3600" dirty="0"/>
              <a:t> </a:t>
            </a:r>
            <a:r>
              <a:rPr lang="es-ES_tradnl" sz="3600" dirty="0" err="1"/>
              <a:t>bless</a:t>
            </a:r>
            <a:r>
              <a:rPr lang="es-ES_tradnl" sz="3600" dirty="0"/>
              <a:t> a </a:t>
            </a:r>
            <a:r>
              <a:rPr lang="es-ES_tradnl" sz="3600" dirty="0" err="1"/>
              <a:t>sharing</a:t>
            </a:r>
            <a:r>
              <a:rPr lang="es-ES_tradnl" sz="3600" dirty="0"/>
              <a:t> in the </a:t>
            </a:r>
            <a:r>
              <a:rPr lang="es-ES_tradnl" sz="3600" dirty="0" err="1"/>
              <a:t>blood</a:t>
            </a:r>
            <a:r>
              <a:rPr lang="es-ES_tradnl" sz="3600" dirty="0"/>
              <a:t> of </a:t>
            </a:r>
            <a:r>
              <a:rPr lang="es-ES_tradnl" sz="3600" dirty="0" err="1"/>
              <a:t>Christ</a:t>
            </a:r>
            <a:r>
              <a:rPr lang="es-ES_tradnl" sz="3600" dirty="0"/>
              <a:t>?</a:t>
            </a:r>
          </a:p>
        </p:txBody>
      </p:sp>
    </p:spTree>
    <p:extLst>
      <p:ext uri="{BB962C8B-B14F-4D97-AF65-F5344CB8AC3E}">
        <p14:creationId xmlns:p14="http://schemas.microsoft.com/office/powerpoint/2010/main" val="593311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Colossians 2:8</a:t>
            </a:r>
          </a:p>
        </p:txBody>
      </p:sp>
      <p:sp>
        <p:nvSpPr>
          <p:cNvPr id="3" name="Content Placeholder 2"/>
          <p:cNvSpPr>
            <a:spLocks noGrp="1"/>
          </p:cNvSpPr>
          <p:nvPr>
            <p:ph idx="1"/>
          </p:nvPr>
        </p:nvSpPr>
        <p:spPr>
          <a:xfrm>
            <a:off x="2194560" y="2288617"/>
            <a:ext cx="7498080" cy="3977717"/>
          </a:xfrm>
        </p:spPr>
        <p:txBody>
          <a:bodyPr>
            <a:noAutofit/>
          </a:bodyPr>
          <a:lstStyle/>
          <a:p>
            <a:r>
              <a:rPr lang="en-CA" sz="3200" b="1" dirty="0"/>
              <a:t> </a:t>
            </a:r>
            <a:r>
              <a:rPr lang="en-CA" sz="3200" dirty="0"/>
              <a:t>See to it that no one takes you captive by philosophy and empty deceit, according to human tradition, according to the elemental spirits of the world, and not according to Christ.</a:t>
            </a:r>
          </a:p>
        </p:txBody>
      </p:sp>
    </p:spTree>
    <p:extLst>
      <p:ext uri="{BB962C8B-B14F-4D97-AF65-F5344CB8AC3E}">
        <p14:creationId xmlns:p14="http://schemas.microsoft.com/office/powerpoint/2010/main" val="3757498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2105" y="376214"/>
            <a:ext cx="7753684" cy="1442139"/>
          </a:xfrm>
        </p:spPr>
        <p:txBody>
          <a:bodyPr/>
          <a:lstStyle/>
          <a:p>
            <a:r>
              <a:rPr lang="en-CA" dirty="0"/>
              <a:t>How do we look to God?</a:t>
            </a:r>
          </a:p>
        </p:txBody>
      </p:sp>
      <p:sp>
        <p:nvSpPr>
          <p:cNvPr id="3" name="Content Placeholder 2"/>
          <p:cNvSpPr>
            <a:spLocks noGrp="1"/>
          </p:cNvSpPr>
          <p:nvPr>
            <p:ph idx="1"/>
          </p:nvPr>
        </p:nvSpPr>
        <p:spPr>
          <a:xfrm>
            <a:off x="2072105" y="2038260"/>
            <a:ext cx="7753684" cy="4228073"/>
          </a:xfrm>
        </p:spPr>
        <p:txBody>
          <a:bodyPr>
            <a:noAutofit/>
          </a:bodyPr>
          <a:lstStyle/>
          <a:p>
            <a:r>
              <a:rPr lang="en-CA" sz="3200" dirty="0"/>
              <a:t>As humble children looking for any indication of His will for us?</a:t>
            </a:r>
          </a:p>
          <a:p>
            <a:r>
              <a:rPr lang="en-CA" sz="3200" dirty="0"/>
              <a:t>Or, as defense attorneys trying to find loopholes?</a:t>
            </a:r>
          </a:p>
          <a:p>
            <a:r>
              <a:rPr lang="en-CA" sz="3200" dirty="0"/>
              <a:t>Or, as prosecutors trying to find fault?</a:t>
            </a:r>
          </a:p>
        </p:txBody>
      </p:sp>
    </p:spTree>
    <p:extLst>
      <p:ext uri="{BB962C8B-B14F-4D97-AF65-F5344CB8AC3E}">
        <p14:creationId xmlns:p14="http://schemas.microsoft.com/office/powerpoint/2010/main" val="833943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Matthew 24:35</a:t>
            </a:r>
          </a:p>
        </p:txBody>
      </p:sp>
      <p:sp>
        <p:nvSpPr>
          <p:cNvPr id="3" name="Content Placeholder 2"/>
          <p:cNvSpPr>
            <a:spLocks noGrp="1"/>
          </p:cNvSpPr>
          <p:nvPr>
            <p:ph idx="1"/>
          </p:nvPr>
        </p:nvSpPr>
        <p:spPr/>
        <p:txBody>
          <a:bodyPr>
            <a:normAutofit/>
          </a:bodyPr>
          <a:lstStyle/>
          <a:p>
            <a:pPr marL="0" indent="0">
              <a:buNone/>
            </a:pPr>
            <a:r>
              <a:rPr lang="en-CA" sz="4400" b="1"/>
              <a:t>“Heaven </a:t>
            </a:r>
            <a:r>
              <a:rPr lang="en-CA" sz="4400" b="1" dirty="0"/>
              <a:t>and earth will pass away, but my words will not pass </a:t>
            </a:r>
            <a:r>
              <a:rPr lang="en-CA" sz="4400" b="1"/>
              <a:t>away.”</a:t>
            </a:r>
            <a:endParaRPr lang="en-CA" sz="4400" b="1" dirty="0"/>
          </a:p>
        </p:txBody>
      </p:sp>
    </p:spTree>
    <p:extLst>
      <p:ext uri="{BB962C8B-B14F-4D97-AF65-F5344CB8AC3E}">
        <p14:creationId xmlns:p14="http://schemas.microsoft.com/office/powerpoint/2010/main" val="1879687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Colossians 2:9-10</a:t>
            </a:r>
          </a:p>
        </p:txBody>
      </p:sp>
      <p:sp>
        <p:nvSpPr>
          <p:cNvPr id="3" name="Content Placeholder 2"/>
          <p:cNvSpPr>
            <a:spLocks noGrp="1"/>
          </p:cNvSpPr>
          <p:nvPr>
            <p:ph idx="1"/>
          </p:nvPr>
        </p:nvSpPr>
        <p:spPr/>
        <p:txBody>
          <a:bodyPr>
            <a:normAutofit/>
          </a:bodyPr>
          <a:lstStyle/>
          <a:p>
            <a:r>
              <a:rPr lang="en-CA" sz="3200" b="1" dirty="0"/>
              <a:t> </a:t>
            </a:r>
            <a:r>
              <a:rPr lang="en-CA" sz="3200" dirty="0"/>
              <a:t>For in him the whole fullness of deity dwells bodily,</a:t>
            </a:r>
          </a:p>
          <a:p>
            <a:r>
              <a:rPr lang="en-CA" sz="3200" b="1" dirty="0"/>
              <a:t> </a:t>
            </a:r>
            <a:r>
              <a:rPr lang="en-CA" sz="3200" dirty="0"/>
              <a:t>and you have been filled in him, who is the head of all rule and authority.</a:t>
            </a:r>
          </a:p>
        </p:txBody>
      </p:sp>
    </p:spTree>
    <p:extLst>
      <p:ext uri="{BB962C8B-B14F-4D97-AF65-F5344CB8AC3E}">
        <p14:creationId xmlns:p14="http://schemas.microsoft.com/office/powerpoint/2010/main" val="1124387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8454" y="274640"/>
            <a:ext cx="6657145" cy="1763169"/>
          </a:xfrm>
        </p:spPr>
        <p:txBody>
          <a:bodyPr/>
          <a:lstStyle/>
          <a:p>
            <a:r>
              <a:rPr lang="en-CA" dirty="0"/>
              <a:t>Philosophies that threatened early Christians</a:t>
            </a:r>
          </a:p>
        </p:txBody>
      </p:sp>
      <p:sp>
        <p:nvSpPr>
          <p:cNvPr id="3" name="Content Placeholder 2"/>
          <p:cNvSpPr>
            <a:spLocks noGrp="1"/>
          </p:cNvSpPr>
          <p:nvPr>
            <p:ph idx="1"/>
          </p:nvPr>
        </p:nvSpPr>
        <p:spPr>
          <a:xfrm>
            <a:off x="2588454" y="2439821"/>
            <a:ext cx="7498080" cy="4143539"/>
          </a:xfrm>
        </p:spPr>
        <p:txBody>
          <a:bodyPr>
            <a:normAutofit/>
          </a:bodyPr>
          <a:lstStyle/>
          <a:p>
            <a:r>
              <a:rPr lang="en-CA" sz="3600" dirty="0"/>
              <a:t>Jewish mysticism, asceticism  (Colossians 2:20-23)</a:t>
            </a:r>
          </a:p>
          <a:p>
            <a:r>
              <a:rPr lang="en-CA" sz="3600" dirty="0"/>
              <a:t>Popular Greek Philosophy</a:t>
            </a:r>
          </a:p>
          <a:p>
            <a:r>
              <a:rPr lang="en-CA" sz="3600" dirty="0"/>
              <a:t>Gnosticism </a:t>
            </a:r>
          </a:p>
        </p:txBody>
      </p:sp>
    </p:spTree>
    <p:extLst>
      <p:ext uri="{BB962C8B-B14F-4D97-AF65-F5344CB8AC3E}">
        <p14:creationId xmlns:p14="http://schemas.microsoft.com/office/powerpoint/2010/main" val="3450949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Three Philosophical Epochs</a:t>
            </a:r>
          </a:p>
        </p:txBody>
      </p:sp>
      <p:sp>
        <p:nvSpPr>
          <p:cNvPr id="3" name="Content Placeholder 2"/>
          <p:cNvSpPr>
            <a:spLocks noGrp="1"/>
          </p:cNvSpPr>
          <p:nvPr>
            <p:ph idx="1"/>
          </p:nvPr>
        </p:nvSpPr>
        <p:spPr>
          <a:xfrm>
            <a:off x="1079500" y="2443166"/>
            <a:ext cx="7447085" cy="3670767"/>
          </a:xfrm>
        </p:spPr>
        <p:txBody>
          <a:bodyPr>
            <a:noAutofit/>
          </a:bodyPr>
          <a:lstStyle/>
          <a:p>
            <a:r>
              <a:rPr lang="en-CA" sz="3600" b="1" dirty="0" err="1"/>
              <a:t>Premodernism</a:t>
            </a:r>
            <a:r>
              <a:rPr lang="en-CA" sz="3600" b="1" dirty="0"/>
              <a:t> </a:t>
            </a:r>
            <a:r>
              <a:rPr lang="en-CA" sz="3600" dirty="0"/>
              <a:t>(to about 1700)</a:t>
            </a:r>
          </a:p>
          <a:p>
            <a:r>
              <a:rPr lang="en-CA" sz="3600" b="1" dirty="0"/>
              <a:t>Modernism/Rationalism </a:t>
            </a:r>
            <a:r>
              <a:rPr lang="en-CA" sz="3600" dirty="0"/>
              <a:t>(1700-1950)</a:t>
            </a:r>
          </a:p>
          <a:p>
            <a:r>
              <a:rPr lang="en-CA" sz="3600" b="1" dirty="0"/>
              <a:t>Postmodernism </a:t>
            </a:r>
            <a:r>
              <a:rPr lang="en-CA" sz="3600" dirty="0"/>
              <a:t>(1950 - )</a:t>
            </a:r>
          </a:p>
        </p:txBody>
      </p:sp>
      <p:pic>
        <p:nvPicPr>
          <p:cNvPr id="4" name="Picture 3">
            <a:extLst>
              <a:ext uri="{FF2B5EF4-FFF2-40B4-BE49-F238E27FC236}">
                <a16:creationId xmlns:a16="http://schemas.microsoft.com/office/drawing/2014/main" id="{E69ED3C7-4D5C-1EDB-2D77-BE63A6C01FEA}"/>
              </a:ext>
            </a:extLst>
          </p:cNvPr>
          <p:cNvPicPr>
            <a:picLocks noChangeAspect="1"/>
          </p:cNvPicPr>
          <p:nvPr/>
        </p:nvPicPr>
        <p:blipFill>
          <a:blip r:embed="rId2"/>
          <a:stretch>
            <a:fillRect/>
          </a:stretch>
        </p:blipFill>
        <p:spPr>
          <a:xfrm>
            <a:off x="9062608" y="2443166"/>
            <a:ext cx="2703946" cy="3489780"/>
          </a:xfrm>
          <a:prstGeom prst="rect">
            <a:avLst/>
          </a:prstGeom>
        </p:spPr>
      </p:pic>
    </p:spTree>
    <p:extLst>
      <p:ext uri="{BB962C8B-B14F-4D97-AF65-F5344CB8AC3E}">
        <p14:creationId xmlns:p14="http://schemas.microsoft.com/office/powerpoint/2010/main" val="1468071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Scale>
                                      <p:cBhvr>
                                        <p:cTn id="14"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1" end="1"/>
                                            </p:txEl>
                                          </p:spTgt>
                                        </p:tgtEl>
                                        <p:attrNameLst>
                                          <p:attrName>ppt_x</p:attrName>
                                          <p:attrName>ppt_y</p:attrName>
                                        </p:attrNameLst>
                                      </p:cBhvr>
                                    </p:animMotion>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Scale>
                                      <p:cBhvr>
                                        <p:cTn id="21"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xEl>
                                              <p:pRg st="2" end="2"/>
                                            </p:txEl>
                                          </p:spTgt>
                                        </p:tgtEl>
                                        <p:attrNameLst>
                                          <p:attrName>ppt_x</p:attrName>
                                          <p:attrName>ppt_y</p:attrName>
                                        </p:attrNameLst>
                                      </p:cBhvr>
                                    </p:animMotion>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3714" y="762000"/>
            <a:ext cx="7920880" cy="1208780"/>
          </a:xfrm>
        </p:spPr>
        <p:txBody>
          <a:bodyPr>
            <a:normAutofit fontScale="90000"/>
          </a:bodyPr>
          <a:lstStyle/>
          <a:p>
            <a:r>
              <a:rPr lang="en-CA" sz="4400" dirty="0"/>
              <a:t>Key Concepts of Postmodernism</a:t>
            </a:r>
          </a:p>
        </p:txBody>
      </p:sp>
      <p:sp>
        <p:nvSpPr>
          <p:cNvPr id="3" name="Content Placeholder 2"/>
          <p:cNvSpPr>
            <a:spLocks noGrp="1"/>
          </p:cNvSpPr>
          <p:nvPr>
            <p:ph idx="1"/>
          </p:nvPr>
        </p:nvSpPr>
        <p:spPr>
          <a:xfrm>
            <a:off x="1943714" y="2326123"/>
            <a:ext cx="5451118" cy="4362544"/>
          </a:xfrm>
        </p:spPr>
        <p:txBody>
          <a:bodyPr>
            <a:noAutofit/>
          </a:bodyPr>
          <a:lstStyle/>
          <a:p>
            <a:r>
              <a:rPr lang="en-CA" sz="3600" dirty="0"/>
              <a:t>No absolute truth</a:t>
            </a:r>
          </a:p>
          <a:p>
            <a:r>
              <a:rPr lang="en-CA" sz="3600" dirty="0"/>
              <a:t>Words and language are simply “games.”</a:t>
            </a:r>
          </a:p>
          <a:p>
            <a:r>
              <a:rPr lang="en-CA" sz="3600" dirty="0"/>
              <a:t>Pluralism – All ideas, are equally good</a:t>
            </a:r>
          </a:p>
        </p:txBody>
      </p:sp>
      <p:pic>
        <p:nvPicPr>
          <p:cNvPr id="1025" name="Picture 1" descr="anita+hill+2.jpg                                               00244903Macintosh HD                   7C263309:"/>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5206" y="2326123"/>
            <a:ext cx="2423768" cy="35888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pic>
    </p:spTree>
    <p:extLst>
      <p:ext uri="{BB962C8B-B14F-4D97-AF65-F5344CB8AC3E}">
        <p14:creationId xmlns:p14="http://schemas.microsoft.com/office/powerpoint/2010/main" val="371796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800" decel="100000"/>
                                        <p:tgtEl>
                                          <p:spTgt spid="3">
                                            <p:txEl>
                                              <p:pRg st="1" end="1"/>
                                            </p:txEl>
                                          </p:spTgt>
                                        </p:tgtEl>
                                      </p:cBhvr>
                                    </p:animEffect>
                                    <p:anim calcmode="lin" valueType="num">
                                      <p:cBhvr>
                                        <p:cTn id="18"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800" decel="100000"/>
                                        <p:tgtEl>
                                          <p:spTgt spid="3">
                                            <p:txEl>
                                              <p:pRg st="2" end="2"/>
                                            </p:txEl>
                                          </p:spTgt>
                                        </p:tgtEl>
                                      </p:cBhvr>
                                    </p:animEffect>
                                    <p:anim calcmode="lin" valueType="num">
                                      <p:cBhvr>
                                        <p:cTn id="28"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1850" y="418995"/>
            <a:ext cx="6685360" cy="1016928"/>
          </a:xfrm>
        </p:spPr>
        <p:txBody>
          <a:bodyPr>
            <a:normAutofit fontScale="90000"/>
          </a:bodyPr>
          <a:lstStyle/>
          <a:p>
            <a:r>
              <a:rPr lang="en-CA" dirty="0"/>
              <a:t>Josh McDowell - lecturer</a:t>
            </a:r>
          </a:p>
        </p:txBody>
      </p:sp>
      <p:sp>
        <p:nvSpPr>
          <p:cNvPr id="3" name="Content Placeholder 2"/>
          <p:cNvSpPr>
            <a:spLocks noGrp="1"/>
          </p:cNvSpPr>
          <p:nvPr>
            <p:ph idx="1"/>
          </p:nvPr>
        </p:nvSpPr>
        <p:spPr>
          <a:xfrm>
            <a:off x="1828801" y="1699798"/>
            <a:ext cx="6100534" cy="4739207"/>
          </a:xfrm>
        </p:spPr>
        <p:txBody>
          <a:bodyPr>
            <a:noAutofit/>
          </a:bodyPr>
          <a:lstStyle/>
          <a:p>
            <a:r>
              <a:rPr lang="en-CA" sz="3200" b="1" dirty="0"/>
              <a:t>Primary challenge in the 1960’s and early 1970’s </a:t>
            </a:r>
            <a:r>
              <a:rPr lang="en-CA" sz="3200" dirty="0"/>
              <a:t>– “How do you know that’s true”</a:t>
            </a:r>
          </a:p>
          <a:p>
            <a:r>
              <a:rPr lang="en-CA" sz="3200" b="1" dirty="0"/>
              <a:t>Challenge heard since 1970’s </a:t>
            </a:r>
            <a:r>
              <a:rPr lang="en-CA" sz="3200" dirty="0"/>
              <a:t>– “How dare you say that Buddhist and Muslims are wrong!”</a:t>
            </a:r>
          </a:p>
        </p:txBody>
      </p:sp>
      <p:pic>
        <p:nvPicPr>
          <p:cNvPr id="2049" name="Picture 1" descr="josh.jpg                                                       00244903Macintosh HD                   7C263309:"/>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2631" y="1699796"/>
            <a:ext cx="3390436" cy="28440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pic>
    </p:spTree>
    <p:extLst>
      <p:ext uri="{BB962C8B-B14F-4D97-AF65-F5344CB8AC3E}">
        <p14:creationId xmlns:p14="http://schemas.microsoft.com/office/powerpoint/2010/main" val="2083236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Scale>
                                      <p:cBhvr>
                                        <p:cTn id="14"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1" end="1"/>
                                            </p:txEl>
                                          </p:spTgt>
                                        </p:tgtEl>
                                        <p:attrNameLst>
                                          <p:attrName>ppt_x</p:attrName>
                                          <p:attrName>ppt_y</p:attrName>
                                        </p:attrNameLst>
                                      </p:cBhvr>
                                    </p:animMotion>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9900" y="274640"/>
            <a:ext cx="6093995" cy="1325561"/>
          </a:xfrm>
        </p:spPr>
        <p:txBody>
          <a:bodyPr>
            <a:normAutofit fontScale="90000"/>
          </a:bodyPr>
          <a:lstStyle/>
          <a:p>
            <a:r>
              <a:rPr lang="en-CA" dirty="0"/>
              <a:t>Some good things about Postmodernism</a:t>
            </a:r>
          </a:p>
        </p:txBody>
      </p:sp>
      <p:sp>
        <p:nvSpPr>
          <p:cNvPr id="3" name="Content Placeholder 2"/>
          <p:cNvSpPr>
            <a:spLocks noGrp="1"/>
          </p:cNvSpPr>
          <p:nvPr>
            <p:ph idx="1"/>
          </p:nvPr>
        </p:nvSpPr>
        <p:spPr>
          <a:xfrm>
            <a:off x="2786140" y="1959835"/>
            <a:ext cx="6541514" cy="4165821"/>
          </a:xfrm>
        </p:spPr>
        <p:txBody>
          <a:bodyPr>
            <a:normAutofit lnSpcReduction="10000"/>
          </a:bodyPr>
          <a:lstStyle/>
          <a:p>
            <a:r>
              <a:rPr lang="en-CA" sz="3600" dirty="0"/>
              <a:t> Not impressed with dogmatic statements about evolution</a:t>
            </a:r>
          </a:p>
          <a:p>
            <a:r>
              <a:rPr lang="en-CA" sz="3600" dirty="0"/>
              <a:t> Anti-denominational</a:t>
            </a:r>
          </a:p>
          <a:p>
            <a:r>
              <a:rPr lang="en-CA" sz="3600" dirty="0"/>
              <a:t> Anti-Pharisee – (emphasis on externals and not the heart)</a:t>
            </a:r>
          </a:p>
        </p:txBody>
      </p:sp>
    </p:spTree>
    <p:extLst>
      <p:ext uri="{BB962C8B-B14F-4D97-AF65-F5344CB8AC3E}">
        <p14:creationId xmlns:p14="http://schemas.microsoft.com/office/powerpoint/2010/main" val="2684563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5315" y="463015"/>
            <a:ext cx="6685360" cy="1348087"/>
          </a:xfrm>
        </p:spPr>
        <p:txBody>
          <a:bodyPr/>
          <a:lstStyle/>
          <a:p>
            <a:r>
              <a:rPr lang="en-CA" dirty="0"/>
              <a:t>Promoters of Postmodernism</a:t>
            </a:r>
          </a:p>
        </p:txBody>
      </p:sp>
      <p:sp>
        <p:nvSpPr>
          <p:cNvPr id="3" name="Content Placeholder 2"/>
          <p:cNvSpPr>
            <a:spLocks noGrp="1"/>
          </p:cNvSpPr>
          <p:nvPr>
            <p:ph idx="1"/>
          </p:nvPr>
        </p:nvSpPr>
        <p:spPr>
          <a:xfrm>
            <a:off x="2525315" y="1968549"/>
            <a:ext cx="6685360" cy="3670767"/>
          </a:xfrm>
        </p:spPr>
        <p:txBody>
          <a:bodyPr>
            <a:normAutofit fontScale="92500"/>
          </a:bodyPr>
          <a:lstStyle/>
          <a:p>
            <a:r>
              <a:rPr lang="en-CA" sz="4000" dirty="0"/>
              <a:t>Public schools</a:t>
            </a:r>
          </a:p>
          <a:p>
            <a:pPr marL="708660" lvl="2"/>
            <a:r>
              <a:rPr lang="en-CA" sz="2800" dirty="0"/>
              <a:t> </a:t>
            </a:r>
            <a:r>
              <a:rPr lang="en-CA" sz="2800" i="1" dirty="0"/>
              <a:t>The word “tolerance.”</a:t>
            </a:r>
          </a:p>
          <a:p>
            <a:pPr marL="708660" lvl="2"/>
            <a:r>
              <a:rPr lang="en-CA" sz="2800" i="1" dirty="0"/>
              <a:t> Not.. “treat kindly,” but “accept as good!</a:t>
            </a:r>
            <a:endParaRPr lang="en-CA" dirty="0"/>
          </a:p>
          <a:p>
            <a:r>
              <a:rPr lang="en-CA" sz="3600" dirty="0"/>
              <a:t>Television, media	</a:t>
            </a:r>
          </a:p>
          <a:p>
            <a:pPr lvl="1"/>
            <a:r>
              <a:rPr lang="en-CA" sz="2800" i="1" dirty="0"/>
              <a:t>Attitudes towards marriage, sex, drugs, gambling, materialism, etc. </a:t>
            </a:r>
          </a:p>
        </p:txBody>
      </p:sp>
      <p:pic>
        <p:nvPicPr>
          <p:cNvPr id="4" name="Picture 3" descr="imgr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0675" y="5170917"/>
            <a:ext cx="2406149" cy="1299889"/>
          </a:xfrm>
          <a:prstGeom prst="rect">
            <a:avLst/>
          </a:prstGeom>
        </p:spPr>
      </p:pic>
    </p:spTree>
    <p:extLst>
      <p:ext uri="{BB962C8B-B14F-4D97-AF65-F5344CB8AC3E}">
        <p14:creationId xmlns:p14="http://schemas.microsoft.com/office/powerpoint/2010/main" val="552041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Perception">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Perception.thmx</Template>
  <TotalTime>741</TotalTime>
  <Words>660</Words>
  <Application>Microsoft Macintosh PowerPoint</Application>
  <PresentationFormat>Widescreen</PresentationFormat>
  <Paragraphs>68</Paragraphs>
  <Slides>21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Century Gothic</vt:lpstr>
      <vt:lpstr>Wingdings 2</vt:lpstr>
      <vt:lpstr>Perception</vt:lpstr>
      <vt:lpstr>Rationalism versus Postmodernism versus Christ</vt:lpstr>
      <vt:lpstr>Colossians 2:8</vt:lpstr>
      <vt:lpstr>Colossians 2:9-10</vt:lpstr>
      <vt:lpstr>Philosophies that threatened early Christians</vt:lpstr>
      <vt:lpstr>Three Philosophical Epochs</vt:lpstr>
      <vt:lpstr>Key Concepts of Postmodernism</vt:lpstr>
      <vt:lpstr>Josh McDowell - lecturer</vt:lpstr>
      <vt:lpstr>Some good things about Postmodernism</vt:lpstr>
      <vt:lpstr>Promoters of Postmodernism</vt:lpstr>
      <vt:lpstr>Postmodernism in religion</vt:lpstr>
      <vt:lpstr>Confronting Postmodernism</vt:lpstr>
      <vt:lpstr>Confronting Postmodernism</vt:lpstr>
      <vt:lpstr>Confronting Postmodernism</vt:lpstr>
      <vt:lpstr>Confronting Postmodernism</vt:lpstr>
      <vt:lpstr>What about 2 Peter 3:16?</vt:lpstr>
      <vt:lpstr>The explanation – Milk and “Solid Food</vt:lpstr>
      <vt:lpstr>A new hermeneutic?</vt:lpstr>
      <vt:lpstr>Common sense interpretation</vt:lpstr>
      <vt:lpstr>1 Corinthians 10:15,16</vt:lpstr>
      <vt:lpstr>How do we look to God?</vt:lpstr>
      <vt:lpstr>Matthew 24:35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Rationalism versus Postmodernism versus Christ</dc:title>
  <dc:creator>Gardner Hall</dc:creator>
  <cp:lastModifiedBy>Gardner Hall</cp:lastModifiedBy>
  <cp:revision>27</cp:revision>
  <dcterms:created xsi:type="dcterms:W3CDTF">2014-10-30T16:25:09Z</dcterms:created>
  <dcterms:modified xsi:type="dcterms:W3CDTF">2023-05-29T21:17:01Z</dcterms:modified>
</cp:coreProperties>
</file>