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4" d="100"/>
          <a:sy n="124" d="100"/>
        </p:scale>
        <p:origin x="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B231-0D40-739F-2A34-ADC53ABEC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E3EA14-41F5-3F24-E17C-8FE612E6C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C352B-5905-F92A-3EC1-D1BD650C723B}"/>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D1F67338-3221-F60C-E0D3-9E603C98A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24324-07FF-CA62-4FB4-2ED46249B2B3}"/>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40858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6FF13-4277-39DE-D4CB-35A3C1017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1908EB-BEF4-0DA8-6AC4-CC79EE531A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895BB-78FF-7051-E592-2682DBB46023}"/>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81877F31-9130-C19F-080D-355FB3991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8FCC2-04B0-1A1C-B56A-58EA580EFD15}"/>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133670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FAE32-B6F5-D918-C5F1-D252A4B772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0DBA9-7A45-9666-C333-603AD6392C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F2645-6154-1B9A-08DD-D95E18F77D4D}"/>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56587702-B483-7287-A072-36965C7D2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E56BE-29EB-23E2-2BA4-56F99E707369}"/>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9516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5A10-BEA4-56AE-2AEC-BF9F8E4B8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B5CDA-DC4C-EC7A-4425-F30157E5D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32AD0-2D93-B930-FFE1-9037A0657F63}"/>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48E26DB4-07D8-230E-51FA-C63BD75DCC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9E20D-17CD-ACBD-B56C-13132E1CBDEA}"/>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68048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6813-BC84-55F5-B4F9-2744E65675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0852CE-2194-54EF-26D4-B87C83089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B66D-E104-D52A-683A-3AF7BEE01144}"/>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331020E1-C1C4-86C0-546E-865FC997D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276EF-77E2-DE00-36DE-9D8C500EE698}"/>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94410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A5CF-E9AF-58F2-95F5-3F456799F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4D285F-1E00-DE9C-7F91-B3D145867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D32093-B4A1-66DC-CBA2-4C1A378CAF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73B143-0FCD-13AD-5709-D2AD0EE460E6}"/>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6" name="Footer Placeholder 5">
            <a:extLst>
              <a:ext uri="{FF2B5EF4-FFF2-40B4-BE49-F238E27FC236}">
                <a16:creationId xmlns:a16="http://schemas.microsoft.com/office/drawing/2014/main" id="{32DDF61E-FB2B-05CD-154F-218944111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08F8F-3978-C414-7041-36095863D2DB}"/>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14415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A7B7-6FE3-EADE-ADF4-A2CBB3FEE4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8F2EA2-F3E9-880D-CEDA-5A54E8F4F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A6982B-AA24-E2BA-6702-C72128B63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563DA1-16CB-B9AB-F0BE-563687915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44898A-8D0C-E89A-A7F2-822C7A1E9F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6B0B9-4DF4-ECEC-735B-E533B98D0C0B}"/>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8" name="Footer Placeholder 7">
            <a:extLst>
              <a:ext uri="{FF2B5EF4-FFF2-40B4-BE49-F238E27FC236}">
                <a16:creationId xmlns:a16="http://schemas.microsoft.com/office/drawing/2014/main" id="{5DA2F9A4-4BD6-8E83-B130-06E8B2777A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49CFE4-7359-A85C-78BF-FEB2F54FEC4D}"/>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64295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84A3-C024-518E-2682-7E510FE7C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56492-FA2D-115F-8522-180165809401}"/>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4" name="Footer Placeholder 3">
            <a:extLst>
              <a:ext uri="{FF2B5EF4-FFF2-40B4-BE49-F238E27FC236}">
                <a16:creationId xmlns:a16="http://schemas.microsoft.com/office/drawing/2014/main" id="{B19CCF10-269F-4D4F-2C0D-1656F6A5FB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10545-1A2B-CD8E-F4E9-1EA3EFCAB3BB}"/>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360034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612FA-4319-27BD-CD86-792719E9A310}"/>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3" name="Footer Placeholder 2">
            <a:extLst>
              <a:ext uri="{FF2B5EF4-FFF2-40B4-BE49-F238E27FC236}">
                <a16:creationId xmlns:a16="http://schemas.microsoft.com/office/drawing/2014/main" id="{8CCC36F1-81AF-3853-AEC7-82A164DB9B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C9212-A0C7-0EB5-9885-245BDD7FB91D}"/>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249958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851A-1EC1-D159-003D-02619C9BE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58176-4AF5-7C0A-9E28-2A19F90AB2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DF8A5B-5537-6E83-CB73-00497CDA8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E46E5-C947-393C-F85D-7C21B14ED36A}"/>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6" name="Footer Placeholder 5">
            <a:extLst>
              <a:ext uri="{FF2B5EF4-FFF2-40B4-BE49-F238E27FC236}">
                <a16:creationId xmlns:a16="http://schemas.microsoft.com/office/drawing/2014/main" id="{C80C7DC6-5C1B-3969-3860-1773087DB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70E1B-1DAF-04B1-8A5A-38C01041367A}"/>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77662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8979-104A-332B-17EE-412AC4AC2B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9323D-1D1F-719B-89F5-E14081AA4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EE09A-FBBD-5229-5181-65DE4526D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F5A69-E719-430D-5A49-A87DDB5A2743}"/>
              </a:ext>
            </a:extLst>
          </p:cNvPr>
          <p:cNvSpPr>
            <a:spLocks noGrp="1"/>
          </p:cNvSpPr>
          <p:nvPr>
            <p:ph type="dt" sz="half" idx="10"/>
          </p:nvPr>
        </p:nvSpPr>
        <p:spPr/>
        <p:txBody>
          <a:bodyPr/>
          <a:lstStyle/>
          <a:p>
            <a:fld id="{6BB88EC4-218B-46C5-9B33-4A1C8FCB401F}" type="datetimeFigureOut">
              <a:rPr lang="en-US" smtClean="0"/>
              <a:t>5/28/23</a:t>
            </a:fld>
            <a:endParaRPr lang="en-US"/>
          </a:p>
        </p:txBody>
      </p:sp>
      <p:sp>
        <p:nvSpPr>
          <p:cNvPr id="6" name="Footer Placeholder 5">
            <a:extLst>
              <a:ext uri="{FF2B5EF4-FFF2-40B4-BE49-F238E27FC236}">
                <a16:creationId xmlns:a16="http://schemas.microsoft.com/office/drawing/2014/main" id="{D5B779FF-F54E-0D8F-4B54-08D357180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A91AD-A460-B950-F2BA-DE5712D59841}"/>
              </a:ext>
            </a:extLst>
          </p:cNvPr>
          <p:cNvSpPr>
            <a:spLocks noGrp="1"/>
          </p:cNvSpPr>
          <p:nvPr>
            <p:ph type="sldNum" sz="quarter" idx="12"/>
          </p:nvPr>
        </p:nvSpPr>
        <p:spPr/>
        <p:txBody>
          <a:bodyPr/>
          <a:lstStyle/>
          <a:p>
            <a:fld id="{9431B3FC-CF29-4F58-8CE2-1B0D39C2FA8F}" type="slidenum">
              <a:rPr lang="en-US" smtClean="0"/>
              <a:t>‹#›</a:t>
            </a:fld>
            <a:endParaRPr lang="en-US"/>
          </a:p>
        </p:txBody>
      </p:sp>
    </p:spTree>
    <p:extLst>
      <p:ext uri="{BB962C8B-B14F-4D97-AF65-F5344CB8AC3E}">
        <p14:creationId xmlns:p14="http://schemas.microsoft.com/office/powerpoint/2010/main" val="198369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17761-D6E5-BE84-C641-5E2B3DF657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BA810-2EAE-5167-F5A0-588B5AB61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64F36-22B7-B370-7441-C0CCF0700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88EC4-218B-46C5-9B33-4A1C8FCB401F}" type="datetimeFigureOut">
              <a:rPr lang="en-US" smtClean="0"/>
              <a:t>5/28/23</a:t>
            </a:fld>
            <a:endParaRPr lang="en-US"/>
          </a:p>
        </p:txBody>
      </p:sp>
      <p:sp>
        <p:nvSpPr>
          <p:cNvPr id="5" name="Footer Placeholder 4">
            <a:extLst>
              <a:ext uri="{FF2B5EF4-FFF2-40B4-BE49-F238E27FC236}">
                <a16:creationId xmlns:a16="http://schemas.microsoft.com/office/drawing/2014/main" id="{D53E1E54-6D34-3CA9-B2F6-B1021F7A7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D7E644-56BE-ED22-40BF-583B4889C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1B3FC-CF29-4F58-8CE2-1B0D39C2FA8F}" type="slidenum">
              <a:rPr lang="en-US" smtClean="0"/>
              <a:t>‹#›</a:t>
            </a:fld>
            <a:endParaRPr lang="en-US"/>
          </a:p>
        </p:txBody>
      </p:sp>
    </p:spTree>
    <p:extLst>
      <p:ext uri="{BB962C8B-B14F-4D97-AF65-F5344CB8AC3E}">
        <p14:creationId xmlns:p14="http://schemas.microsoft.com/office/powerpoint/2010/main" val="334498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EEBDEF-F59F-DA03-099B-70369377D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5" y="0"/>
            <a:ext cx="12203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CA55115-46E2-9AD2-D747-CF426CA39291}"/>
              </a:ext>
            </a:extLst>
          </p:cNvPr>
          <p:cNvSpPr>
            <a:spLocks noGrp="1"/>
          </p:cNvSpPr>
          <p:nvPr>
            <p:ph type="title"/>
          </p:nvPr>
        </p:nvSpPr>
        <p:spPr>
          <a:xfrm>
            <a:off x="807698" y="2546837"/>
            <a:ext cx="10565427" cy="1764325"/>
          </a:xfrm>
          <a:solidFill>
            <a:schemeClr val="accent1">
              <a:lumMod val="40000"/>
              <a:lumOff val="60000"/>
              <a:alpha val="60000"/>
            </a:schemeClr>
          </a:solidFill>
          <a:ln w="66675" cmpd="dbl">
            <a:solidFill>
              <a:srgbClr val="002060"/>
            </a:solidFill>
          </a:ln>
        </p:spPr>
        <p:txBody>
          <a:bodyPr>
            <a:noAutofit/>
            <a:scene3d>
              <a:camera prst="orthographicFront"/>
              <a:lightRig rig="threePt" dir="t"/>
            </a:scene3d>
            <a:sp3d extrusionH="57150">
              <a:bevelT w="38100" h="38100" prst="angle"/>
            </a:sp3d>
          </a:bodyPr>
          <a:lstStyle/>
          <a:p>
            <a:pPr algn="ctr"/>
            <a:r>
              <a:rPr lang="en-US" sz="80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rPr>
              <a:t>Paul &amp; His Friends </a:t>
            </a:r>
            <a:br>
              <a:rPr lang="en-US" sz="80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rPr>
            </a:br>
            <a:r>
              <a:rPr lang="en-US" sz="48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rPr>
              <a:t>Romans 16</a:t>
            </a:r>
            <a:endParaRPr lang="en-US" sz="80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525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EEBDEF-F59F-DA03-099B-70369377D8EC}"/>
              </a:ext>
            </a:extLst>
          </p:cNvPr>
          <p:cNvPicPr>
            <a:picLocks noChangeAspect="1" noChangeArrowheads="1"/>
          </p:cNvPicPr>
          <p:nvPr/>
        </p:nvPicPr>
        <p:blipFill>
          <a:blip r:embed="rId2">
            <a:duotone>
              <a:prstClr val="black"/>
              <a:schemeClr val="tx2">
                <a:tint val="45000"/>
                <a:satMod val="400000"/>
              </a:schemeClr>
            </a:duotone>
            <a:alphaModFix amt="3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75" y="0"/>
            <a:ext cx="12203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CA55115-46E2-9AD2-D747-CF426CA39291}"/>
              </a:ext>
            </a:extLst>
          </p:cNvPr>
          <p:cNvSpPr>
            <a:spLocks noGrp="1"/>
          </p:cNvSpPr>
          <p:nvPr>
            <p:ph type="title"/>
          </p:nvPr>
        </p:nvSpPr>
        <p:spPr>
          <a:xfrm>
            <a:off x="903224" y="214183"/>
            <a:ext cx="10374375" cy="905490"/>
          </a:xfrm>
          <a:solidFill>
            <a:schemeClr val="accent1">
              <a:lumMod val="40000"/>
              <a:lumOff val="60000"/>
              <a:alpha val="60000"/>
            </a:schemeClr>
          </a:solidFill>
          <a:ln w="66675" cmpd="dbl">
            <a:solidFill>
              <a:srgbClr val="002060"/>
            </a:solidFill>
          </a:ln>
        </p:spPr>
        <p:txBody>
          <a:bodyPr>
            <a:noAutofit/>
            <a:scene3d>
              <a:camera prst="orthographicFront"/>
              <a:lightRig rig="threePt" dir="t"/>
            </a:scene3d>
            <a:sp3d extrusionH="57150">
              <a:bevelT w="38100" h="38100" prst="angle"/>
            </a:sp3d>
          </a:bodyPr>
          <a:lstStyle/>
          <a:p>
            <a:pPr algn="ctr"/>
            <a:r>
              <a:rPr lang="en-US" sz="54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rPr>
              <a:t>Paul &amp; His Friends Rom 16</a:t>
            </a:r>
          </a:p>
        </p:txBody>
      </p:sp>
      <p:sp>
        <p:nvSpPr>
          <p:cNvPr id="6" name="TextBox 5">
            <a:extLst>
              <a:ext uri="{FF2B5EF4-FFF2-40B4-BE49-F238E27FC236}">
                <a16:creationId xmlns:a16="http://schemas.microsoft.com/office/drawing/2014/main" id="{45552E1C-7A8B-A0E1-86F4-800FA739B453}"/>
              </a:ext>
            </a:extLst>
          </p:cNvPr>
          <p:cNvSpPr txBox="1"/>
          <p:nvPr/>
        </p:nvSpPr>
        <p:spPr>
          <a:xfrm>
            <a:off x="625151" y="1614196"/>
            <a:ext cx="10972800" cy="4647426"/>
          </a:xfrm>
          <a:prstGeom prst="rect">
            <a:avLst/>
          </a:prstGeom>
          <a:noFill/>
        </p:spPr>
        <p:txBody>
          <a:bodyPr wrap="square" rtlCol="0">
            <a:spAutoFit/>
          </a:bodyPr>
          <a:lstStyle/>
          <a:p>
            <a:r>
              <a:rPr lang="en-US" sz="3600" b="1" dirty="0"/>
              <a:t>Conclusions Are Critical, Don’t Skip Them: [15:14-21]</a:t>
            </a:r>
            <a:endParaRPr lang="en-US" sz="3600" dirty="0"/>
          </a:p>
          <a:p>
            <a:r>
              <a:rPr lang="en-US" sz="3200" dirty="0"/>
              <a:t>	He loved these saints &amp; wanted to give reminders. </a:t>
            </a:r>
            <a:br>
              <a:rPr lang="en-US" sz="3200" dirty="0"/>
            </a:br>
            <a:r>
              <a:rPr lang="en-US" sz="3200" dirty="0"/>
              <a:t>	He gave all credit to Christ &amp; solicited prayers </a:t>
            </a:r>
            <a:r>
              <a:rPr lang="en-US" sz="3200" b="1" dirty="0"/>
              <a:t>[30-33]</a:t>
            </a:r>
            <a:r>
              <a:rPr lang="en-US" sz="3200" dirty="0"/>
              <a:t>. </a:t>
            </a:r>
          </a:p>
          <a:p>
            <a:r>
              <a:rPr lang="en-US" sz="3600" b="1" dirty="0"/>
              <a:t>Paul’s Friends In Rome: [16:1-16]</a:t>
            </a:r>
            <a:endParaRPr lang="en-US" sz="3600" dirty="0"/>
          </a:p>
          <a:p>
            <a:r>
              <a:rPr lang="en-US" sz="3200" dirty="0"/>
              <a:t>	Women, like </a:t>
            </a:r>
            <a:r>
              <a:rPr lang="en-US" sz="3200" i="1" dirty="0"/>
              <a:t>deaconess</a:t>
            </a:r>
            <a:r>
              <a:rPr lang="en-US" sz="3200" dirty="0"/>
              <a:t> Phoebe, were important to Paul. </a:t>
            </a:r>
            <a:br>
              <a:rPr lang="en-US" sz="3200" dirty="0"/>
            </a:br>
            <a:r>
              <a:rPr lang="en-US" sz="3200" dirty="0"/>
              <a:t>	Prisca &amp; Aquila, </a:t>
            </a:r>
            <a:r>
              <a:rPr lang="en-US" sz="3200" i="1" dirty="0"/>
              <a:t>risked their necks </a:t>
            </a:r>
            <a:r>
              <a:rPr lang="en-US" sz="3200" dirty="0"/>
              <a:t>for Paul. </a:t>
            </a:r>
            <a:br>
              <a:rPr lang="en-US" sz="3200" dirty="0"/>
            </a:br>
            <a:r>
              <a:rPr lang="en-US" sz="3200" dirty="0"/>
              <a:t>	Included fellow </a:t>
            </a:r>
            <a:r>
              <a:rPr lang="en-US" sz="3200" i="1" dirty="0"/>
              <a:t>kinsman</a:t>
            </a:r>
            <a:r>
              <a:rPr lang="en-US" sz="3200" dirty="0"/>
              <a:t> &amp; those </a:t>
            </a:r>
            <a:r>
              <a:rPr lang="en-US" sz="3200" i="1" dirty="0"/>
              <a:t>in Christ before him. </a:t>
            </a:r>
            <a:br>
              <a:rPr lang="en-US" sz="3200" i="1" dirty="0"/>
            </a:br>
            <a:r>
              <a:rPr lang="en-US" sz="3200" dirty="0"/>
              <a:t>	These </a:t>
            </a:r>
            <a:r>
              <a:rPr lang="en-US" sz="3200" i="1" dirty="0"/>
              <a:t>families</a:t>
            </a:r>
            <a:r>
              <a:rPr lang="en-US" sz="3200" dirty="0"/>
              <a:t> of </a:t>
            </a:r>
            <a:r>
              <a:rPr lang="en-US" sz="3200" i="1" dirty="0"/>
              <a:t>co-workers</a:t>
            </a:r>
            <a:r>
              <a:rPr lang="en-US" sz="3200" dirty="0"/>
              <a:t> were of great benefit! </a:t>
            </a:r>
          </a:p>
          <a:p>
            <a:r>
              <a:rPr lang="en-US" sz="3200" b="1" dirty="0"/>
              <a:t>Paul’s Warnings [17-20] &amp; Paul’s Friends With Him [21-27]</a:t>
            </a:r>
          </a:p>
        </p:txBody>
      </p:sp>
      <p:sp>
        <p:nvSpPr>
          <p:cNvPr id="7" name="Rectangle: Rounded Corners 6">
            <a:extLst>
              <a:ext uri="{FF2B5EF4-FFF2-40B4-BE49-F238E27FC236}">
                <a16:creationId xmlns:a16="http://schemas.microsoft.com/office/drawing/2014/main" id="{E7E96D92-79C4-8253-660E-A4FDB93CAE7E}"/>
              </a:ext>
            </a:extLst>
          </p:cNvPr>
          <p:cNvSpPr/>
          <p:nvPr/>
        </p:nvSpPr>
        <p:spPr>
          <a:xfrm>
            <a:off x="1282258" y="1614196"/>
            <a:ext cx="9616306" cy="29681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0"/>
              </a:spcAft>
            </a:pPr>
            <a:r>
              <a:rPr lang="en-US" sz="2800" kern="100" dirty="0">
                <a:effectLst/>
                <a:latin typeface="Arial Narrow" panose="020B0606020202030204" pitchFamily="34" charset="0"/>
                <a:ea typeface="Calibri" panose="020F0502020204030204" pitchFamily="34" charset="0"/>
                <a:cs typeface="Times New Roman" panose="02020603050405020304" pitchFamily="18" charset="0"/>
              </a:rPr>
              <a:t>“We can only guess which ones might have been ‘weak’ &amp; which ‘strong’ but we can be reasonably sure he was careful to greet them all with equal enthusiasm. All sorts of things can be read into accidental omissions. Paul did not want to arrive at Rome &amp; find that he had caused fresh divisions by appearing to favor one group over another.”</a:t>
            </a:r>
          </a:p>
          <a:p>
            <a:pPr marL="0" marR="0" algn="r">
              <a:lnSpc>
                <a:spcPct val="107000"/>
              </a:lnSpc>
              <a:spcBef>
                <a:spcPts val="0"/>
              </a:spcBef>
              <a:spcAft>
                <a:spcPts val="0"/>
              </a:spcAft>
            </a:pPr>
            <a:r>
              <a:rPr lang="en-US" sz="2000" kern="100" dirty="0">
                <a:effectLst/>
                <a:latin typeface="Arial Narrow" panose="020B0606020202030204" pitchFamily="34" charset="0"/>
                <a:ea typeface="Calibri" panose="020F0502020204030204" pitchFamily="34" charset="0"/>
                <a:cs typeface="Times New Roman" panose="02020603050405020304" pitchFamily="18" charset="0"/>
              </a:rPr>
              <a:t>(Wright, 761)</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787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FEEBDEF-F59F-DA03-099B-70369377D8EC}"/>
              </a:ext>
            </a:extLst>
          </p:cNvPr>
          <p:cNvPicPr>
            <a:picLocks noChangeAspect="1" noChangeArrowheads="1"/>
          </p:cNvPicPr>
          <p:nvPr/>
        </p:nvPicPr>
        <p:blipFill>
          <a:blip r:embed="rId2">
            <a:duotone>
              <a:prstClr val="black"/>
              <a:schemeClr val="tx2">
                <a:tint val="45000"/>
                <a:satMod val="400000"/>
              </a:schemeClr>
            </a:duotone>
            <a:alphaModFix amt="3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75" y="0"/>
            <a:ext cx="12203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CA55115-46E2-9AD2-D747-CF426CA39291}"/>
              </a:ext>
            </a:extLst>
          </p:cNvPr>
          <p:cNvSpPr>
            <a:spLocks noGrp="1"/>
          </p:cNvSpPr>
          <p:nvPr>
            <p:ph type="title"/>
          </p:nvPr>
        </p:nvSpPr>
        <p:spPr>
          <a:xfrm>
            <a:off x="903224" y="214183"/>
            <a:ext cx="10374375" cy="905490"/>
          </a:xfrm>
          <a:solidFill>
            <a:schemeClr val="accent1">
              <a:lumMod val="40000"/>
              <a:lumOff val="60000"/>
              <a:alpha val="60000"/>
            </a:schemeClr>
          </a:solidFill>
          <a:ln w="66675" cmpd="dbl">
            <a:solidFill>
              <a:srgbClr val="002060"/>
            </a:solidFill>
          </a:ln>
        </p:spPr>
        <p:txBody>
          <a:bodyPr>
            <a:noAutofit/>
            <a:scene3d>
              <a:camera prst="orthographicFront"/>
              <a:lightRig rig="threePt" dir="t"/>
            </a:scene3d>
            <a:sp3d extrusionH="57150">
              <a:bevelT w="38100" h="38100" prst="angle"/>
            </a:sp3d>
          </a:bodyPr>
          <a:lstStyle/>
          <a:p>
            <a:pPr algn="ctr"/>
            <a:r>
              <a:rPr lang="en-US" sz="5400" b="1" dirty="0">
                <a:ln w="19050" cmpd="sng">
                  <a:solidFill>
                    <a:srgbClr val="002060"/>
                  </a:solidFill>
                  <a:prstDash val="solid"/>
                </a:ln>
                <a:solidFill>
                  <a:srgbClr val="0070C0"/>
                </a:solidFill>
                <a:effectLst>
                  <a:outerShdw blurRad="38100" dist="38100" dir="2700000" algn="tl">
                    <a:srgbClr val="000000">
                      <a:alpha val="43137"/>
                    </a:srgbClr>
                  </a:outerShdw>
                </a:effectLst>
                <a:latin typeface="Arial Black" panose="020B0A04020102020204" pitchFamily="34" charset="0"/>
              </a:rPr>
              <a:t>Paul &amp; His Friends Rom 16</a:t>
            </a:r>
          </a:p>
        </p:txBody>
      </p:sp>
      <p:sp>
        <p:nvSpPr>
          <p:cNvPr id="6" name="TextBox 5">
            <a:extLst>
              <a:ext uri="{FF2B5EF4-FFF2-40B4-BE49-F238E27FC236}">
                <a16:creationId xmlns:a16="http://schemas.microsoft.com/office/drawing/2014/main" id="{45552E1C-7A8B-A0E1-86F4-800FA739B453}"/>
              </a:ext>
            </a:extLst>
          </p:cNvPr>
          <p:cNvSpPr txBox="1"/>
          <p:nvPr/>
        </p:nvSpPr>
        <p:spPr>
          <a:xfrm>
            <a:off x="625151" y="1614196"/>
            <a:ext cx="10972800" cy="4401205"/>
          </a:xfrm>
          <a:prstGeom prst="rect">
            <a:avLst/>
          </a:prstGeom>
          <a:noFill/>
        </p:spPr>
        <p:txBody>
          <a:bodyPr wrap="square" rtlCol="0">
            <a:spAutoFit/>
          </a:bodyPr>
          <a:lstStyle/>
          <a:p>
            <a:r>
              <a:rPr lang="en-US" sz="3600" b="1" dirty="0">
                <a:solidFill>
                  <a:schemeClr val="tx1">
                    <a:lumMod val="65000"/>
                    <a:lumOff val="35000"/>
                  </a:schemeClr>
                </a:solidFill>
              </a:rPr>
              <a:t>Conclusions Are Critical, Don’t Skip: [15:14-21, 30-33]</a:t>
            </a:r>
            <a:br>
              <a:rPr lang="en-US" sz="3600" dirty="0">
                <a:solidFill>
                  <a:schemeClr val="tx1">
                    <a:lumMod val="65000"/>
                    <a:lumOff val="35000"/>
                  </a:schemeClr>
                </a:solidFill>
              </a:rPr>
            </a:br>
            <a:r>
              <a:rPr lang="en-US" sz="3600" b="1" dirty="0">
                <a:solidFill>
                  <a:schemeClr val="tx1">
                    <a:lumMod val="65000"/>
                    <a:lumOff val="35000"/>
                  </a:schemeClr>
                </a:solidFill>
              </a:rPr>
              <a:t>Paul’s Friends In Rome Were Diverse &amp; Brave: [16:1-16]</a:t>
            </a:r>
            <a:endParaRPr lang="en-US" sz="3600" dirty="0">
              <a:solidFill>
                <a:schemeClr val="tx1">
                  <a:lumMod val="65000"/>
                  <a:lumOff val="35000"/>
                </a:schemeClr>
              </a:solidFill>
            </a:endParaRPr>
          </a:p>
          <a:p>
            <a:r>
              <a:rPr lang="en-US" sz="4000" b="1" dirty="0"/>
              <a:t>Paul’s Warnings [17-20] </a:t>
            </a:r>
          </a:p>
          <a:p>
            <a:r>
              <a:rPr lang="en-US" sz="3200" dirty="0"/>
              <a:t>	This hard truth is abundant in Paul’s letters. </a:t>
            </a:r>
            <a:r>
              <a:rPr lang="en-US" sz="3200" b="1" dirty="0"/>
              <a:t>[2 Th 3]</a:t>
            </a:r>
            <a:r>
              <a:rPr lang="en-US" sz="3200" dirty="0"/>
              <a:t> </a:t>
            </a:r>
            <a:br>
              <a:rPr lang="en-US" sz="3200" dirty="0"/>
            </a:br>
            <a:r>
              <a:rPr lang="en-US" sz="3200" dirty="0"/>
              <a:t>	Note those who are divisive &amp; don’t follow the NT. </a:t>
            </a:r>
            <a:r>
              <a:rPr lang="en-US" sz="3200" b="1" dirty="0"/>
              <a:t>[Titus 3]</a:t>
            </a:r>
            <a:r>
              <a:rPr lang="en-US" sz="3200" dirty="0"/>
              <a:t> </a:t>
            </a:r>
          </a:p>
          <a:p>
            <a:r>
              <a:rPr lang="en-US" sz="4000" b="1" dirty="0"/>
              <a:t>Paul’s Friends With Him [21-27]</a:t>
            </a:r>
          </a:p>
          <a:p>
            <a:r>
              <a:rPr lang="en-US" sz="3200" dirty="0"/>
              <a:t>	Praise for Timothy </a:t>
            </a:r>
            <a:r>
              <a:rPr lang="en-US" sz="3200" b="1" dirty="0"/>
              <a:t>[</a:t>
            </a:r>
            <a:r>
              <a:rPr lang="en-US" sz="3200" b="1" dirty="0" err="1"/>
              <a:t>Php</a:t>
            </a:r>
            <a:r>
              <a:rPr lang="en-US" sz="3200" b="1" dirty="0"/>
              <a:t> 2:19-24]</a:t>
            </a:r>
            <a:r>
              <a:rPr lang="en-US" sz="3200" dirty="0"/>
              <a:t>. Some incredible saints! </a:t>
            </a:r>
            <a:br>
              <a:rPr lang="en-US" sz="3200" dirty="0"/>
            </a:br>
            <a:r>
              <a:rPr lang="en-US" sz="3200" dirty="0"/>
              <a:t>	And finally, incredible praise for God’s Full Powerful Plan! </a:t>
            </a:r>
            <a:endParaRPr lang="en-US" sz="3600" dirty="0"/>
          </a:p>
        </p:txBody>
      </p:sp>
    </p:spTree>
    <p:extLst>
      <p:ext uri="{BB962C8B-B14F-4D97-AF65-F5344CB8AC3E}">
        <p14:creationId xmlns:p14="http://schemas.microsoft.com/office/powerpoint/2010/main" val="678137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293</Words>
  <Application>Microsoft Macintosh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Arial Narrow</vt:lpstr>
      <vt:lpstr>Calibri</vt:lpstr>
      <vt:lpstr>Calibri Light</vt:lpstr>
      <vt:lpstr>Office Theme</vt:lpstr>
      <vt:lpstr>Paul &amp; His Friends  Romans 16</vt:lpstr>
      <vt:lpstr>Paul &amp; His Friends Rom 16</vt:lpstr>
      <vt:lpstr>Paul &amp; His Friends Rom 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&amp; His Friends  Romans 16</dc:title>
  <dc:creator>Coulter Wickerham</dc:creator>
  <cp:lastModifiedBy>Paul Finney</cp:lastModifiedBy>
  <cp:revision>4</cp:revision>
  <dcterms:created xsi:type="dcterms:W3CDTF">2023-05-28T03:14:36Z</dcterms:created>
  <dcterms:modified xsi:type="dcterms:W3CDTF">2023-05-28T15:55:02Z</dcterms:modified>
</cp:coreProperties>
</file>