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2ADB49-691C-476C-BFFE-5C8E3A855617}">
          <p14:sldIdLst>
            <p14:sldId id="256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5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4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6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0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1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2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77A7-16C8-4C26-AE38-32C202FA3D7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2D864-1419-4CE8-BB52-30A40BEC0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75000"/>
                <a:lumOff val="2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6829" y="422350"/>
            <a:ext cx="91568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H E   </a:t>
            </a:r>
            <a:r>
              <a:rPr lang="en-US" altLang="en-US" sz="7200" b="1" dirty="0" err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72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P T Y</a:t>
            </a:r>
            <a:endParaRPr lang="en-US" alt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5" t="70773" r="2730" b="7245"/>
          <a:stretch/>
        </p:blipFill>
        <p:spPr bwMode="auto">
          <a:xfrm rot="10800000">
            <a:off x="5975797" y="2652144"/>
            <a:ext cx="1225908" cy="942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6829" y="1239209"/>
            <a:ext cx="915687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H R </a:t>
            </a:r>
            <a:r>
              <a:rPr lang="en-US" altLang="en-US" sz="10000" b="1" dirty="0">
                <a:solidFill>
                  <a:srgbClr val="C4591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10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E</a:t>
            </a:r>
            <a:endParaRPr lang="en-US" altLang="en-US" sz="10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97357" y="3429000"/>
            <a:ext cx="91568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Study of Ruth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54897" y="4275386"/>
            <a:ext cx="9860742" cy="240142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“It is a remarkable achievement that in just 85 verses, </a:t>
            </a:r>
            <a:br>
              <a:rPr lang="en-US" sz="2800" dirty="0"/>
            </a:br>
            <a:r>
              <a:rPr lang="en-US" sz="2800" dirty="0"/>
              <a:t>an unknown author has woven a tale of covenant loyalty, </a:t>
            </a:r>
            <a:br>
              <a:rPr lang="en-US" sz="2800" dirty="0"/>
            </a:br>
            <a:r>
              <a:rPr lang="en-US" sz="2800" dirty="0"/>
              <a:t>the hidden work of God, &amp; the royal line of David that has taught, comforted, &amp; challenged readers for over two millennia.” </a:t>
            </a:r>
          </a:p>
          <a:p>
            <a:pPr algn="r"/>
            <a:r>
              <a:rPr lang="en-US" sz="2000" dirty="0"/>
              <a:t>–BP Irwin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059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23000">
              <a:schemeClr val="tx1">
                <a:lumMod val="65000"/>
                <a:lumOff val="35000"/>
              </a:schemeClr>
            </a:gs>
            <a:gs pos="69000">
              <a:schemeClr val="tx1">
                <a:lumMod val="75000"/>
                <a:lumOff val="25000"/>
              </a:schemeClr>
            </a:gs>
            <a:gs pos="97000">
              <a:schemeClr val="bg2">
                <a:lumMod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5" t="70773" r="2730" b="7245"/>
          <a:stretch/>
        </p:blipFill>
        <p:spPr bwMode="auto">
          <a:xfrm rot="2012447">
            <a:off x="9836902" y="-114702"/>
            <a:ext cx="1280160" cy="942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5355" y="23504"/>
            <a:ext cx="110798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spc="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EMPTY 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</a:t>
            </a:r>
            <a:r>
              <a:rPr lang="en-US" altLang="en-US" sz="7200" b="1" spc="6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en-US" altLang="en-US" sz="7200" spc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endParaRPr lang="en-US" altLang="en-US" sz="7200" spc="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66821" y="1092863"/>
            <a:ext cx="11058358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learn about God in Ruth?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400" b="1" dirty="0">
                <a:solidFill>
                  <a:schemeClr val="bg1"/>
                </a:solidFill>
              </a:rPr>
              <a:t>Naomi</a:t>
            </a:r>
            <a:r>
              <a:rPr lang="en-US" sz="3400" dirty="0">
                <a:solidFill>
                  <a:schemeClr val="bg1"/>
                </a:solidFill>
              </a:rPr>
              <a:t> refers to God 5 times; 3x she uses His name, YHWH.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Despite her circumstances, YHWH acted with faith &amp; kindness.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He was ‘</a:t>
            </a:r>
            <a:r>
              <a:rPr lang="en-US" sz="2800" i="1" dirty="0">
                <a:solidFill>
                  <a:schemeClr val="bg1"/>
                </a:solidFill>
              </a:rPr>
              <a:t>The Almighty</a:t>
            </a:r>
            <a:r>
              <a:rPr lang="en-US" sz="2800" dirty="0">
                <a:solidFill>
                  <a:schemeClr val="bg1"/>
                </a:solidFill>
              </a:rPr>
              <a:t>,’ even if there might be other gods. </a:t>
            </a:r>
            <a:r>
              <a:rPr lang="en-US" sz="2800" b="1" dirty="0">
                <a:solidFill>
                  <a:schemeClr val="bg1"/>
                </a:solidFill>
              </a:rPr>
              <a:t>(1:15)</a:t>
            </a:r>
          </a:p>
          <a:p>
            <a:r>
              <a:rPr lang="en-US" sz="3600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Ruth</a:t>
            </a:r>
            <a:r>
              <a:rPr lang="en-US" sz="3600" dirty="0">
                <a:solidFill>
                  <a:schemeClr val="bg1"/>
                </a:solidFill>
              </a:rPr>
              <a:t>’s incredible confession is well-known </a:t>
            </a:r>
            <a:r>
              <a:rPr lang="en-US" sz="3600" b="1" dirty="0">
                <a:solidFill>
                  <a:schemeClr val="bg1"/>
                </a:solidFill>
              </a:rPr>
              <a:t>[1:16-17]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	Boaz</a:t>
            </a:r>
            <a:r>
              <a:rPr lang="en-US" sz="3600" dirty="0">
                <a:solidFill>
                  <a:schemeClr val="bg1"/>
                </a:solidFill>
              </a:rPr>
              <a:t>’s beliefs are in line with the Old Testament. (6x)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5x he calls Him YHWH, one time the “God of Israel.” 	</a:t>
            </a:r>
            <a:r>
              <a:rPr lang="en-US" sz="2400" b="1" dirty="0">
                <a:solidFill>
                  <a:schemeClr val="bg1"/>
                </a:solidFill>
              </a:rPr>
              <a:t>(2:12; 3:18)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Frequently blessing/greeting others. </a:t>
            </a:r>
            <a:r>
              <a:rPr lang="en-US" sz="2800" b="1" dirty="0">
                <a:solidFill>
                  <a:schemeClr val="bg1"/>
                </a:solidFill>
              </a:rPr>
              <a:t>[2:2-4]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The God who lives!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Boaz knew that God also blesses foreigners! </a:t>
            </a:r>
            <a:r>
              <a:rPr lang="en-US" sz="2800" b="1" dirty="0">
                <a:solidFill>
                  <a:schemeClr val="bg1"/>
                </a:solidFill>
              </a:rPr>
              <a:t>[2:11-12]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Do we greet others with The Living God, YHWH?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410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23000">
              <a:schemeClr val="tx1">
                <a:lumMod val="65000"/>
                <a:lumOff val="35000"/>
              </a:schemeClr>
            </a:gs>
            <a:gs pos="69000">
              <a:schemeClr val="tx1">
                <a:lumMod val="75000"/>
                <a:lumOff val="25000"/>
              </a:schemeClr>
            </a:gs>
            <a:gs pos="97000">
              <a:schemeClr val="bg2">
                <a:lumMod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5" t="70773" r="2730" b="7245"/>
          <a:stretch/>
        </p:blipFill>
        <p:spPr bwMode="auto">
          <a:xfrm rot="2012447">
            <a:off x="9836902" y="-114702"/>
            <a:ext cx="1280160" cy="942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5355" y="23504"/>
            <a:ext cx="110798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spc="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EMPTY 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</a:t>
            </a:r>
            <a:r>
              <a:rPr lang="en-US" altLang="en-US" sz="7200" b="1" spc="6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en-US" altLang="en-US" sz="7200" spc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endParaRPr lang="en-US" altLang="en-US" sz="7200" spc="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66821" y="1092863"/>
            <a:ext cx="1105835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learn about God in Ruth?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Naomi,</a:t>
            </a:r>
            <a:r>
              <a:rPr lang="en-US" sz="3200" dirty="0">
                <a:solidFill>
                  <a:schemeClr val="bg1"/>
                </a:solidFill>
              </a:rPr>
              <a:t> YHWH, The Almighty of faithfulness &amp; kindness.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b="1" dirty="0">
                <a:solidFill>
                  <a:schemeClr val="bg1"/>
                </a:solidFill>
              </a:rPr>
              <a:t>Ruth</a:t>
            </a:r>
            <a:r>
              <a:rPr lang="en-US" sz="3200" dirty="0">
                <a:solidFill>
                  <a:schemeClr val="bg1"/>
                </a:solidFill>
              </a:rPr>
              <a:t>’s incredible confession is well-known </a:t>
            </a:r>
            <a:r>
              <a:rPr lang="en-US" sz="3200" b="1" dirty="0">
                <a:solidFill>
                  <a:schemeClr val="bg1"/>
                </a:solidFill>
              </a:rPr>
              <a:t>[1:16-17]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	Boaz</a:t>
            </a:r>
            <a:r>
              <a:rPr lang="en-US" sz="3200" dirty="0">
                <a:solidFill>
                  <a:schemeClr val="bg1"/>
                </a:solidFill>
              </a:rPr>
              <a:t>, blessed others by greeting in the Living name of YHWH.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The </a:t>
            </a:r>
            <a:r>
              <a:rPr lang="en-US" sz="3200" b="1" dirty="0">
                <a:solidFill>
                  <a:schemeClr val="bg1"/>
                </a:solidFill>
              </a:rPr>
              <a:t>Field Workers</a:t>
            </a:r>
            <a:r>
              <a:rPr lang="en-US" sz="3200" dirty="0">
                <a:solidFill>
                  <a:schemeClr val="bg1"/>
                </a:solidFill>
              </a:rPr>
              <a:t> saw YHWH as the source of blessing. </a:t>
            </a:r>
            <a:r>
              <a:rPr lang="en-US" sz="3200" b="1" dirty="0">
                <a:solidFill>
                  <a:schemeClr val="bg1"/>
                </a:solidFill>
              </a:rPr>
              <a:t>(2:4)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</a:t>
            </a:r>
            <a:r>
              <a:rPr lang="en-US" sz="3200" b="1" dirty="0">
                <a:solidFill>
                  <a:schemeClr val="bg1"/>
                </a:solidFill>
              </a:rPr>
              <a:t>People</a:t>
            </a:r>
            <a:r>
              <a:rPr lang="en-US" sz="3200" dirty="0">
                <a:solidFill>
                  <a:schemeClr val="bg1"/>
                </a:solidFill>
              </a:rPr>
              <a:t> at the gate expect YHWH to </a:t>
            </a:r>
            <a:r>
              <a:rPr lang="en-US" sz="3200" i="1" dirty="0">
                <a:solidFill>
                  <a:schemeClr val="bg1"/>
                </a:solidFill>
              </a:rPr>
              <a:t>redeem</a:t>
            </a:r>
            <a:r>
              <a:rPr lang="en-US" sz="3200" dirty="0">
                <a:solidFill>
                  <a:schemeClr val="bg1"/>
                </a:solidFill>
              </a:rPr>
              <a:t> Ruth </a:t>
            </a:r>
            <a:r>
              <a:rPr lang="en-US" sz="3200" b="1" dirty="0">
                <a:solidFill>
                  <a:schemeClr val="bg1"/>
                </a:solidFill>
              </a:rPr>
              <a:t>[4:11-12]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The </a:t>
            </a:r>
            <a:r>
              <a:rPr lang="en-US" sz="3200" b="1" dirty="0">
                <a:solidFill>
                  <a:schemeClr val="bg1"/>
                </a:solidFill>
              </a:rPr>
              <a:t>Women</a:t>
            </a:r>
            <a:r>
              <a:rPr lang="en-US" sz="3200" dirty="0">
                <a:solidFill>
                  <a:schemeClr val="bg1"/>
                </a:solidFill>
              </a:rPr>
              <a:t> praise YHWH for the blessed child. </a:t>
            </a:r>
            <a:r>
              <a:rPr lang="en-US" sz="3200" b="1" dirty="0">
                <a:solidFill>
                  <a:schemeClr val="bg1"/>
                </a:solidFill>
              </a:rPr>
              <a:t>(4:14)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The Narrator</a:t>
            </a:r>
            <a:r>
              <a:rPr lang="en-US" sz="3200" dirty="0">
                <a:solidFill>
                  <a:schemeClr val="bg1"/>
                </a:solidFill>
              </a:rPr>
              <a:t> includes God in “hidden” concepts: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</a:t>
            </a:r>
            <a:r>
              <a:rPr lang="en-US" sz="2800" i="1" dirty="0">
                <a:solidFill>
                  <a:schemeClr val="bg1"/>
                </a:solidFill>
              </a:rPr>
              <a:t>YHWH visited His people &amp; gave them food…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(1:6)			(4:13)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i="1" dirty="0">
                <a:solidFill>
                  <a:schemeClr val="bg1"/>
                </a:solidFill>
              </a:rPr>
              <a:t>		She happened to come to Boaz’s field.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(2:3) </a:t>
            </a:r>
            <a:r>
              <a:rPr lang="en-US" sz="2800" i="1" dirty="0">
                <a:solidFill>
                  <a:schemeClr val="bg1"/>
                </a:solidFill>
              </a:rPr>
              <a:t>YHWH gave conception!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YHWH is the hero of this story of a faithful few! 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4AF7C16B-252C-359C-353C-1021084668E2}"/>
              </a:ext>
            </a:extLst>
          </p:cNvPr>
          <p:cNvSpPr/>
          <p:nvPr/>
        </p:nvSpPr>
        <p:spPr>
          <a:xfrm>
            <a:off x="862507" y="1103430"/>
            <a:ext cx="10408489" cy="31886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“That the greatest king of Israel should trace his roots to a destitute widow, her Moabite daughter-in-law, &amp; an aging bachelor from the humble town of Bethlehem is portrayed as a supreme divine accomplishment.”</a:t>
            </a:r>
          </a:p>
          <a:p>
            <a:r>
              <a:rPr lang="en-US" sz="3200" b="1" dirty="0"/>
              <a:t>YHWH God often uses the unexpected!</a:t>
            </a:r>
            <a:br>
              <a:rPr lang="en-US" sz="3200" b="1" dirty="0"/>
            </a:br>
            <a:r>
              <a:rPr lang="en-US" sz="3200" b="1" dirty="0"/>
              <a:t>	And especially those of </a:t>
            </a:r>
            <a:r>
              <a:rPr lang="en-US" sz="3200" b="1" i="1" dirty="0"/>
              <a:t>worthy character!</a:t>
            </a:r>
            <a:r>
              <a:rPr lang="en-US" sz="3200" b="1" dirty="0"/>
              <a:t> [3:11]</a:t>
            </a:r>
          </a:p>
        </p:txBody>
      </p:sp>
    </p:spTree>
    <p:extLst>
      <p:ext uri="{BB962C8B-B14F-4D97-AF65-F5344CB8AC3E}">
        <p14:creationId xmlns:p14="http://schemas.microsoft.com/office/powerpoint/2010/main" val="774702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23000">
              <a:schemeClr val="tx1">
                <a:lumMod val="65000"/>
                <a:lumOff val="35000"/>
              </a:schemeClr>
            </a:gs>
            <a:gs pos="69000">
              <a:schemeClr val="tx1">
                <a:lumMod val="75000"/>
                <a:lumOff val="25000"/>
              </a:schemeClr>
            </a:gs>
            <a:gs pos="97000">
              <a:schemeClr val="bg2">
                <a:lumMod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5" t="70773" r="2730" b="7245"/>
          <a:stretch/>
        </p:blipFill>
        <p:spPr bwMode="auto">
          <a:xfrm rot="2012447">
            <a:off x="9836902" y="-114702"/>
            <a:ext cx="1280160" cy="942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5355" y="23504"/>
            <a:ext cx="110798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spc="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EMPTY 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</a:t>
            </a:r>
            <a:r>
              <a:rPr lang="en-US" altLang="en-US" sz="7200" b="1" spc="6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7200" b="1" spc="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en-US" altLang="en-US" sz="7200" spc="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endParaRPr lang="en-US" altLang="en-US" sz="7200" spc="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66821" y="1428765"/>
            <a:ext cx="1105835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Boaz &amp; Ruth exhibit ‘worthy’ character?</a:t>
            </a:r>
          </a:p>
          <a:p>
            <a:r>
              <a:rPr lang="en-US" sz="3200" dirty="0">
                <a:solidFill>
                  <a:schemeClr val="bg1"/>
                </a:solidFill>
              </a:rPr>
              <a:t>	They weren’t afraid to take risks, to </a:t>
            </a:r>
            <a:r>
              <a:rPr lang="en-US" sz="3200" i="1" dirty="0">
                <a:solidFill>
                  <a:schemeClr val="bg1"/>
                </a:solidFill>
              </a:rPr>
              <a:t>sojourn</a:t>
            </a:r>
            <a:r>
              <a:rPr lang="en-US" sz="3200" dirty="0">
                <a:solidFill>
                  <a:schemeClr val="bg1"/>
                </a:solidFill>
              </a:rPr>
              <a:t> in real active faith!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They were hard workers fused with </a:t>
            </a:r>
            <a:r>
              <a:rPr lang="en-US" sz="3200" i="1" dirty="0">
                <a:solidFill>
                  <a:schemeClr val="bg1"/>
                </a:solidFill>
              </a:rPr>
              <a:t>compassion</a:t>
            </a:r>
            <a:r>
              <a:rPr lang="en-US" sz="3200" dirty="0">
                <a:solidFill>
                  <a:schemeClr val="bg1"/>
                </a:solidFill>
              </a:rPr>
              <a:t> for others!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They </a:t>
            </a:r>
            <a:r>
              <a:rPr lang="en-US" sz="3200" i="1" dirty="0">
                <a:solidFill>
                  <a:schemeClr val="bg1"/>
                </a:solidFill>
              </a:rPr>
              <a:t>took initiative</a:t>
            </a:r>
            <a:r>
              <a:rPr lang="en-US" sz="3200" dirty="0">
                <a:solidFill>
                  <a:schemeClr val="bg1"/>
                </a:solidFill>
              </a:rPr>
              <a:t> &amp; made hard decisions; imitating YHWH!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	He acted to save us, His enemies, despite potential failure.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Will we be decisive, risky, &amp; compassionate in our faith?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8681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179</TotalTime>
  <Words>511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Coulter Wickerham</dc:creator>
  <cp:lastModifiedBy>Coulter Wickerham</cp:lastModifiedBy>
  <cp:revision>18</cp:revision>
  <dcterms:created xsi:type="dcterms:W3CDTF">2018-12-12T19:19:52Z</dcterms:created>
  <dcterms:modified xsi:type="dcterms:W3CDTF">2023-05-27T17:31:02Z</dcterms:modified>
</cp:coreProperties>
</file>