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8" r:id="rId2"/>
    <p:sldId id="257" r:id="rId3"/>
    <p:sldId id="262" r:id="rId4"/>
    <p:sldId id="267" r:id="rId5"/>
    <p:sldId id="281" r:id="rId6"/>
    <p:sldId id="263" r:id="rId7"/>
    <p:sldId id="273" r:id="rId8"/>
    <p:sldId id="270" r:id="rId9"/>
    <p:sldId id="264" r:id="rId10"/>
    <p:sldId id="266" r:id="rId11"/>
    <p:sldId id="265" r:id="rId12"/>
    <p:sldId id="271" r:id="rId13"/>
    <p:sldId id="274" r:id="rId14"/>
    <p:sldId id="282" r:id="rId15"/>
    <p:sldId id="275" r:id="rId16"/>
    <p:sldId id="276" r:id="rId17"/>
    <p:sldId id="277" r:id="rId18"/>
    <p:sldId id="278" r:id="rId19"/>
    <p:sldId id="280" r:id="rId20"/>
    <p:sldId id="279" r:id="rId21"/>
    <p:sldId id="288" r:id="rId22"/>
    <p:sldId id="289" r:id="rId23"/>
    <p:sldId id="290" r:id="rId24"/>
    <p:sldId id="291" r:id="rId25"/>
    <p:sldId id="283"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AD4"/>
    <a:srgbClr val="D6DEE1"/>
    <a:srgbClr val="AACEF6"/>
    <a:srgbClr val="2B6B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82"/>
    <p:restoredTop sz="73605"/>
  </p:normalViewPr>
  <p:slideViewPr>
    <p:cSldViewPr snapToGrid="0" snapToObjects="1">
      <p:cViewPr varScale="1">
        <p:scale>
          <a:sx n="88" d="100"/>
          <a:sy n="88" d="100"/>
        </p:scale>
        <p:origin x="22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AAB1-9F75-EA45-A2E2-A63E14AA207D}" type="datetimeFigureOut">
              <a:rPr lang="en-US" smtClean="0"/>
              <a:t>5/21/23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D9879-D183-6245-B00D-183914FAF772}" type="slidenum">
              <a:rPr lang="en-US" smtClean="0"/>
              <a:t>‹#›</a:t>
            </a:fld>
            <a:endParaRPr lang="en-US"/>
          </a:p>
        </p:txBody>
      </p:sp>
    </p:spTree>
    <p:extLst>
      <p:ext uri="{BB962C8B-B14F-4D97-AF65-F5344CB8AC3E}">
        <p14:creationId xmlns:p14="http://schemas.microsoft.com/office/powerpoint/2010/main" val="279446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D9879-D183-6245-B00D-183914FAF7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9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Participation in the Blood and Body of Christ</a:t>
            </a:r>
          </a:p>
        </p:txBody>
      </p:sp>
      <p:sp>
        <p:nvSpPr>
          <p:cNvPr id="4" name="Slide Number Placeholder 3"/>
          <p:cNvSpPr>
            <a:spLocks noGrp="1"/>
          </p:cNvSpPr>
          <p:nvPr>
            <p:ph type="sldNum" sz="quarter" idx="5"/>
          </p:nvPr>
        </p:nvSpPr>
        <p:spPr/>
        <p:txBody>
          <a:bodyPr/>
          <a:lstStyle/>
          <a:p>
            <a:fld id="{1ECD9879-D183-6245-B00D-183914FAF772}" type="slidenum">
              <a:rPr lang="en-US" smtClean="0"/>
              <a:t>18</a:t>
            </a:fld>
            <a:endParaRPr lang="en-US"/>
          </a:p>
        </p:txBody>
      </p:sp>
    </p:spTree>
    <p:extLst>
      <p:ext uri="{BB962C8B-B14F-4D97-AF65-F5344CB8AC3E}">
        <p14:creationId xmlns:p14="http://schemas.microsoft.com/office/powerpoint/2010/main" val="151304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has been addressing food offered to idols and conscience, but boldly states it is either Christ or demons!</a:t>
            </a:r>
          </a:p>
        </p:txBody>
      </p:sp>
      <p:sp>
        <p:nvSpPr>
          <p:cNvPr id="4" name="Slide Number Placeholder 3"/>
          <p:cNvSpPr>
            <a:spLocks noGrp="1"/>
          </p:cNvSpPr>
          <p:nvPr>
            <p:ph type="sldNum" sz="quarter" idx="5"/>
          </p:nvPr>
        </p:nvSpPr>
        <p:spPr/>
        <p:txBody>
          <a:bodyPr/>
          <a:lstStyle/>
          <a:p>
            <a:fld id="{1ECD9879-D183-6245-B00D-183914FAF772}" type="slidenum">
              <a:rPr lang="en-US" smtClean="0"/>
              <a:t>19</a:t>
            </a:fld>
            <a:endParaRPr lang="en-US"/>
          </a:p>
        </p:txBody>
      </p:sp>
    </p:spTree>
    <p:extLst>
      <p:ext uri="{BB962C8B-B14F-4D97-AF65-F5344CB8AC3E}">
        <p14:creationId xmlns:p14="http://schemas.microsoft.com/office/powerpoint/2010/main" val="713463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 commends them in 11:2, but here he specifically does not!</a:t>
            </a:r>
          </a:p>
          <a:p>
            <a:r>
              <a:rPr lang="en-US" sz="1400" dirty="0"/>
              <a:t>When they are assembled</a:t>
            </a:r>
          </a:p>
          <a:p>
            <a:r>
              <a:rPr lang="en-US" sz="1400" dirty="0"/>
              <a:t>Divisions, factions (which shows those who are genuine – they are not judged)</a:t>
            </a:r>
          </a:p>
          <a:p>
            <a:r>
              <a:rPr lang="en-US" dirty="0"/>
              <a:t>What are they observing? Eating a meal, not together; from no food to gluttonous – remember different social classes? Like a meal in an idol’s temple? Table of demons?</a:t>
            </a:r>
          </a:p>
        </p:txBody>
      </p:sp>
      <p:sp>
        <p:nvSpPr>
          <p:cNvPr id="4" name="Slide Number Placeholder 3"/>
          <p:cNvSpPr>
            <a:spLocks noGrp="1"/>
          </p:cNvSpPr>
          <p:nvPr>
            <p:ph type="sldNum" sz="quarter" idx="5"/>
          </p:nvPr>
        </p:nvSpPr>
        <p:spPr/>
        <p:txBody>
          <a:bodyPr/>
          <a:lstStyle/>
          <a:p>
            <a:fld id="{1ECD9879-D183-6245-B00D-183914FAF772}" type="slidenum">
              <a:rPr lang="en-US" smtClean="0"/>
              <a:t>20</a:t>
            </a:fld>
            <a:endParaRPr lang="en-US"/>
          </a:p>
        </p:txBody>
      </p:sp>
    </p:spTree>
    <p:extLst>
      <p:ext uri="{BB962C8B-B14F-4D97-AF65-F5344CB8AC3E}">
        <p14:creationId xmlns:p14="http://schemas.microsoft.com/office/powerpoint/2010/main" val="2495363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Eat at home! (May be an example of assembling somewhere besides someone’s home) </a:t>
            </a:r>
            <a:r>
              <a:rPr lang="en-US" sz="2000" dirty="0"/>
              <a:t>1 Corinthians 16:19 (ESV) </a:t>
            </a:r>
          </a:p>
          <a:p>
            <a:r>
              <a:rPr lang="en-US" sz="2000" u="none" strike="noStrike" baseline="30000" dirty="0">
                <a:effectLst/>
              </a:rPr>
              <a:t>19</a:t>
            </a:r>
            <a:r>
              <a:rPr lang="en-US" sz="2000" dirty="0"/>
              <a:t>The churches of Asia send you greetings. Aquila and Prisca, together with the church in their house, send you hearty greetings in the Lord. </a:t>
            </a:r>
          </a:p>
          <a:p>
            <a:endParaRPr lang="en-US" sz="1400" dirty="0"/>
          </a:p>
          <a:p>
            <a:r>
              <a:rPr lang="en-US" sz="1400" dirty="0"/>
              <a:t>They were leaving others out – imagine rushing to finish before someone in need comes, or possibly eat in front of them without sharing!</a:t>
            </a:r>
          </a:p>
          <a:p>
            <a:r>
              <a:rPr lang="en-US" sz="1400" dirty="0"/>
              <a:t>The reverse of a commendation!</a:t>
            </a:r>
          </a:p>
        </p:txBody>
      </p:sp>
      <p:sp>
        <p:nvSpPr>
          <p:cNvPr id="4" name="Slide Number Placeholder 3"/>
          <p:cNvSpPr>
            <a:spLocks noGrp="1"/>
          </p:cNvSpPr>
          <p:nvPr>
            <p:ph type="sldNum" sz="quarter" idx="5"/>
          </p:nvPr>
        </p:nvSpPr>
        <p:spPr/>
        <p:txBody>
          <a:bodyPr/>
          <a:lstStyle/>
          <a:p>
            <a:fld id="{1ECD9879-D183-6245-B00D-183914FAF772}" type="slidenum">
              <a:rPr lang="en-US" smtClean="0"/>
              <a:t>21</a:t>
            </a:fld>
            <a:endParaRPr lang="en-US"/>
          </a:p>
        </p:txBody>
      </p:sp>
    </p:spTree>
    <p:extLst>
      <p:ext uri="{BB962C8B-B14F-4D97-AF65-F5344CB8AC3E}">
        <p14:creationId xmlns:p14="http://schemas.microsoft.com/office/powerpoint/2010/main" val="3304441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 was not at the table with Christ and the apostles but received instruction from the Lord</a:t>
            </a:r>
            <a:r>
              <a:rPr lang="en-US" dirty="0"/>
              <a:t>.</a:t>
            </a:r>
          </a:p>
          <a:p>
            <a:endParaRPr lang="en-US" dirty="0"/>
          </a:p>
        </p:txBody>
      </p:sp>
      <p:sp>
        <p:nvSpPr>
          <p:cNvPr id="4" name="Slide Number Placeholder 3"/>
          <p:cNvSpPr>
            <a:spLocks noGrp="1"/>
          </p:cNvSpPr>
          <p:nvPr>
            <p:ph type="sldNum" sz="quarter" idx="5"/>
          </p:nvPr>
        </p:nvSpPr>
        <p:spPr/>
        <p:txBody>
          <a:bodyPr/>
          <a:lstStyle/>
          <a:p>
            <a:fld id="{1ECD9879-D183-6245-B00D-183914FAF772}" type="slidenum">
              <a:rPr lang="en-US" smtClean="0"/>
              <a:t>22</a:t>
            </a:fld>
            <a:endParaRPr lang="en-US"/>
          </a:p>
        </p:txBody>
      </p:sp>
    </p:spTree>
    <p:extLst>
      <p:ext uri="{BB962C8B-B14F-4D97-AF65-F5344CB8AC3E}">
        <p14:creationId xmlns:p14="http://schemas.microsoft.com/office/powerpoint/2010/main" val="3638396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They were so self consumed that what they did was unrecognizable as the Lord’s supper! </a:t>
            </a:r>
          </a:p>
          <a:p>
            <a:r>
              <a:rPr lang="en-US" sz="1400" dirty="0"/>
              <a:t>The guilt of crucifying Christ would be incurred because of improper observance!</a:t>
            </a:r>
          </a:p>
          <a:p>
            <a:r>
              <a:rPr lang="en-US" sz="1400" dirty="0"/>
              <a:t>Examine ourselves (individual observance) and discern that we are remembering Christ and not eating or drinking anything else!</a:t>
            </a:r>
          </a:p>
          <a:p>
            <a:endParaRPr lang="en-US" sz="1400" dirty="0"/>
          </a:p>
        </p:txBody>
      </p:sp>
      <p:sp>
        <p:nvSpPr>
          <p:cNvPr id="4" name="Slide Number Placeholder 3"/>
          <p:cNvSpPr>
            <a:spLocks noGrp="1"/>
          </p:cNvSpPr>
          <p:nvPr>
            <p:ph type="sldNum" sz="quarter" idx="5"/>
          </p:nvPr>
        </p:nvSpPr>
        <p:spPr/>
        <p:txBody>
          <a:bodyPr/>
          <a:lstStyle/>
          <a:p>
            <a:fld id="{1ECD9879-D183-6245-B00D-183914FAF772}" type="slidenum">
              <a:rPr lang="en-US" smtClean="0"/>
              <a:t>23</a:t>
            </a:fld>
            <a:endParaRPr lang="en-US"/>
          </a:p>
        </p:txBody>
      </p:sp>
    </p:spTree>
    <p:extLst>
      <p:ext uri="{BB962C8B-B14F-4D97-AF65-F5344CB8AC3E}">
        <p14:creationId xmlns:p14="http://schemas.microsoft.com/office/powerpoint/2010/main" val="127556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not all are guilty of these practices. No judgement to those who are true in discerning</a:t>
            </a:r>
          </a:p>
          <a:p>
            <a:r>
              <a:rPr lang="en-US" dirty="0"/>
              <a:t>The rebuke is from the Lord as discipline for their own good.</a:t>
            </a:r>
          </a:p>
          <a:p>
            <a:r>
              <a:rPr lang="en-US" dirty="0"/>
              <a:t>To be taken together - not to exclude and not a common meal.</a:t>
            </a:r>
          </a:p>
          <a:p>
            <a:r>
              <a:rPr lang="en-US" dirty="0"/>
              <a:t>We do not eat of this to satisfy our hunger! We do that at home, never in worship. </a:t>
            </a:r>
          </a:p>
        </p:txBody>
      </p:sp>
      <p:sp>
        <p:nvSpPr>
          <p:cNvPr id="4" name="Slide Number Placeholder 3"/>
          <p:cNvSpPr>
            <a:spLocks noGrp="1"/>
          </p:cNvSpPr>
          <p:nvPr>
            <p:ph type="sldNum" sz="quarter" idx="5"/>
          </p:nvPr>
        </p:nvSpPr>
        <p:spPr/>
        <p:txBody>
          <a:bodyPr/>
          <a:lstStyle/>
          <a:p>
            <a:fld id="{1ECD9879-D183-6245-B00D-183914FAF772}" type="slidenum">
              <a:rPr lang="en-US" smtClean="0"/>
              <a:t>24</a:t>
            </a:fld>
            <a:endParaRPr lang="en-US"/>
          </a:p>
        </p:txBody>
      </p:sp>
    </p:spTree>
    <p:extLst>
      <p:ext uri="{BB962C8B-B14F-4D97-AF65-F5344CB8AC3E}">
        <p14:creationId xmlns:p14="http://schemas.microsoft.com/office/powerpoint/2010/main" val="2820755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D9879-D183-6245-B00D-183914FAF772}" type="slidenum">
              <a:rPr lang="en-US" smtClean="0"/>
              <a:t>26</a:t>
            </a:fld>
            <a:endParaRPr lang="en-US"/>
          </a:p>
        </p:txBody>
      </p:sp>
    </p:spTree>
    <p:extLst>
      <p:ext uri="{BB962C8B-B14F-4D97-AF65-F5344CB8AC3E}">
        <p14:creationId xmlns:p14="http://schemas.microsoft.com/office/powerpoint/2010/main" val="371429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 Corinthians is a letter in response to things reported to Paul, and questions asked of him. Today’s focus is on some of the ways they thought of Christ, pointing toward the Lord’s supper in chapter 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Paul approaches idolatry, boasting, judgement, conscience, spiritual gifts, behavior as things they need to work on; he goes back and forth on the subjects, some of which are introduced but addressed later in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Remember that these are subjects relevant to them regarding things they would be familiar with, and the letter would most likely have been read at once, so the matters addressed would be understood even when given in different places.</a:t>
            </a:r>
          </a:p>
          <a:p>
            <a:endParaRPr lang="en-US" dirty="0"/>
          </a:p>
          <a:p>
            <a:endParaRPr lang="en-US" dirty="0"/>
          </a:p>
        </p:txBody>
      </p:sp>
      <p:sp>
        <p:nvSpPr>
          <p:cNvPr id="4" name="Slide Number Placeholder 3"/>
          <p:cNvSpPr>
            <a:spLocks noGrp="1"/>
          </p:cNvSpPr>
          <p:nvPr>
            <p:ph type="sldNum" sz="quarter" idx="5"/>
          </p:nvPr>
        </p:nvSpPr>
        <p:spPr/>
        <p:txBody>
          <a:bodyPr/>
          <a:lstStyle/>
          <a:p>
            <a:fld id="{1ECD9879-D183-6245-B00D-183914FAF772}" type="slidenum">
              <a:rPr lang="en-US" smtClean="0"/>
              <a:t>6</a:t>
            </a:fld>
            <a:endParaRPr lang="en-US"/>
          </a:p>
        </p:txBody>
      </p:sp>
    </p:spTree>
    <p:extLst>
      <p:ext uri="{BB962C8B-B14F-4D97-AF65-F5344CB8AC3E}">
        <p14:creationId xmlns:p14="http://schemas.microsoft.com/office/powerpoint/2010/main" val="268176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reading in Acts gives a backdrop for Paul being there. Acts 18:27 (Achaia) and 19:1 places Apollos in Corinth upon his understanding the word more accurately. The passage also signifies both Jews and gentiles believing. These passages reinforce them being both Jews and gentiles; </a:t>
            </a:r>
            <a:r>
              <a:rPr lang="en-US" sz="1400" b="1" dirty="0"/>
              <a:t>12:13 also shows different social classes</a:t>
            </a:r>
            <a:r>
              <a:rPr lang="en-US" sz="1400" dirty="0"/>
              <a:t>.</a:t>
            </a:r>
            <a:endParaRPr lang="en-US" dirty="0"/>
          </a:p>
        </p:txBody>
      </p:sp>
      <p:sp>
        <p:nvSpPr>
          <p:cNvPr id="4" name="Slide Number Placeholder 3"/>
          <p:cNvSpPr>
            <a:spLocks noGrp="1"/>
          </p:cNvSpPr>
          <p:nvPr>
            <p:ph type="sldNum" sz="quarter" idx="5"/>
          </p:nvPr>
        </p:nvSpPr>
        <p:spPr/>
        <p:txBody>
          <a:bodyPr/>
          <a:lstStyle/>
          <a:p>
            <a:fld id="{1ECD9879-D183-6245-B00D-183914FAF772}" type="slidenum">
              <a:rPr lang="en-US" smtClean="0"/>
              <a:t>7</a:t>
            </a:fld>
            <a:endParaRPr lang="en-US"/>
          </a:p>
        </p:txBody>
      </p:sp>
    </p:spTree>
    <p:extLst>
      <p:ext uri="{BB962C8B-B14F-4D97-AF65-F5344CB8AC3E}">
        <p14:creationId xmlns:p14="http://schemas.microsoft.com/office/powerpoint/2010/main" val="422265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D9879-D183-6245-B00D-183914FAF7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204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Acropolis (</a:t>
            </a:r>
            <a:r>
              <a:rPr lang="en-US" dirty="0" err="1"/>
              <a:t>Acrocorinth</a:t>
            </a:r>
            <a:r>
              <a:rPr lang="en-US" dirty="0"/>
              <a:t>)</a:t>
            </a:r>
          </a:p>
        </p:txBody>
      </p:sp>
      <p:sp>
        <p:nvSpPr>
          <p:cNvPr id="4" name="Slide Number Placeholder 3"/>
          <p:cNvSpPr>
            <a:spLocks noGrp="1"/>
          </p:cNvSpPr>
          <p:nvPr>
            <p:ph type="sldNum" sz="quarter" idx="5"/>
          </p:nvPr>
        </p:nvSpPr>
        <p:spPr/>
        <p:txBody>
          <a:bodyPr/>
          <a:lstStyle/>
          <a:p>
            <a:fld id="{1ECD9879-D183-6245-B00D-183914FAF772}" type="slidenum">
              <a:rPr lang="en-US" smtClean="0"/>
              <a:t>9</a:t>
            </a:fld>
            <a:endParaRPr lang="en-US"/>
          </a:p>
        </p:txBody>
      </p:sp>
    </p:spTree>
    <p:extLst>
      <p:ext uri="{BB962C8B-B14F-4D97-AF65-F5344CB8AC3E}">
        <p14:creationId xmlns:p14="http://schemas.microsoft.com/office/powerpoint/2010/main" val="3929690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Divisions – “I follow Carl” or “I follow Coulter”; “I follow Roger” or “I follow Christ” – remember, the Jews had different sects – Scribes, Pharisees, Sadducees, Essenes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D9879-D183-6245-B00D-183914FAF7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905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Problem with boasting, and that about evil. Unleavened bread was commanded during the </a:t>
            </a:r>
            <a:r>
              <a:rPr lang="en-US" sz="1400" dirty="0" err="1"/>
              <a:t>passover</a:t>
            </a:r>
            <a:r>
              <a:rPr lang="en-US" sz="1400" dirty="0"/>
              <a:t>.</a:t>
            </a:r>
          </a:p>
          <a:p>
            <a:r>
              <a:rPr lang="en-US" sz="1400" dirty="0"/>
              <a:t>What is our festival? Observing the Body and the Blood of Christ!</a:t>
            </a:r>
          </a:p>
        </p:txBody>
      </p:sp>
      <p:sp>
        <p:nvSpPr>
          <p:cNvPr id="4" name="Slide Number Placeholder 3"/>
          <p:cNvSpPr>
            <a:spLocks noGrp="1"/>
          </p:cNvSpPr>
          <p:nvPr>
            <p:ph type="sldNum" sz="quarter" idx="5"/>
          </p:nvPr>
        </p:nvSpPr>
        <p:spPr/>
        <p:txBody>
          <a:bodyPr/>
          <a:lstStyle/>
          <a:p>
            <a:fld id="{1ECD9879-D183-6245-B00D-183914FAF772}" type="slidenum">
              <a:rPr lang="en-US" smtClean="0"/>
              <a:t>15</a:t>
            </a:fld>
            <a:endParaRPr lang="en-US"/>
          </a:p>
        </p:txBody>
      </p:sp>
    </p:spTree>
    <p:extLst>
      <p:ext uri="{BB962C8B-B14F-4D97-AF65-F5344CB8AC3E}">
        <p14:creationId xmlns:p14="http://schemas.microsoft.com/office/powerpoint/2010/main" val="210006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Growth of the kingdom; spread of evil</a:t>
            </a:r>
          </a:p>
        </p:txBody>
      </p:sp>
      <p:sp>
        <p:nvSpPr>
          <p:cNvPr id="4" name="Slide Number Placeholder 3"/>
          <p:cNvSpPr>
            <a:spLocks noGrp="1"/>
          </p:cNvSpPr>
          <p:nvPr>
            <p:ph type="sldNum" sz="quarter" idx="5"/>
          </p:nvPr>
        </p:nvSpPr>
        <p:spPr/>
        <p:txBody>
          <a:bodyPr/>
          <a:lstStyle/>
          <a:p>
            <a:fld id="{1ECD9879-D183-6245-B00D-183914FAF772}" type="slidenum">
              <a:rPr lang="en-US" smtClean="0"/>
              <a:t>16</a:t>
            </a:fld>
            <a:endParaRPr lang="en-US"/>
          </a:p>
        </p:txBody>
      </p:sp>
    </p:spTree>
    <p:extLst>
      <p:ext uri="{BB962C8B-B14F-4D97-AF65-F5344CB8AC3E}">
        <p14:creationId xmlns:p14="http://schemas.microsoft.com/office/powerpoint/2010/main" val="323510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Justified in Christ</a:t>
            </a:r>
          </a:p>
          <a:p>
            <a:r>
              <a:rPr lang="en-US" sz="1400" dirty="0"/>
              <a:t>Warning not to be idolaters</a:t>
            </a:r>
          </a:p>
          <a:p>
            <a:endParaRPr lang="en-US" sz="1400" dirty="0"/>
          </a:p>
        </p:txBody>
      </p:sp>
      <p:sp>
        <p:nvSpPr>
          <p:cNvPr id="4" name="Slide Number Placeholder 3"/>
          <p:cNvSpPr>
            <a:spLocks noGrp="1"/>
          </p:cNvSpPr>
          <p:nvPr>
            <p:ph type="sldNum" sz="quarter" idx="5"/>
          </p:nvPr>
        </p:nvSpPr>
        <p:spPr/>
        <p:txBody>
          <a:bodyPr/>
          <a:lstStyle/>
          <a:p>
            <a:fld id="{1ECD9879-D183-6245-B00D-183914FAF772}" type="slidenum">
              <a:rPr lang="en-US" smtClean="0"/>
              <a:t>17</a:t>
            </a:fld>
            <a:endParaRPr lang="en-US"/>
          </a:p>
        </p:txBody>
      </p:sp>
    </p:spTree>
    <p:extLst>
      <p:ext uri="{BB962C8B-B14F-4D97-AF65-F5344CB8AC3E}">
        <p14:creationId xmlns:p14="http://schemas.microsoft.com/office/powerpoint/2010/main" val="468629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F74A-0A1B-7245-B567-585576E903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6CC588-DAF2-3040-933D-E4BE07A2D1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9ADECF-6B9E-0E40-801B-9B83A83F4563}"/>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5" name="Footer Placeholder 4">
            <a:extLst>
              <a:ext uri="{FF2B5EF4-FFF2-40B4-BE49-F238E27FC236}">
                <a16:creationId xmlns:a16="http://schemas.microsoft.com/office/drawing/2014/main" id="{FBD7AA8F-DF77-BC40-9A98-5527FC0F33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D6403E-38D2-F94F-BEDE-861FACB3F5E0}"/>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415029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E9999-EFB8-D74A-9395-F4B1AC602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0A71D6-CEF9-AC4A-A7A0-D16D3841FF0A}"/>
              </a:ext>
            </a:extLst>
          </p:cNvPr>
          <p:cNvSpPr>
            <a:spLocks noGrp="1"/>
          </p:cNvSpPr>
          <p:nvPr>
            <p:ph type="body" orient="vert" idx="1"/>
          </p:nvPr>
        </p:nvSpPr>
        <p:spPr/>
        <p:txBody>
          <a:bodyPr vert="eaVe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443CD4-1E13-8240-A149-63C5BC3A50C3}"/>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5" name="Footer Placeholder 4">
            <a:extLst>
              <a:ext uri="{FF2B5EF4-FFF2-40B4-BE49-F238E27FC236}">
                <a16:creationId xmlns:a16="http://schemas.microsoft.com/office/drawing/2014/main" id="{6606870A-41CC-2E42-8067-E88C73C92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52DF86-D644-D049-9DEB-083A70A464C4}"/>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246837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54614C-A399-F14C-A906-FBFB4E172A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AD61AA-9DFE-E14C-8CD9-DA267944EB81}"/>
              </a:ext>
            </a:extLst>
          </p:cNvPr>
          <p:cNvSpPr>
            <a:spLocks noGrp="1"/>
          </p:cNvSpPr>
          <p:nvPr>
            <p:ph type="body" orient="vert" idx="1"/>
          </p:nvPr>
        </p:nvSpPr>
        <p:spPr>
          <a:xfrm>
            <a:off x="838200" y="365125"/>
            <a:ext cx="7734300" cy="5811838"/>
          </a:xfrm>
        </p:spPr>
        <p:txBody>
          <a:bodyPr vert="eaVe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416434-DCD0-4C48-BD09-5B2B81483184}"/>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5" name="Footer Placeholder 4">
            <a:extLst>
              <a:ext uri="{FF2B5EF4-FFF2-40B4-BE49-F238E27FC236}">
                <a16:creationId xmlns:a16="http://schemas.microsoft.com/office/drawing/2014/main" id="{6B4C097D-19B3-E04D-85B5-8665646CB8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16559B-DDC2-FF42-8976-29D3DBFAE08E}"/>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3316817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63B7-8428-5A49-A50A-A98B576DAC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B4BB97-44A2-334A-94E8-D39903E356A8}"/>
              </a:ext>
            </a:extLst>
          </p:cNvPr>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5C184B-DFAC-6B4D-8137-5FAD80FB1B9C}"/>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5" name="Footer Placeholder 4">
            <a:extLst>
              <a:ext uri="{FF2B5EF4-FFF2-40B4-BE49-F238E27FC236}">
                <a16:creationId xmlns:a16="http://schemas.microsoft.com/office/drawing/2014/main" id="{72A4E434-322F-6341-9BC5-7829993025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C7B899-9E14-FB4B-9F11-E2BEBF0991E8}"/>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49090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4798-5390-464F-B519-FEC7096265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4AD1E2-9442-2449-A4F2-7F0867DECE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6B4EDB-CDFD-2D49-BCA2-F26F0C06C865}"/>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5" name="Footer Placeholder 4">
            <a:extLst>
              <a:ext uri="{FF2B5EF4-FFF2-40B4-BE49-F238E27FC236}">
                <a16:creationId xmlns:a16="http://schemas.microsoft.com/office/drawing/2014/main" id="{919E47DF-986B-5446-8773-8B23F3E5D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46C432-C924-E345-90D8-3270A6B14C25}"/>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165326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87C9-BAE5-1741-B70C-C322595E1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1CFD64-40E8-4A46-AFE7-9F64328ED725}"/>
              </a:ext>
            </a:extLst>
          </p:cNvPr>
          <p:cNvSpPr>
            <a:spLocks noGrp="1"/>
          </p:cNvSpPr>
          <p:nvPr>
            <p:ph sz="half" idx="1"/>
          </p:nvPr>
        </p:nvSpPr>
        <p:spPr>
          <a:xfrm>
            <a:off x="838200" y="1825625"/>
            <a:ext cx="518160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188560D-C964-754C-BA28-EA18FB2257C3}"/>
              </a:ext>
            </a:extLst>
          </p:cNvPr>
          <p:cNvSpPr>
            <a:spLocks noGrp="1"/>
          </p:cNvSpPr>
          <p:nvPr>
            <p:ph sz="half" idx="2"/>
          </p:nvPr>
        </p:nvSpPr>
        <p:spPr>
          <a:xfrm>
            <a:off x="6172200" y="1825625"/>
            <a:ext cx="518160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51AFFFB-80C7-0541-8A72-FD373F74589A}"/>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6" name="Footer Placeholder 5">
            <a:extLst>
              <a:ext uri="{FF2B5EF4-FFF2-40B4-BE49-F238E27FC236}">
                <a16:creationId xmlns:a16="http://schemas.microsoft.com/office/drawing/2014/main" id="{DDA9EAD1-A5A9-404D-8AF6-C7EFEF0F5C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296167-2A3B-1440-A5E3-4A5CD13977EF}"/>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3465567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F23B-1B06-614E-B422-ABF64DF34C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B32CBD-6067-E442-88DE-E2EB036CB7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E95953-00FB-864D-BA22-9764CD9525CE}"/>
              </a:ext>
            </a:extLst>
          </p:cNvPr>
          <p:cNvSpPr>
            <a:spLocks noGrp="1"/>
          </p:cNvSpPr>
          <p:nvPr>
            <p:ph sz="half" idx="2"/>
          </p:nvPr>
        </p:nvSpPr>
        <p:spPr>
          <a:xfrm>
            <a:off x="839788" y="2505075"/>
            <a:ext cx="5157787" cy="36845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A213A85-4A4C-C847-BC7A-8F4B4454B5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651CD8-039D-1944-83BA-7F4D80D7A24D}"/>
              </a:ext>
            </a:extLst>
          </p:cNvPr>
          <p:cNvSpPr>
            <a:spLocks noGrp="1"/>
          </p:cNvSpPr>
          <p:nvPr>
            <p:ph sz="quarter" idx="4"/>
          </p:nvPr>
        </p:nvSpPr>
        <p:spPr>
          <a:xfrm>
            <a:off x="6172200" y="2505075"/>
            <a:ext cx="5183188" cy="36845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3967E9-8836-9C45-B262-B80C55952235}"/>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8" name="Footer Placeholder 7">
            <a:extLst>
              <a:ext uri="{FF2B5EF4-FFF2-40B4-BE49-F238E27FC236}">
                <a16:creationId xmlns:a16="http://schemas.microsoft.com/office/drawing/2014/main" id="{BAD0121C-66CF-084D-8587-F3FBFABF9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D1F5D67-6C10-E948-BD54-FBE52EEE4E9E}"/>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212259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7BA9-4973-1A42-8207-F6B7F4F320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A07D1A-C16E-1849-9B63-3CB971937C2E}"/>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4" name="Footer Placeholder 3">
            <a:extLst>
              <a:ext uri="{FF2B5EF4-FFF2-40B4-BE49-F238E27FC236}">
                <a16:creationId xmlns:a16="http://schemas.microsoft.com/office/drawing/2014/main" id="{367E8B90-4DBE-FD44-AB8A-FD5948CCF8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D240A9-FBCF-9E48-BCA3-D7C78C954498}"/>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3825150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17EBB-BDED-EF48-A577-527A47912089}"/>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3" name="Footer Placeholder 2">
            <a:extLst>
              <a:ext uri="{FF2B5EF4-FFF2-40B4-BE49-F238E27FC236}">
                <a16:creationId xmlns:a16="http://schemas.microsoft.com/office/drawing/2014/main" id="{B6301DDC-9DCC-0F42-9D25-345178B93F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17F923F-DA19-8240-BB2B-CBAB4D0AF2B5}"/>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450440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4DD0-0BBA-3B4F-B4C4-101427A8E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AA28F8-7C06-F240-BDF2-7D0439CAFB66}"/>
              </a:ext>
            </a:extLst>
          </p:cNvPr>
          <p:cNvSpPr>
            <a:spLocks noGrp="1"/>
          </p:cNvSpPr>
          <p:nvPr>
            <p:ph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80B147-EC99-9642-8F68-78FD8EAC71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44B11-2EB2-1F40-96DF-28AAFDA1B64E}"/>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6" name="Footer Placeholder 5">
            <a:extLst>
              <a:ext uri="{FF2B5EF4-FFF2-40B4-BE49-F238E27FC236}">
                <a16:creationId xmlns:a16="http://schemas.microsoft.com/office/drawing/2014/main" id="{315BB0C2-00DC-7345-8055-EBF4DEC68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AB4C31-6A17-CC4A-B915-B4933E1B0527}"/>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3087981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5674-77C8-8D46-94DF-181D09DC75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1D1618-2476-EA4B-92D5-CB11A269FD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A59E9C6-3522-4A41-BECF-CD686CABE9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CD8D7-EA11-5949-B1F2-A8DE9476B94C}"/>
              </a:ext>
            </a:extLst>
          </p:cNvPr>
          <p:cNvSpPr>
            <a:spLocks noGrp="1"/>
          </p:cNvSpPr>
          <p:nvPr>
            <p:ph type="dt" sz="half" idx="10"/>
          </p:nvPr>
        </p:nvSpPr>
        <p:spPr>
          <a:xfrm>
            <a:off x="838200" y="6356350"/>
            <a:ext cx="2743200" cy="365125"/>
          </a:xfrm>
          <a:prstGeom prst="rect">
            <a:avLst/>
          </a:prstGeom>
        </p:spPr>
        <p:txBody>
          <a:bodyPr/>
          <a:lstStyle/>
          <a:p>
            <a:fld id="{7637D02C-1694-F74D-A54A-A8D9DC3AD70C}" type="datetimeFigureOut">
              <a:rPr lang="en-US" smtClean="0"/>
              <a:t>5/21/23</a:t>
            </a:fld>
            <a:endParaRPr lang="en-US"/>
          </a:p>
        </p:txBody>
      </p:sp>
      <p:sp>
        <p:nvSpPr>
          <p:cNvPr id="6" name="Footer Placeholder 5">
            <a:extLst>
              <a:ext uri="{FF2B5EF4-FFF2-40B4-BE49-F238E27FC236}">
                <a16:creationId xmlns:a16="http://schemas.microsoft.com/office/drawing/2014/main" id="{06F35D93-ED48-9949-A7DF-C6FE119B22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C4EEC-A051-A94F-B7D4-9B2046B8D64C}"/>
              </a:ext>
            </a:extLst>
          </p:cNvPr>
          <p:cNvSpPr>
            <a:spLocks noGrp="1"/>
          </p:cNvSpPr>
          <p:nvPr>
            <p:ph type="sldNum" sz="quarter" idx="12"/>
          </p:nvPr>
        </p:nvSpPr>
        <p:spPr/>
        <p:txBody>
          <a:bodyPr/>
          <a:lstStyle/>
          <a:p>
            <a:fld id="{1B7188F5-D0B8-0147-BF67-0F56F9DB4145}" type="slidenum">
              <a:rPr lang="en-US" smtClean="0"/>
              <a:t>‹#›</a:t>
            </a:fld>
            <a:endParaRPr lang="en-US"/>
          </a:p>
        </p:txBody>
      </p:sp>
    </p:spTree>
    <p:extLst>
      <p:ext uri="{BB962C8B-B14F-4D97-AF65-F5344CB8AC3E}">
        <p14:creationId xmlns:p14="http://schemas.microsoft.com/office/powerpoint/2010/main" val="361725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D793EF-1FAC-2F44-9BF7-F199A0E74094}"/>
              </a:ext>
            </a:extLst>
          </p:cNvPr>
          <p:cNvSpPr>
            <a:spLocks noGrp="1"/>
          </p:cNvSpPr>
          <p:nvPr>
            <p:ph type="title"/>
          </p:nvPr>
        </p:nvSpPr>
        <p:spPr>
          <a:xfrm>
            <a:off x="152400" y="365125"/>
            <a:ext cx="118872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C93621B-1576-B045-AFD0-297A58B8214A}"/>
              </a:ext>
            </a:extLst>
          </p:cNvPr>
          <p:cNvSpPr>
            <a:spLocks noGrp="1"/>
          </p:cNvSpPr>
          <p:nvPr>
            <p:ph type="body" idx="1"/>
          </p:nvPr>
        </p:nvSpPr>
        <p:spPr>
          <a:xfrm>
            <a:off x="152400" y="1825625"/>
            <a:ext cx="11887200" cy="466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DA9DD58-B847-434E-88F3-9AE3D654248B}"/>
              </a:ext>
            </a:extLst>
          </p:cNvPr>
          <p:cNvSpPr>
            <a:spLocks noGrp="1"/>
          </p:cNvSpPr>
          <p:nvPr>
            <p:ph type="sldNum" sz="quarter" idx="4"/>
          </p:nvPr>
        </p:nvSpPr>
        <p:spPr>
          <a:xfrm>
            <a:off x="92964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7188F5-D0B8-0147-BF67-0F56F9DB4145}" type="slidenum">
              <a:rPr lang="en-US" smtClean="0"/>
              <a:t>‹#›</a:t>
            </a:fld>
            <a:endParaRPr lang="en-US"/>
          </a:p>
        </p:txBody>
      </p:sp>
      <p:pic>
        <p:nvPicPr>
          <p:cNvPr id="4" name="Picture 3">
            <a:extLst>
              <a:ext uri="{FF2B5EF4-FFF2-40B4-BE49-F238E27FC236}">
                <a16:creationId xmlns:a16="http://schemas.microsoft.com/office/drawing/2014/main" id="{602CFC2E-6307-28F9-F497-FC4DA190AFE9}"/>
              </a:ext>
            </a:extLst>
          </p:cNvPr>
          <p:cNvPicPr>
            <a:picLocks noChangeAspect="1"/>
          </p:cNvPicPr>
          <p:nvPr userDrawn="1"/>
        </p:nvPicPr>
        <p:blipFill rotWithShape="1">
          <a:blip r:embed="rId13"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06697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ref.ly/logosres/esv?ref=BibleESV.1Co&amp;off=27&amp;ctx=Introduction%0a~The+city+of+Corinth+was+a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6BB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2CA94B-240B-C657-C5C0-E83F571139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3" name="Title 1">
            <a:extLst>
              <a:ext uri="{FF2B5EF4-FFF2-40B4-BE49-F238E27FC236}">
                <a16:creationId xmlns:a16="http://schemas.microsoft.com/office/drawing/2014/main" id="{8B153887-BF12-3E5E-4597-3E30A1C81EAB}"/>
              </a:ext>
            </a:extLst>
          </p:cNvPr>
          <p:cNvSpPr txBox="1">
            <a:spLocks/>
          </p:cNvSpPr>
          <p:nvPr/>
        </p:nvSpPr>
        <p:spPr>
          <a:xfrm>
            <a:off x="280827" y="0"/>
            <a:ext cx="11630346" cy="851770"/>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p:txBody>
      </p:sp>
      <p:sp>
        <p:nvSpPr>
          <p:cNvPr id="4" name="Subtitle 2">
            <a:extLst>
              <a:ext uri="{FF2B5EF4-FFF2-40B4-BE49-F238E27FC236}">
                <a16:creationId xmlns:a16="http://schemas.microsoft.com/office/drawing/2014/main" id="{35D333D3-CBE7-2D29-D0C4-6C564227337F}"/>
              </a:ext>
            </a:extLst>
          </p:cNvPr>
          <p:cNvSpPr txBox="1">
            <a:spLocks/>
          </p:cNvSpPr>
          <p:nvPr/>
        </p:nvSpPr>
        <p:spPr>
          <a:xfrm>
            <a:off x="1524000" y="851770"/>
            <a:ext cx="9144000" cy="6314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How did they think of Christ?</a:t>
            </a:r>
          </a:p>
        </p:txBody>
      </p:sp>
    </p:spTree>
    <p:extLst>
      <p:ext uri="{BB962C8B-B14F-4D97-AF65-F5344CB8AC3E}">
        <p14:creationId xmlns:p14="http://schemas.microsoft.com/office/powerpoint/2010/main" val="76350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ACEF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8A844-4B56-6A21-3CFD-0B730CA848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574774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DEE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A8340E-9DF2-F757-2AB9-7E5AA4AE2892}"/>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786579" y="0"/>
            <a:ext cx="10618839" cy="6857999"/>
          </a:xfrm>
          <a:prstGeom prst="rect">
            <a:avLst/>
          </a:prstGeom>
        </p:spPr>
      </p:pic>
    </p:spTree>
    <p:extLst>
      <p:ext uri="{BB962C8B-B14F-4D97-AF65-F5344CB8AC3E}">
        <p14:creationId xmlns:p14="http://schemas.microsoft.com/office/powerpoint/2010/main" val="231342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2CA94B-240B-C657-C5C0-E83F5711395C}"/>
              </a:ext>
            </a:extLst>
          </p:cNvPr>
          <p:cNvPicPr>
            <a:picLocks noChangeAspect="1"/>
          </p:cNvPicPr>
          <p:nvPr/>
        </p:nvPicPr>
        <p:blipFill rotWithShape="1">
          <a:blip r:embed="rId3" cstate="screen">
            <a:alphaModFix amt="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B153887-BF12-3E5E-4597-3E30A1C81EAB}"/>
              </a:ext>
            </a:extLst>
          </p:cNvPr>
          <p:cNvSpPr txBox="1">
            <a:spLocks/>
          </p:cNvSpPr>
          <p:nvPr/>
        </p:nvSpPr>
        <p:spPr>
          <a:xfrm>
            <a:off x="280827" y="191370"/>
            <a:ext cx="11630346" cy="1320800"/>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a:defRPr/>
            </a:pPr>
            <a:r>
              <a:rPr lang="en-US" sz="3200" dirty="0"/>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4" name="Subtitle 2">
            <a:extLst>
              <a:ext uri="{FF2B5EF4-FFF2-40B4-BE49-F238E27FC236}">
                <a16:creationId xmlns:a16="http://schemas.microsoft.com/office/drawing/2014/main" id="{35D333D3-CBE7-2D29-D0C4-6C564227337F}"/>
              </a:ext>
            </a:extLst>
          </p:cNvPr>
          <p:cNvSpPr txBox="1">
            <a:spLocks/>
          </p:cNvSpPr>
          <p:nvPr/>
        </p:nvSpPr>
        <p:spPr>
          <a:xfrm>
            <a:off x="0" y="1512170"/>
            <a:ext cx="12192000" cy="53458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dirty="0"/>
              <a:t>Divisions: 1 Corinthians 1:10–13 (ESV) </a:t>
            </a:r>
          </a:p>
          <a:p>
            <a:pPr marL="0" indent="0">
              <a:buNone/>
            </a:pPr>
            <a:r>
              <a:rPr lang="en-US" sz="3200" baseline="30000" dirty="0"/>
              <a:t>10</a:t>
            </a:r>
            <a:r>
              <a:rPr lang="en-US" sz="3200" dirty="0"/>
              <a:t>I appeal to you, brothers, by the name of our Lord Jesus Christ, that all of you agree, and that there be no divisions among you, but that you be united in the same mind and the same judgment. </a:t>
            </a:r>
          </a:p>
          <a:p>
            <a:pPr marL="0" indent="0">
              <a:buNone/>
            </a:pPr>
            <a:r>
              <a:rPr lang="en-US" sz="3200" baseline="30000" dirty="0"/>
              <a:t>11</a:t>
            </a:r>
            <a:r>
              <a:rPr lang="en-US" sz="3200" dirty="0"/>
              <a:t>For it has been reported to me by Chloe’s people that there is quarreling among you, my brothers. </a:t>
            </a:r>
          </a:p>
          <a:p>
            <a:pPr marL="0" indent="0">
              <a:buNone/>
            </a:pPr>
            <a:r>
              <a:rPr lang="en-US" sz="3200" baseline="30000" dirty="0"/>
              <a:t>12</a:t>
            </a:r>
            <a:r>
              <a:rPr lang="en-US" sz="3200" dirty="0"/>
              <a:t>What I mean is that each one of you says, “I follow Paul,” or “I follow Apollos,” or “I follow Cephas,” or “I follow Christ.” </a:t>
            </a:r>
          </a:p>
          <a:p>
            <a:pPr marL="0" indent="0">
              <a:buNone/>
            </a:pPr>
            <a:r>
              <a:rPr lang="en-US" sz="3200" baseline="30000" dirty="0"/>
              <a:t>13</a:t>
            </a:r>
            <a:r>
              <a:rPr lang="en-US" sz="3200" dirty="0"/>
              <a:t>Is Christ divided? Was Paul crucified for you? Or were you baptized in the name of Paul?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427359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effectLst/>
                <a:uLnTx/>
                <a:uFillTx/>
                <a:latin typeface="Book Antiqua" panose="02040602050305030304" pitchFamily="18" charset="0"/>
                <a:ea typeface="+mn-ea"/>
                <a:cs typeface="+mn-cs"/>
              </a:rPr>
              <a:t>Paul glorifies Christ:</a:t>
            </a: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effectLst/>
                <a:uLnTx/>
                <a:uFillTx/>
                <a:latin typeface="Book Antiqua" panose="02040602050305030304" pitchFamily="18" charset="0"/>
                <a:ea typeface="+mn-ea"/>
                <a:cs typeface="+mn-cs"/>
              </a:rPr>
              <a:t>1 Corinthians 2:2 (ESV)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30000" noProof="0" dirty="0">
                <a:ln>
                  <a:noFill/>
                </a:ln>
                <a:effectLst/>
                <a:uLnTx/>
                <a:uFillTx/>
                <a:latin typeface="Book Antiqua" panose="02040602050305030304" pitchFamily="18" charset="0"/>
                <a:ea typeface="+mn-ea"/>
                <a:cs typeface="+mn-cs"/>
              </a:rPr>
              <a:t>2</a:t>
            </a:r>
            <a:r>
              <a:rPr kumimoji="0" lang="en-US" sz="3200" b="0" i="0" u="none" strike="noStrike" kern="1200" cap="none" spc="0" normalizeH="0" baseline="0" noProof="0" dirty="0">
                <a:ln>
                  <a:noFill/>
                </a:ln>
                <a:effectLst/>
                <a:uLnTx/>
                <a:uFillTx/>
                <a:latin typeface="Book Antiqua" panose="02040602050305030304" pitchFamily="18" charset="0"/>
                <a:ea typeface="+mn-ea"/>
                <a:cs typeface="+mn-cs"/>
              </a:rPr>
              <a:t>For I decided to know nothing among you except Jesus Christ and him crucified. </a:t>
            </a:r>
          </a:p>
          <a:p>
            <a:pPr marL="0" indent="0">
              <a:buNone/>
            </a:pPr>
            <a:endParaRPr lang="en-US" sz="2000" dirty="0"/>
          </a:p>
          <a:p>
            <a:pPr marL="0" indent="0">
              <a:buNone/>
            </a:pPr>
            <a:r>
              <a:rPr lang="en-US" sz="3200" b="1" dirty="0"/>
              <a:t>1 Corinthians 3:11 (ESV) </a:t>
            </a:r>
          </a:p>
          <a:p>
            <a:pPr marL="0" indent="0">
              <a:buNone/>
            </a:pPr>
            <a:r>
              <a:rPr lang="en-US" sz="3200" u="none" strike="noStrike" baseline="30000" dirty="0">
                <a:effectLst/>
              </a:rPr>
              <a:t>11</a:t>
            </a:r>
            <a:r>
              <a:rPr lang="en-US" sz="3200" dirty="0"/>
              <a:t>For no one can lay a foundation other than that which is laid, which is Jesus Christ.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250770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930400"/>
            <a:ext cx="12192000" cy="4927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As some of them deny the resurrection:</a:t>
            </a:r>
          </a:p>
          <a:p>
            <a:pPr marL="0" indent="0">
              <a:buNone/>
            </a:pPr>
            <a:r>
              <a:rPr lang="en-US" sz="3200" b="1" dirty="0"/>
              <a:t>1 Corinthians 15:12 (ESV) </a:t>
            </a:r>
          </a:p>
          <a:p>
            <a:pPr marL="0" indent="0">
              <a:buNone/>
            </a:pPr>
            <a:r>
              <a:rPr lang="en-US" sz="3200" u="none" strike="noStrike" baseline="30000" dirty="0">
                <a:effectLst/>
              </a:rPr>
              <a:t>12</a:t>
            </a:r>
            <a:r>
              <a:rPr lang="en-US" sz="3200" dirty="0"/>
              <a:t>Now if Christ is proclaimed as raised from the dead, how can some of you say that there is no resurrection of the dead? </a:t>
            </a:r>
          </a:p>
          <a:p>
            <a:pPr marL="0" indent="0" algn="ctr">
              <a:buNone/>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206503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567543"/>
            <a:ext cx="12192000" cy="47244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Leaven (an appeal to Jews using the Passover):</a:t>
            </a:r>
          </a:p>
          <a:p>
            <a:pPr marL="0" indent="0">
              <a:buNone/>
            </a:pPr>
            <a:r>
              <a:rPr lang="en-US" sz="3200" b="1" dirty="0"/>
              <a:t>1 Corinthians 5:6–8 (ESV) </a:t>
            </a:r>
          </a:p>
          <a:p>
            <a:pPr marL="0" indent="0">
              <a:buNone/>
            </a:pPr>
            <a:r>
              <a:rPr lang="en-US" sz="3200" u="none" strike="noStrike" baseline="30000" dirty="0">
                <a:effectLst/>
              </a:rPr>
              <a:t>6</a:t>
            </a:r>
            <a:r>
              <a:rPr lang="en-US" sz="3200" dirty="0"/>
              <a:t>Your boasting is not good. Do you not know that a little leaven leavens the whole lump? </a:t>
            </a:r>
          </a:p>
          <a:p>
            <a:pPr marL="0" indent="0">
              <a:buNone/>
            </a:pPr>
            <a:r>
              <a:rPr lang="en-US" sz="3200" u="none" strike="noStrike" baseline="30000" dirty="0">
                <a:effectLst/>
              </a:rPr>
              <a:t>7</a:t>
            </a:r>
            <a:r>
              <a:rPr lang="en-US" sz="3200" dirty="0"/>
              <a:t>Cleanse out the old leaven that you may be a new lump, as you really are unleavened. For Christ, our Passover lamb, has been sacrificed. </a:t>
            </a:r>
          </a:p>
          <a:p>
            <a:pPr marL="0" indent="0">
              <a:buNone/>
            </a:pPr>
            <a:r>
              <a:rPr lang="en-US" sz="3200" u="none" strike="noStrike" baseline="30000" dirty="0">
                <a:effectLst/>
              </a:rPr>
              <a:t>8</a:t>
            </a:r>
            <a:r>
              <a:rPr lang="en-US" sz="3200" dirty="0"/>
              <a:t>Let us therefore celebrate the festival, not with the old leaven, the leaven of malice and evil, but with the unleavened bread of sincerity and truth.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3593299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Christ’s Use of Leaven, both good and bad:</a:t>
            </a:r>
            <a:endParaRPr lang="en-US" sz="2000" dirty="0"/>
          </a:p>
          <a:p>
            <a:pPr marL="0" indent="0">
              <a:buNone/>
            </a:pPr>
            <a:r>
              <a:rPr lang="en-US" sz="3200" b="1" dirty="0"/>
              <a:t>Matthew 13:33 (ESV) </a:t>
            </a:r>
          </a:p>
          <a:p>
            <a:pPr marL="0" indent="0">
              <a:buNone/>
            </a:pPr>
            <a:r>
              <a:rPr lang="en-US" sz="3200" u="none" strike="noStrike" baseline="30000" dirty="0">
                <a:effectLst/>
              </a:rPr>
              <a:t>33</a:t>
            </a:r>
            <a:r>
              <a:rPr lang="en-US" sz="3200" dirty="0"/>
              <a:t>He told them another parable. “The kingdom of heaven is like leaven that a woman took and hid in three measures of flour, till it was all leavened.” </a:t>
            </a:r>
          </a:p>
          <a:p>
            <a:pPr marL="0" indent="0">
              <a:buNone/>
            </a:pPr>
            <a:endParaRPr lang="en-US" sz="3200" dirty="0"/>
          </a:p>
          <a:p>
            <a:pPr marL="0" indent="0">
              <a:buNone/>
            </a:pPr>
            <a:r>
              <a:rPr lang="en-US" sz="3200" b="1" dirty="0"/>
              <a:t>Matthew 16:6 (ESV) </a:t>
            </a:r>
          </a:p>
          <a:p>
            <a:pPr marL="0" indent="0">
              <a:buNone/>
            </a:pPr>
            <a:r>
              <a:rPr lang="en-US" sz="3200" u="none" strike="noStrike" baseline="30000" dirty="0">
                <a:effectLst/>
              </a:rPr>
              <a:t>6</a:t>
            </a:r>
            <a:r>
              <a:rPr lang="en-US" sz="3200" dirty="0"/>
              <a:t>Jesus said to them, “Watch and beware of the leaven of the Pharisees and Sadducees.” </a:t>
            </a:r>
          </a:p>
          <a:p>
            <a:pPr marL="0" indent="0" algn="ctr">
              <a:buNone/>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936363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349828"/>
            <a:ext cx="12192000" cy="550817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Background of idolatry (an appeal to the gentiles):</a:t>
            </a:r>
          </a:p>
          <a:p>
            <a:pPr marL="0" indent="0">
              <a:buNone/>
            </a:pPr>
            <a:r>
              <a:rPr lang="en-US" sz="3200" b="1" dirty="0"/>
              <a:t>1 Corinthians 6:9–11 (ESV) </a:t>
            </a:r>
            <a:r>
              <a:rPr lang="en-US" sz="3200" u="none" strike="noStrike" baseline="30000" dirty="0">
                <a:effectLst/>
              </a:rPr>
              <a:t>9</a:t>
            </a:r>
            <a:r>
              <a:rPr lang="en-US" sz="3200" dirty="0"/>
              <a:t>Or do you not know that the unrighteous will not inherit the kingdom of God? Do not be deceived: neither the sexually immoral, </a:t>
            </a:r>
            <a:r>
              <a:rPr lang="en-US" sz="3200" b="1" dirty="0"/>
              <a:t>nor idolaters</a:t>
            </a:r>
            <a:r>
              <a:rPr lang="en-US" sz="3200" dirty="0"/>
              <a:t>, nor adulterers, nor men who practice homosexuality, </a:t>
            </a:r>
            <a:r>
              <a:rPr lang="en-US" sz="3200" u="none" strike="noStrike" baseline="30000" dirty="0">
                <a:effectLst/>
              </a:rPr>
              <a:t>10</a:t>
            </a:r>
            <a:r>
              <a:rPr lang="en-US" sz="3200" dirty="0"/>
              <a:t>nor thieves, nor the greedy, nor drunkards, nor revilers, nor swindlers will inherit the kingdom of God. </a:t>
            </a:r>
            <a:r>
              <a:rPr lang="en-US" sz="3200" b="1" u="none" strike="noStrike" baseline="30000" dirty="0">
                <a:effectLst/>
              </a:rPr>
              <a:t>11</a:t>
            </a:r>
            <a:r>
              <a:rPr lang="en-US" sz="3200" b="1" dirty="0"/>
              <a:t>And such were some of you</a:t>
            </a:r>
            <a:r>
              <a:rPr lang="en-US" sz="3200" dirty="0"/>
              <a:t>. But you were washed, you were sanctified, you were justified in the name of the Lord Jesus Christ and by the Spirit of our God. </a:t>
            </a:r>
          </a:p>
          <a:p>
            <a:pPr marL="0" indent="0">
              <a:buNone/>
            </a:pPr>
            <a:r>
              <a:rPr lang="en-US" sz="3200" b="1" dirty="0"/>
              <a:t>1 Corinthians 10:7 (ESV) </a:t>
            </a:r>
          </a:p>
          <a:p>
            <a:pPr marL="0" indent="0">
              <a:buNone/>
            </a:pPr>
            <a:r>
              <a:rPr lang="en-US" sz="3200" u="none" strike="noStrike" baseline="30000" dirty="0">
                <a:effectLst/>
              </a:rPr>
              <a:t>7</a:t>
            </a:r>
            <a:r>
              <a:rPr lang="en-US" sz="3200" b="1" dirty="0"/>
              <a:t>Do not be idolaters </a:t>
            </a:r>
            <a:r>
              <a:rPr lang="en-US" sz="3200" dirty="0"/>
              <a:t>as some of them were; as it is written, “The people sat down to eat and drink and rose up to play.” </a:t>
            </a:r>
          </a:p>
          <a:p>
            <a:pPr marL="0" indent="0">
              <a:buNone/>
            </a:pPr>
            <a:endParaRPr lang="en-US" sz="3200" dirty="0"/>
          </a:p>
          <a:p>
            <a:pPr marL="0" indent="0" algn="ctr">
              <a:buNone/>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752366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349828"/>
            <a:ext cx="12192000" cy="550817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a:p>
            <a:pPr marL="0" indent="0">
              <a:buNone/>
            </a:pPr>
            <a:r>
              <a:rPr lang="en-US" sz="3200" b="1" dirty="0"/>
              <a:t>1 Corinthians 10:14–22 (ESV) </a:t>
            </a:r>
          </a:p>
          <a:p>
            <a:pPr marL="0" marR="0" indent="0">
              <a:lnSpc>
                <a:spcPct val="120000"/>
              </a:lnSpc>
              <a:spcBef>
                <a:spcPts val="0"/>
              </a:spcBef>
              <a:spcAft>
                <a:spcPts val="0"/>
              </a:spcAft>
              <a:buNone/>
            </a:pPr>
            <a:r>
              <a:rPr lang="en-US" sz="3200" b="1" baseline="30000" dirty="0">
                <a:effectLst/>
              </a:rPr>
              <a:t>14 </a:t>
            </a:r>
            <a:r>
              <a:rPr lang="en-US" sz="3200" dirty="0">
                <a:effectLst/>
              </a:rPr>
              <a:t>Therefore, my beloved, </a:t>
            </a:r>
            <a:r>
              <a:rPr lang="en-US" sz="3200" b="1" dirty="0">
                <a:effectLst/>
              </a:rPr>
              <a:t>flee from idolatry</a:t>
            </a:r>
            <a:r>
              <a:rPr lang="en-US" sz="3200" dirty="0">
                <a:effectLst/>
              </a:rPr>
              <a:t>. </a:t>
            </a:r>
            <a:r>
              <a:rPr lang="en-US" sz="3200" b="1" baseline="30000" dirty="0">
                <a:effectLst/>
              </a:rPr>
              <a:t>15 </a:t>
            </a:r>
            <a:r>
              <a:rPr lang="en-US" sz="3200" dirty="0">
                <a:effectLst/>
              </a:rPr>
              <a:t>I speak as to sensible people; judge for yourselves what I say. </a:t>
            </a:r>
            <a:r>
              <a:rPr lang="en-US" sz="3200" b="1" baseline="30000" dirty="0">
                <a:effectLst/>
              </a:rPr>
              <a:t>16 </a:t>
            </a:r>
            <a:r>
              <a:rPr lang="en-US" sz="3200" dirty="0">
                <a:effectLst/>
              </a:rPr>
              <a:t>The cup of blessing that we bless, is it not a participation in the blood of Christ? The bread that we break, is it not a participation in the body of Christ? </a:t>
            </a:r>
            <a:r>
              <a:rPr lang="en-US" sz="3200" b="1" baseline="30000" dirty="0">
                <a:effectLst/>
              </a:rPr>
              <a:t>17 </a:t>
            </a:r>
            <a:r>
              <a:rPr lang="en-US" sz="3200" dirty="0">
                <a:effectLst/>
              </a:rPr>
              <a:t>Because there is one bread, we who are many are one body, for we all partake of the one bread. </a:t>
            </a:r>
            <a:r>
              <a:rPr lang="en-US" sz="3200" b="1" baseline="30000" dirty="0">
                <a:effectLst/>
              </a:rPr>
              <a:t>18 </a:t>
            </a:r>
            <a:r>
              <a:rPr lang="en-US" sz="3200" dirty="0">
                <a:effectLst/>
              </a:rPr>
              <a:t>Consider the people of Israel: are not those who eat the sacrifices participants in the altar? </a:t>
            </a:r>
          </a:p>
        </p:txBody>
      </p:sp>
    </p:spTree>
    <p:extLst>
      <p:ext uri="{BB962C8B-B14F-4D97-AF65-F5344CB8AC3E}">
        <p14:creationId xmlns:p14="http://schemas.microsoft.com/office/powerpoint/2010/main" val="302108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a:p>
            <a:pPr marL="0" indent="0">
              <a:buNone/>
            </a:pPr>
            <a:r>
              <a:rPr lang="en-US" sz="3200" b="1" dirty="0"/>
              <a:t>1 Corinthians 10:14–22 (ESV) </a:t>
            </a:r>
          </a:p>
          <a:p>
            <a:pPr marL="0" marR="0" indent="0">
              <a:lnSpc>
                <a:spcPct val="120000"/>
              </a:lnSpc>
              <a:spcBef>
                <a:spcPts val="0"/>
              </a:spcBef>
              <a:spcAft>
                <a:spcPts val="0"/>
              </a:spcAft>
              <a:buNone/>
            </a:pPr>
            <a:r>
              <a:rPr lang="en-US" sz="3200" b="1" baseline="30000" dirty="0">
                <a:effectLst/>
              </a:rPr>
              <a:t>19 </a:t>
            </a:r>
            <a:r>
              <a:rPr lang="en-US" sz="3200" dirty="0">
                <a:effectLst/>
              </a:rPr>
              <a:t>What do I imply then? That food offered to idols is anything, or that an idol is anything? </a:t>
            </a:r>
            <a:r>
              <a:rPr lang="en-US" sz="3200" b="1" baseline="30000" dirty="0">
                <a:effectLst/>
              </a:rPr>
              <a:t>20 </a:t>
            </a:r>
            <a:r>
              <a:rPr lang="en-US" sz="3200" dirty="0">
                <a:effectLst/>
              </a:rPr>
              <a:t>No, I imply that what pagans sacrifice they offer to demons and not to God. I do not want you to be participants with demons. </a:t>
            </a:r>
            <a:r>
              <a:rPr lang="en-US" sz="3200" b="1" baseline="30000" dirty="0">
                <a:effectLst/>
              </a:rPr>
              <a:t>21 </a:t>
            </a:r>
            <a:r>
              <a:rPr lang="en-US" sz="3200" dirty="0">
                <a:effectLst/>
              </a:rPr>
              <a:t>You cannot drink the cup of the Lord and the cup of demons. You cannot partake of the table of the Lord and the table of demons. </a:t>
            </a:r>
            <a:r>
              <a:rPr lang="en-US" sz="3200" b="1" baseline="30000" dirty="0">
                <a:effectLst/>
              </a:rPr>
              <a:t>22 </a:t>
            </a:r>
            <a:r>
              <a:rPr lang="en-US" sz="3200" dirty="0">
                <a:effectLst/>
              </a:rPr>
              <a:t>Shall we provoke the Lord to jealousy? Are we stronger than he? </a:t>
            </a:r>
          </a:p>
        </p:txBody>
      </p:sp>
    </p:spTree>
    <p:extLst>
      <p:ext uri="{BB962C8B-B14F-4D97-AF65-F5344CB8AC3E}">
        <p14:creationId xmlns:p14="http://schemas.microsoft.com/office/powerpoint/2010/main" val="205932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2545A9-1573-B4EA-D6FD-39953CE694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4428744" y="-905256"/>
            <a:ext cx="6858000" cy="8668512"/>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58EA2F-EEE4-C24A-B162-6EFD87B2291B}"/>
              </a:ext>
            </a:extLst>
          </p:cNvPr>
          <p:cNvSpPr>
            <a:spLocks noGrp="1"/>
          </p:cNvSpPr>
          <p:nvPr>
            <p:ph type="title"/>
          </p:nvPr>
        </p:nvSpPr>
        <p:spPr>
          <a:xfrm>
            <a:off x="1260638" y="0"/>
            <a:ext cx="4616179" cy="2085388"/>
          </a:xfrm>
        </p:spPr>
        <p:txBody>
          <a:bodyPr vert="horz" lIns="91440" tIns="45720" rIns="91440" bIns="45720" rtlCol="0" anchor="b">
            <a:normAutofit/>
          </a:bodyPr>
          <a:lstStyle/>
          <a:p>
            <a:pPr algn="l"/>
            <a:r>
              <a:rPr lang="en-US" sz="4800" dirty="0"/>
              <a:t>Opening someone else’s mail</a:t>
            </a:r>
          </a:p>
        </p:txBody>
      </p:sp>
      <p:sp>
        <p:nvSpPr>
          <p:cNvPr id="3" name="Text Placeholder 2">
            <a:extLst>
              <a:ext uri="{FF2B5EF4-FFF2-40B4-BE49-F238E27FC236}">
                <a16:creationId xmlns:a16="http://schemas.microsoft.com/office/drawing/2014/main" id="{48018A19-E03E-8B78-14A6-7BB85C356BF0}"/>
              </a:ext>
            </a:extLst>
          </p:cNvPr>
          <p:cNvSpPr>
            <a:spLocks noGrp="1"/>
          </p:cNvSpPr>
          <p:nvPr>
            <p:ph type="body" idx="1"/>
          </p:nvPr>
        </p:nvSpPr>
        <p:spPr>
          <a:xfrm>
            <a:off x="3044788" y="1469028"/>
            <a:ext cx="6544638" cy="3096179"/>
          </a:xfrm>
        </p:spPr>
        <p:txBody>
          <a:bodyPr vert="horz" lIns="91440" tIns="45720" rIns="91440" bIns="45720" rtlCol="0">
            <a:normAutofit/>
          </a:bodyPr>
          <a:lstStyle/>
          <a:p>
            <a:r>
              <a:rPr lang="en-US" sz="3200" dirty="0">
                <a:solidFill>
                  <a:schemeClr val="tx1"/>
                </a:solidFill>
                <a:effectLst/>
              </a:rPr>
              <a:t>Could be taken as:</a:t>
            </a:r>
          </a:p>
          <a:p>
            <a:r>
              <a:rPr lang="en-US" sz="3200" dirty="0">
                <a:solidFill>
                  <a:schemeClr val="tx1"/>
                </a:solidFill>
                <a:effectLst/>
              </a:rPr>
              <a:t>“I have no business reading it” </a:t>
            </a:r>
          </a:p>
          <a:p>
            <a:r>
              <a:rPr lang="en-US" sz="3200" dirty="0">
                <a:solidFill>
                  <a:schemeClr val="tx1"/>
                </a:solidFill>
                <a:effectLst/>
              </a:rPr>
              <a:t>“It does not apply to me” </a:t>
            </a:r>
          </a:p>
          <a:p>
            <a:r>
              <a:rPr lang="en-US" sz="3200" b="1" dirty="0">
                <a:solidFill>
                  <a:schemeClr val="tx1"/>
                </a:solidFill>
              </a:rPr>
              <a:t>However, for us the history helps to understand the subjects written about and how they apply to us!</a:t>
            </a:r>
          </a:p>
          <a:p>
            <a:endParaRPr lang="en-US" sz="2000" dirty="0">
              <a:solidFill>
                <a:schemeClr val="tx1"/>
              </a:solidFill>
              <a:latin typeface="+mn-lt"/>
            </a:endParaRP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4257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349828"/>
            <a:ext cx="12192000" cy="55081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1 Corinthians 11:17–34 (ESV) </a:t>
            </a:r>
          </a:p>
          <a:p>
            <a:pPr marL="0" indent="0">
              <a:lnSpc>
                <a:spcPct val="100000"/>
              </a:lnSpc>
              <a:buNone/>
            </a:pPr>
            <a:r>
              <a:rPr lang="en-US" sz="3200" u="none" strike="noStrike" baseline="30000" dirty="0">
                <a:effectLst/>
              </a:rPr>
              <a:t>17</a:t>
            </a:r>
            <a:r>
              <a:rPr lang="en-US" sz="3200" dirty="0"/>
              <a:t>But in the following instructions I do not commend you, because when you come together it is not for the better but for the worse. </a:t>
            </a:r>
          </a:p>
          <a:p>
            <a:pPr marL="0" indent="0">
              <a:lnSpc>
                <a:spcPct val="100000"/>
              </a:lnSpc>
              <a:buNone/>
            </a:pPr>
            <a:r>
              <a:rPr lang="en-US" sz="3200" u="none" strike="noStrike" baseline="30000" dirty="0">
                <a:effectLst/>
              </a:rPr>
              <a:t>18</a:t>
            </a:r>
            <a:r>
              <a:rPr lang="en-US" sz="3200" dirty="0"/>
              <a:t>For, in the first place, when you come together as a church, I hear that there are divisions among you. And I believe it in part, </a:t>
            </a:r>
          </a:p>
          <a:p>
            <a:pPr marL="0" indent="0">
              <a:lnSpc>
                <a:spcPct val="100000"/>
              </a:lnSpc>
              <a:buNone/>
            </a:pPr>
            <a:r>
              <a:rPr lang="en-US" sz="3200" u="none" strike="noStrike" baseline="30000" dirty="0">
                <a:effectLst/>
              </a:rPr>
              <a:t>19</a:t>
            </a:r>
            <a:r>
              <a:rPr lang="en-US" sz="3200" dirty="0"/>
              <a:t>for there must be factions among you in order that those who are genuine among you may be recognized. </a:t>
            </a:r>
          </a:p>
          <a:p>
            <a:pPr marL="0" indent="0">
              <a:lnSpc>
                <a:spcPct val="100000"/>
              </a:lnSpc>
              <a:buNone/>
            </a:pPr>
            <a:r>
              <a:rPr lang="en-US" sz="3200" u="none" strike="noStrike" baseline="30000" dirty="0">
                <a:effectLst/>
              </a:rPr>
              <a:t>20</a:t>
            </a:r>
            <a:r>
              <a:rPr lang="en-US" sz="3200" dirty="0"/>
              <a:t>When you come together, it is not the Lord’s supper that you eat. </a:t>
            </a:r>
          </a:p>
          <a:p>
            <a:pPr marL="0" indent="0">
              <a:lnSpc>
                <a:spcPct val="100000"/>
              </a:lnSpc>
              <a:buNone/>
            </a:pPr>
            <a:r>
              <a:rPr lang="en-US" sz="3200" u="none" strike="noStrike" baseline="30000" dirty="0">
                <a:effectLst/>
              </a:rPr>
              <a:t>21</a:t>
            </a:r>
            <a:r>
              <a:rPr lang="en-US" sz="3200" dirty="0"/>
              <a:t>For in eating, each one goes ahead with his own meal. One goes hungry, another gets drunk. </a:t>
            </a:r>
          </a:p>
          <a:p>
            <a:pPr marL="0" indent="0" algn="ctr">
              <a:buNone/>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342139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415143"/>
            <a:ext cx="12192000" cy="67926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1 Corinthians 11:17–34 (ESV) </a:t>
            </a:r>
          </a:p>
          <a:p>
            <a:pPr marL="0" indent="0">
              <a:lnSpc>
                <a:spcPct val="150000"/>
              </a:lnSpc>
              <a:buNone/>
            </a:pPr>
            <a:r>
              <a:rPr lang="en-US" sz="3200" u="none" strike="noStrike" baseline="30000" dirty="0">
                <a:effectLst/>
              </a:rPr>
              <a:t>22</a:t>
            </a:r>
            <a:r>
              <a:rPr lang="en-US" sz="3200" dirty="0"/>
              <a:t>What! Do you not have houses to eat and drink in? Or do you despise the church of God and humiliate those who have nothing? What shall I say to you? Shall I commend you in this? No, I will not. </a:t>
            </a:r>
          </a:p>
          <a:p>
            <a:pPr marL="0" indent="0" algn="ctr">
              <a:buNone/>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3844456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415143"/>
            <a:ext cx="12192000" cy="54428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1 Corinthians 11:17–34 (ESV) </a:t>
            </a:r>
          </a:p>
          <a:p>
            <a:pPr marL="0" indent="0">
              <a:lnSpc>
                <a:spcPct val="100000"/>
              </a:lnSpc>
              <a:buNone/>
            </a:pPr>
            <a:r>
              <a:rPr lang="en-US" sz="3200" u="none" strike="noStrike" baseline="30000" dirty="0">
                <a:effectLst/>
              </a:rPr>
              <a:t>23</a:t>
            </a:r>
            <a:r>
              <a:rPr lang="en-US" sz="3200" dirty="0"/>
              <a:t>For I received from the Lord what I also delivered to you, that the Lord Jesus on the night when he was betrayed took bread, </a:t>
            </a:r>
          </a:p>
          <a:p>
            <a:pPr marL="0" indent="0">
              <a:lnSpc>
                <a:spcPct val="100000"/>
              </a:lnSpc>
              <a:buNone/>
            </a:pPr>
            <a:r>
              <a:rPr lang="en-US" sz="3200" u="none" strike="noStrike" baseline="30000" dirty="0">
                <a:effectLst/>
              </a:rPr>
              <a:t>24</a:t>
            </a:r>
            <a:r>
              <a:rPr lang="en-US" sz="3200" dirty="0"/>
              <a:t>and when he had given thanks, he broke it, and said, “This is my body, which is for you. Do this in remembrance of me.” </a:t>
            </a:r>
          </a:p>
          <a:p>
            <a:pPr marL="0" indent="0">
              <a:lnSpc>
                <a:spcPct val="100000"/>
              </a:lnSpc>
              <a:buNone/>
            </a:pPr>
            <a:r>
              <a:rPr lang="en-US" sz="3200" u="none" strike="noStrike" baseline="30000" dirty="0">
                <a:effectLst/>
              </a:rPr>
              <a:t>25</a:t>
            </a:r>
            <a:r>
              <a:rPr lang="en-US" sz="3200" dirty="0"/>
              <a:t>In the same way also he took the cup, after supper, saying, “This cup is the new covenant in my blood. Do this, as often as you drink it, in remembrance of me.” </a:t>
            </a:r>
          </a:p>
          <a:p>
            <a:pPr marL="0" indent="0">
              <a:lnSpc>
                <a:spcPct val="100000"/>
              </a:lnSpc>
              <a:buNone/>
            </a:pPr>
            <a:r>
              <a:rPr lang="en-US" sz="3200" u="none" strike="noStrike" baseline="30000" dirty="0">
                <a:effectLst/>
              </a:rPr>
              <a:t>26</a:t>
            </a:r>
            <a:r>
              <a:rPr lang="en-US" sz="3200" dirty="0"/>
              <a:t>For as often as you eat this bread and drink the cup, you proclaim the Lord’s death until he comes. </a:t>
            </a:r>
          </a:p>
          <a:p>
            <a:pPr marL="0" indent="0" algn="ctr">
              <a:buNone/>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2512082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415143"/>
            <a:ext cx="12192000" cy="54428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1 Corinthians 11:17–34 (ESV) </a:t>
            </a:r>
          </a:p>
          <a:p>
            <a:pPr marL="0" indent="0">
              <a:lnSpc>
                <a:spcPct val="100000"/>
              </a:lnSpc>
              <a:buNone/>
            </a:pPr>
            <a:r>
              <a:rPr lang="en-US" sz="3200" u="none" strike="noStrike" baseline="30000" dirty="0">
                <a:effectLst/>
              </a:rPr>
              <a:t>27</a:t>
            </a:r>
            <a:r>
              <a:rPr lang="en-US" sz="3200" dirty="0"/>
              <a:t>Whoever, therefore, eats the bread or drinks the cup of the Lord in an unworthy manner will be guilty concerning the body and blood of the Lord. </a:t>
            </a:r>
          </a:p>
          <a:p>
            <a:pPr marL="0" indent="0">
              <a:lnSpc>
                <a:spcPct val="100000"/>
              </a:lnSpc>
              <a:buNone/>
            </a:pPr>
            <a:r>
              <a:rPr lang="en-US" sz="3200" u="none" strike="noStrike" baseline="30000" dirty="0">
                <a:effectLst/>
              </a:rPr>
              <a:t>28</a:t>
            </a:r>
            <a:r>
              <a:rPr lang="en-US" sz="3200" dirty="0"/>
              <a:t>Let a person examine himself, then, and so eat of the bread and drink of the cup. </a:t>
            </a:r>
          </a:p>
          <a:p>
            <a:pPr marL="0" indent="0">
              <a:lnSpc>
                <a:spcPct val="100000"/>
              </a:lnSpc>
              <a:buNone/>
            </a:pPr>
            <a:r>
              <a:rPr lang="en-US" sz="3200" u="none" strike="noStrike" baseline="30000" dirty="0">
                <a:effectLst/>
              </a:rPr>
              <a:t>29</a:t>
            </a:r>
            <a:r>
              <a:rPr lang="en-US" sz="3200" dirty="0"/>
              <a:t>For anyone who eats and drinks without discerning the body eats and drinks judgment on himself. </a:t>
            </a:r>
          </a:p>
          <a:p>
            <a:pPr marL="0" indent="0" algn="ctr">
              <a:buNone/>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1812121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fontScale="92500"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349828"/>
            <a:ext cx="12192000" cy="55081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1 Corinthians 11:17–34 (ESV) </a:t>
            </a:r>
          </a:p>
          <a:p>
            <a:pPr marL="0" indent="0">
              <a:lnSpc>
                <a:spcPct val="100000"/>
              </a:lnSpc>
              <a:buNone/>
            </a:pPr>
            <a:r>
              <a:rPr lang="en-US" sz="3200" u="none" strike="noStrike" baseline="30000" dirty="0">
                <a:effectLst/>
              </a:rPr>
              <a:t>30</a:t>
            </a:r>
            <a:r>
              <a:rPr lang="en-US" sz="3200" dirty="0"/>
              <a:t>That is why many of you are weak and ill, and some have died. </a:t>
            </a:r>
          </a:p>
          <a:p>
            <a:pPr marL="0" indent="0">
              <a:lnSpc>
                <a:spcPct val="100000"/>
              </a:lnSpc>
              <a:buNone/>
            </a:pPr>
            <a:r>
              <a:rPr lang="en-US" sz="3200" u="none" strike="noStrike" baseline="30000" dirty="0">
                <a:effectLst/>
              </a:rPr>
              <a:t>31</a:t>
            </a:r>
            <a:r>
              <a:rPr lang="en-US" sz="3200" dirty="0"/>
              <a:t>But if we judged ourselves truly, we would not be judged. </a:t>
            </a:r>
          </a:p>
          <a:p>
            <a:pPr marL="0" indent="0">
              <a:lnSpc>
                <a:spcPct val="100000"/>
              </a:lnSpc>
              <a:buNone/>
            </a:pPr>
            <a:r>
              <a:rPr lang="en-US" sz="3200" u="none" strike="noStrike" baseline="30000" dirty="0">
                <a:effectLst/>
              </a:rPr>
              <a:t>32</a:t>
            </a:r>
            <a:r>
              <a:rPr lang="en-US" sz="3200" dirty="0"/>
              <a:t>But when we are judged by the Lord, we are disciplined so that we may not be condemned along with the world. </a:t>
            </a:r>
          </a:p>
          <a:p>
            <a:pPr marL="0" indent="0">
              <a:lnSpc>
                <a:spcPct val="100000"/>
              </a:lnSpc>
              <a:buNone/>
            </a:pPr>
            <a:r>
              <a:rPr lang="en-US" sz="3200" u="none" strike="noStrike" baseline="30000" dirty="0">
                <a:effectLst/>
              </a:rPr>
              <a:t>33</a:t>
            </a:r>
            <a:r>
              <a:rPr lang="en-US" sz="3200" dirty="0"/>
              <a:t>So then, my brothers, when you come together to eat, wait for one another— </a:t>
            </a:r>
          </a:p>
          <a:p>
            <a:pPr marL="0" indent="0">
              <a:lnSpc>
                <a:spcPct val="100000"/>
              </a:lnSpc>
              <a:buNone/>
            </a:pPr>
            <a:r>
              <a:rPr lang="en-US" sz="3200" u="none" strike="noStrike" baseline="30000" dirty="0">
                <a:effectLst/>
              </a:rPr>
              <a:t>34</a:t>
            </a:r>
            <a:r>
              <a:rPr lang="en-US" sz="3200" dirty="0"/>
              <a:t>if anyone is hungry, let him eat at home—so that when you come together it will not be for judgment. About the other things I will give directions when I come. </a:t>
            </a:r>
          </a:p>
          <a:p>
            <a:pPr marL="0" indent="0" algn="ctr">
              <a:buNone/>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503995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930400"/>
            <a:ext cx="12192000" cy="4927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Paul’s admonitions:</a:t>
            </a:r>
          </a:p>
          <a:p>
            <a:pPr marL="0" indent="0">
              <a:buNone/>
            </a:pPr>
            <a:r>
              <a:rPr lang="en-US" sz="3200" b="1" dirty="0"/>
              <a:t>1 Corinthians 15:58 (ESV) </a:t>
            </a:r>
          </a:p>
          <a:p>
            <a:pPr marL="0" indent="0">
              <a:buNone/>
            </a:pPr>
            <a:r>
              <a:rPr lang="en-US" sz="3200" u="none" strike="noStrike" baseline="30000" dirty="0">
                <a:effectLst/>
              </a:rPr>
              <a:t>58</a:t>
            </a:r>
            <a:r>
              <a:rPr lang="en-US" sz="3200" dirty="0"/>
              <a:t>Therefore, my beloved brothers, be steadfast, immovable, always abounding in the work of the Lord, knowing that in the Lord your labor is not in vain. </a:t>
            </a:r>
          </a:p>
          <a:p>
            <a:endParaRPr lang="en-US" sz="2000" dirty="0"/>
          </a:p>
          <a:p>
            <a:pPr marL="0" indent="0">
              <a:buNone/>
            </a:pPr>
            <a:r>
              <a:rPr lang="en-US" sz="3200" b="1" dirty="0"/>
              <a:t>1 Corinthians 16:13–14 (ESV) </a:t>
            </a:r>
          </a:p>
          <a:p>
            <a:pPr marL="0" indent="0">
              <a:buNone/>
            </a:pPr>
            <a:r>
              <a:rPr lang="en-US" sz="3200" u="none" strike="noStrike" baseline="30000" dirty="0">
                <a:effectLst/>
              </a:rPr>
              <a:t>13</a:t>
            </a:r>
            <a:r>
              <a:rPr lang="en-US" sz="3200" dirty="0"/>
              <a:t>Be watchful, stand firm in the faith, act like men, be strong. </a:t>
            </a:r>
          </a:p>
          <a:p>
            <a:pPr marL="0" indent="0">
              <a:buNone/>
            </a:pPr>
            <a:r>
              <a:rPr lang="en-US" sz="3200" u="none" strike="noStrike" baseline="30000" dirty="0">
                <a:effectLst/>
              </a:rPr>
              <a:t>14</a:t>
            </a:r>
            <a:r>
              <a:rPr lang="en-US" sz="3200" dirty="0"/>
              <a:t>Let all that you do be done in love. </a:t>
            </a:r>
          </a:p>
          <a:p>
            <a:pPr marL="0" indent="0" algn="ctr">
              <a:buNone/>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1810685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0" y="-1"/>
            <a:ext cx="12192000" cy="2119088"/>
          </a:xfrm>
          <a:prstGeom prst="rect">
            <a:avLst/>
          </a:prstGeom>
        </p:spPr>
        <p:txBody>
          <a:bodyPr>
            <a:normAutofit/>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should we think of Christ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when observing the Lord’s Supper?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2119087"/>
            <a:ext cx="12192000" cy="47389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US" sz="3200" dirty="0"/>
              <a:t>As our Passover Lamb ”celebrating the festival” in sincerity and truth.  </a:t>
            </a:r>
            <a:r>
              <a:rPr lang="en-US" sz="3200" b="1" dirty="0"/>
              <a:t>1 Corinthians 5:6–8 </a:t>
            </a:r>
          </a:p>
          <a:p>
            <a:pPr>
              <a:buFont typeface="Wingdings" pitchFamily="2" charset="2"/>
              <a:buChar char="Ø"/>
            </a:pPr>
            <a:r>
              <a:rPr lang="en-US" sz="3200" dirty="0"/>
              <a:t>Choose to serve and remember Christ! </a:t>
            </a:r>
            <a:r>
              <a:rPr lang="en-US" sz="3200" b="1" dirty="0"/>
              <a:t>1 Corinthians 10:14-22</a:t>
            </a:r>
          </a:p>
          <a:p>
            <a:pPr>
              <a:buFont typeface="Wingdings" pitchFamily="2" charset="2"/>
              <a:buChar char="Ø"/>
            </a:pPr>
            <a:r>
              <a:rPr lang="en-US" sz="3200" dirty="0"/>
              <a:t>We eat of the bread, His “body”</a:t>
            </a:r>
          </a:p>
          <a:p>
            <a:pPr>
              <a:buFont typeface="Wingdings" pitchFamily="2" charset="2"/>
              <a:buChar char="Ø"/>
            </a:pPr>
            <a:r>
              <a:rPr lang="en-US" sz="3200" dirty="0"/>
              <a:t>We drink of the cup, the new covenant in His blood</a:t>
            </a:r>
          </a:p>
          <a:p>
            <a:pPr>
              <a:buFont typeface="Wingdings" pitchFamily="2" charset="2"/>
              <a:buChar char="Ø"/>
            </a:pPr>
            <a:r>
              <a:rPr lang="en-US" sz="3200" dirty="0"/>
              <a:t>We remember Him</a:t>
            </a:r>
          </a:p>
          <a:p>
            <a:pPr>
              <a:buFont typeface="Wingdings" pitchFamily="2" charset="2"/>
              <a:buChar char="Ø"/>
            </a:pPr>
            <a:r>
              <a:rPr lang="en-US" sz="3200" dirty="0"/>
              <a:t>We proclaim the Lord’s death until he comes!</a:t>
            </a:r>
          </a:p>
          <a:p>
            <a:pPr marL="0" indent="0" algn="ctr">
              <a:buNone/>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384579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12545A9-1573-B4EA-D6FD-39953CE694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4428744" y="-905256"/>
            <a:ext cx="6858000" cy="8668512"/>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58EA2F-EEE4-C24A-B162-6EFD87B2291B}"/>
              </a:ext>
            </a:extLst>
          </p:cNvPr>
          <p:cNvSpPr>
            <a:spLocks noGrp="1"/>
          </p:cNvSpPr>
          <p:nvPr>
            <p:ph type="title"/>
          </p:nvPr>
        </p:nvSpPr>
        <p:spPr>
          <a:xfrm>
            <a:off x="1260638" y="0"/>
            <a:ext cx="4616179" cy="2085388"/>
          </a:xfrm>
        </p:spPr>
        <p:txBody>
          <a:bodyPr vert="horz" lIns="91440" tIns="45720" rIns="91440" bIns="45720" rtlCol="0" anchor="b">
            <a:normAutofit/>
          </a:bodyPr>
          <a:lstStyle/>
          <a:p>
            <a:pPr algn="l"/>
            <a:r>
              <a:rPr lang="en-US" sz="4800" dirty="0"/>
              <a:t>Opening someone else’s mail</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5122DAA-4627-1923-8D17-2C0B4995520A}"/>
              </a:ext>
            </a:extLst>
          </p:cNvPr>
          <p:cNvSpPr txBox="1"/>
          <p:nvPr/>
        </p:nvSpPr>
        <p:spPr>
          <a:xfrm>
            <a:off x="0" y="2310190"/>
            <a:ext cx="11046644"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Philippians 3:17 (ESV)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prstClr val="black"/>
                </a:solidFill>
                <a:effectLst/>
                <a:uLnTx/>
                <a:uFillTx/>
                <a:latin typeface="Book Antiqua" panose="02040602050305030304" pitchFamily="18" charset="0"/>
                <a:ea typeface="+mn-ea"/>
                <a:cs typeface="+mn-cs"/>
              </a:rPr>
              <a:t>17</a:t>
            </a:r>
            <a:r>
              <a:rPr kumimoji="0" lang="en-US" sz="32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Brothers, join in imitating me, and keep your eyes on those who walk according to the example you have in 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1281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12545A9-1573-B4EA-D6FD-39953CE694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4428744" y="-905256"/>
            <a:ext cx="6858000" cy="8668512"/>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58EA2F-EEE4-C24A-B162-6EFD87B2291B}"/>
              </a:ext>
            </a:extLst>
          </p:cNvPr>
          <p:cNvSpPr>
            <a:spLocks noGrp="1"/>
          </p:cNvSpPr>
          <p:nvPr>
            <p:ph type="title"/>
          </p:nvPr>
        </p:nvSpPr>
        <p:spPr>
          <a:xfrm>
            <a:off x="1260638" y="0"/>
            <a:ext cx="4616179" cy="2085388"/>
          </a:xfrm>
        </p:spPr>
        <p:txBody>
          <a:bodyPr vert="horz" lIns="91440" tIns="45720" rIns="91440" bIns="45720" rtlCol="0" anchor="b">
            <a:normAutofit/>
          </a:bodyPr>
          <a:lstStyle/>
          <a:p>
            <a:pPr algn="l"/>
            <a:r>
              <a:rPr lang="en-US" sz="4800" dirty="0"/>
              <a:t>Opening someone else’s mail</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5122DAA-4627-1923-8D17-2C0B4995520A}"/>
              </a:ext>
            </a:extLst>
          </p:cNvPr>
          <p:cNvSpPr txBox="1"/>
          <p:nvPr/>
        </p:nvSpPr>
        <p:spPr>
          <a:xfrm>
            <a:off x="0" y="2368554"/>
            <a:ext cx="11046644" cy="2103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2 Timothy 1:13 (ESV) </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3200" b="0" i="0" u="none" strike="noStrike" kern="1200" cap="none" spc="0" normalizeH="0" baseline="30000" noProof="0" dirty="0">
                <a:ln>
                  <a:noFill/>
                </a:ln>
                <a:solidFill>
                  <a:prstClr val="black"/>
                </a:solidFill>
                <a:effectLst/>
                <a:uLnTx/>
                <a:uFillTx/>
                <a:latin typeface="Book Antiqua" panose="02040602050305030304" pitchFamily="18" charset="0"/>
                <a:ea typeface="+mn-ea"/>
                <a:cs typeface="+mn-cs"/>
              </a:rPr>
              <a:t>13</a:t>
            </a:r>
            <a:r>
              <a:rPr kumimoji="0" lang="en-US" sz="32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Follow the pattern of the sound words that you have heard from me, in the faith and love </a:t>
            </a:r>
            <a:r>
              <a:rPr kumimoji="0" lang="en-US" sz="3200" b="0" i="0" u="none" strike="noStrike" kern="1200" cap="none" spc="0" normalizeH="0" baseline="0" noProof="0" dirty="0">
                <a:ln>
                  <a:noFill/>
                </a:ln>
                <a:effectLst/>
                <a:uLnTx/>
                <a:uFillTx/>
                <a:latin typeface="Book Antiqua" panose="02040602050305030304" pitchFamily="18" charset="0"/>
                <a:ea typeface="+mn-ea"/>
                <a:cs typeface="+mn-cs"/>
              </a:rPr>
              <a:t>that are in Christ Jesus.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3047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12545A9-1573-B4EA-D6FD-39953CE694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4428744" y="-905256"/>
            <a:ext cx="6858000" cy="8668512"/>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58EA2F-EEE4-C24A-B162-6EFD87B2291B}"/>
              </a:ext>
            </a:extLst>
          </p:cNvPr>
          <p:cNvSpPr>
            <a:spLocks noGrp="1"/>
          </p:cNvSpPr>
          <p:nvPr>
            <p:ph type="title"/>
          </p:nvPr>
        </p:nvSpPr>
        <p:spPr>
          <a:xfrm>
            <a:off x="1260638" y="0"/>
            <a:ext cx="4616179" cy="2085388"/>
          </a:xfrm>
        </p:spPr>
        <p:txBody>
          <a:bodyPr vert="horz" lIns="91440" tIns="45720" rIns="91440" bIns="45720" rtlCol="0" anchor="b">
            <a:normAutofit/>
          </a:bodyPr>
          <a:lstStyle/>
          <a:p>
            <a:pPr algn="l"/>
            <a:r>
              <a:rPr lang="en-US" sz="4800" dirty="0"/>
              <a:t>Opening someone else’s mail</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5122DAA-4627-1923-8D17-2C0B4995520A}"/>
              </a:ext>
            </a:extLst>
          </p:cNvPr>
          <p:cNvSpPr txBox="1"/>
          <p:nvPr/>
        </p:nvSpPr>
        <p:spPr>
          <a:xfrm>
            <a:off x="0" y="2368554"/>
            <a:ext cx="11046644" cy="1610697"/>
          </a:xfrm>
          <a:prstGeom prst="rect">
            <a:avLst/>
          </a:prstGeom>
          <a:noFill/>
        </p:spPr>
        <p:txBody>
          <a:bodyPr wrap="square" rtlCol="0">
            <a:spAutoFit/>
          </a:bodyPr>
          <a:lstStyle/>
          <a:p>
            <a:pPr>
              <a:spcAft>
                <a:spcPts val="1000"/>
              </a:spcAft>
              <a:defRPr/>
            </a:pPr>
            <a:r>
              <a:rPr kumimoji="0" lang="en-US" sz="3200" b="1"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1 Corinthians 11:1 (ESV) </a:t>
            </a:r>
          </a:p>
          <a:p>
            <a:pPr>
              <a:spcAft>
                <a:spcPts val="1000"/>
              </a:spcAft>
              <a:defRPr/>
            </a:pPr>
            <a:r>
              <a:rPr kumimoji="0" lang="en-US" sz="32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Be imitators of me, as I am of Christ.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94778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6BB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2CA94B-240B-C657-C5C0-E83F571139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3" name="Title 1">
            <a:extLst>
              <a:ext uri="{FF2B5EF4-FFF2-40B4-BE49-F238E27FC236}">
                <a16:creationId xmlns:a16="http://schemas.microsoft.com/office/drawing/2014/main" id="{8B153887-BF12-3E5E-4597-3E30A1C81EAB}"/>
              </a:ext>
            </a:extLst>
          </p:cNvPr>
          <p:cNvSpPr txBox="1">
            <a:spLocks/>
          </p:cNvSpPr>
          <p:nvPr/>
        </p:nvSpPr>
        <p:spPr>
          <a:xfrm>
            <a:off x="280827" y="0"/>
            <a:ext cx="11630346" cy="851770"/>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r>
              <a:rPr lang="en-US" sz="6000" dirty="0"/>
              <a:t>Concerns at Corinth</a:t>
            </a:r>
          </a:p>
        </p:txBody>
      </p:sp>
      <p:sp>
        <p:nvSpPr>
          <p:cNvPr id="4" name="Subtitle 2">
            <a:extLst>
              <a:ext uri="{FF2B5EF4-FFF2-40B4-BE49-F238E27FC236}">
                <a16:creationId xmlns:a16="http://schemas.microsoft.com/office/drawing/2014/main" id="{35D333D3-CBE7-2D29-D0C4-6C564227337F}"/>
              </a:ext>
            </a:extLst>
          </p:cNvPr>
          <p:cNvSpPr txBox="1">
            <a:spLocks/>
          </p:cNvSpPr>
          <p:nvPr/>
        </p:nvSpPr>
        <p:spPr>
          <a:xfrm>
            <a:off x="1524000" y="851770"/>
            <a:ext cx="9144000" cy="6314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bg1"/>
                </a:solidFill>
              </a:rPr>
              <a:t>How did they think of Christ?</a:t>
            </a:r>
          </a:p>
        </p:txBody>
      </p:sp>
    </p:spTree>
    <p:extLst>
      <p:ext uri="{BB962C8B-B14F-4D97-AF65-F5344CB8AC3E}">
        <p14:creationId xmlns:p14="http://schemas.microsoft.com/office/powerpoint/2010/main" val="696909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296-3F5A-CC65-3C42-5C85021C5FED}"/>
              </a:ext>
            </a:extLst>
          </p:cNvPr>
          <p:cNvSpPr txBox="1">
            <a:spLocks/>
          </p:cNvSpPr>
          <p:nvPr/>
        </p:nvSpPr>
        <p:spPr>
          <a:xfrm>
            <a:off x="280827" y="-1"/>
            <a:ext cx="11630346" cy="1349829"/>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How did they think of Christ?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endParaRPr>
          </a:p>
        </p:txBody>
      </p:sp>
      <p:sp>
        <p:nvSpPr>
          <p:cNvPr id="3" name="Subtitle 2">
            <a:extLst>
              <a:ext uri="{FF2B5EF4-FFF2-40B4-BE49-F238E27FC236}">
                <a16:creationId xmlns:a16="http://schemas.microsoft.com/office/drawing/2014/main" id="{74D7F280-D3A3-14A9-087A-E12BACAE7A95}"/>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
        <p:nvSpPr>
          <p:cNvPr id="4" name="Subtitle 2">
            <a:extLst>
              <a:ext uri="{FF2B5EF4-FFF2-40B4-BE49-F238E27FC236}">
                <a16:creationId xmlns:a16="http://schemas.microsoft.com/office/drawing/2014/main" id="{A48CCFEB-C4F9-9544-07DB-2C59829F3CA3}"/>
              </a:ext>
            </a:extLst>
          </p:cNvPr>
          <p:cNvSpPr txBox="1">
            <a:spLocks/>
          </p:cNvSpPr>
          <p:nvPr/>
        </p:nvSpPr>
        <p:spPr>
          <a:xfrm>
            <a:off x="0" y="1349828"/>
            <a:ext cx="12192000" cy="5508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Jews and Greeks (gentiles) worshipped there:</a:t>
            </a:r>
          </a:p>
          <a:p>
            <a:pPr marL="0" indent="0">
              <a:buNone/>
            </a:pPr>
            <a:endParaRPr lang="en-US" sz="3200" b="1" dirty="0"/>
          </a:p>
          <a:p>
            <a:pPr marL="0" indent="0">
              <a:buNone/>
            </a:pPr>
            <a:r>
              <a:rPr lang="en-US" sz="3200" b="1" dirty="0"/>
              <a:t>1 Corinthians 1:24 (ESV) </a:t>
            </a:r>
          </a:p>
          <a:p>
            <a:pPr marL="0" indent="0">
              <a:buNone/>
            </a:pPr>
            <a:r>
              <a:rPr lang="en-US" sz="3200" baseline="30000" dirty="0"/>
              <a:t>24</a:t>
            </a:r>
            <a:r>
              <a:rPr lang="en-US" sz="3200" dirty="0"/>
              <a:t>but to those who are called, both Jews and Greeks, Christ the power of God and the wisdom of God. </a:t>
            </a:r>
          </a:p>
          <a:p>
            <a:pPr marL="0" indent="0">
              <a:buNone/>
            </a:pPr>
            <a:endParaRPr lang="en-US" sz="3200" dirty="0"/>
          </a:p>
          <a:p>
            <a:pPr marL="0" indent="0">
              <a:buNone/>
            </a:pPr>
            <a:r>
              <a:rPr lang="en-US" sz="3200" b="1" dirty="0"/>
              <a:t>1 Corinthians 12:13 (ESV) </a:t>
            </a:r>
          </a:p>
          <a:p>
            <a:pPr marL="0" indent="0">
              <a:buNone/>
            </a:pPr>
            <a:r>
              <a:rPr lang="en-US" sz="3200" baseline="30000" dirty="0"/>
              <a:t>13</a:t>
            </a:r>
            <a:r>
              <a:rPr lang="en-US" sz="3200" dirty="0"/>
              <a:t>For in one Spirit we were all baptized into one body—Jews or Greeks, slaves or free—and all were made to drink of one Spirit. </a:t>
            </a:r>
          </a:p>
          <a:p>
            <a:pPr marL="0" indent="0">
              <a:buNone/>
            </a:pPr>
            <a:endParaRPr lang="en-US" sz="3200" dirty="0"/>
          </a:p>
        </p:txBody>
      </p:sp>
    </p:spTree>
    <p:extLst>
      <p:ext uri="{BB962C8B-B14F-4D97-AF65-F5344CB8AC3E}">
        <p14:creationId xmlns:p14="http://schemas.microsoft.com/office/powerpoint/2010/main" val="2437093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2CA94B-240B-C657-C5C0-E83F5711395C}"/>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B153887-BF12-3E5E-4597-3E30A1C81EAB}"/>
              </a:ext>
            </a:extLst>
          </p:cNvPr>
          <p:cNvSpPr txBox="1">
            <a:spLocks/>
          </p:cNvSpPr>
          <p:nvPr/>
        </p:nvSpPr>
        <p:spPr>
          <a:xfrm>
            <a:off x="280827" y="0"/>
            <a:ext cx="11630346" cy="851770"/>
          </a:xfrm>
          <a:prstGeom prst="rect">
            <a:avLst/>
          </a:prstGeom>
        </p:spPr>
        <p:txBody>
          <a:bodyPr>
            <a:normAutofit lnSpcReduction="10000"/>
          </a:bodyPr>
          <a:lstStyle>
            <a:lvl1pPr algn="ctr" defTabSz="914400" rtl="0" eaLnBrk="1" latinLnBrk="0" hangingPunct="1">
              <a:lnSpc>
                <a:spcPct val="90000"/>
              </a:lnSpc>
              <a:spcBef>
                <a:spcPct val="0"/>
              </a:spcBef>
              <a:buNone/>
              <a:defRPr sz="4400" b="1" i="0" kern="1200">
                <a:solidFill>
                  <a:schemeClr val="tx1"/>
                </a:solidFill>
                <a:latin typeface="Book Antiqua" panose="020406020503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Book Antiqua" panose="02040602050305030304" pitchFamily="18" charset="0"/>
                <a:ea typeface="+mj-ea"/>
                <a:cs typeface="+mj-cs"/>
              </a:rPr>
              <a:t>Concerns at Corinth</a:t>
            </a:r>
          </a:p>
        </p:txBody>
      </p:sp>
      <p:sp>
        <p:nvSpPr>
          <p:cNvPr id="4" name="Subtitle 2">
            <a:extLst>
              <a:ext uri="{FF2B5EF4-FFF2-40B4-BE49-F238E27FC236}">
                <a16:creationId xmlns:a16="http://schemas.microsoft.com/office/drawing/2014/main" id="{35D333D3-CBE7-2D29-D0C4-6C564227337F}"/>
              </a:ext>
            </a:extLst>
          </p:cNvPr>
          <p:cNvSpPr txBox="1">
            <a:spLocks/>
          </p:cNvSpPr>
          <p:nvPr/>
        </p:nvSpPr>
        <p:spPr>
          <a:xfrm>
            <a:off x="0" y="851770"/>
            <a:ext cx="12192000" cy="6006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effectLst/>
                <a:uLnTx/>
                <a:uFillTx/>
                <a:latin typeface="Book Antiqua" panose="02040602050305030304" pitchFamily="18" charset="0"/>
                <a:ea typeface="+mn-ea"/>
                <a:cs typeface="+mn-cs"/>
              </a:rPr>
              <a:t>How did they think of Christ?</a:t>
            </a:r>
          </a:p>
          <a:p>
            <a:pPr marL="0" indent="0">
              <a:buNone/>
            </a:pPr>
            <a:endParaRPr lang="en-US" sz="3200" b="1" dirty="0"/>
          </a:p>
          <a:p>
            <a:pPr marL="0" indent="0">
              <a:buNone/>
            </a:pPr>
            <a:r>
              <a:rPr lang="en-US" sz="3200" b="1" dirty="0"/>
              <a:t>Summation of the city:</a:t>
            </a:r>
            <a:endParaRPr lang="en-US" sz="3200" dirty="0"/>
          </a:p>
          <a:p>
            <a:pPr marL="0" indent="0">
              <a:buNone/>
            </a:pPr>
            <a:r>
              <a:rPr lang="en-US" sz="3200" dirty="0"/>
              <a:t>The city of Corinth was at the heart of an important trade route in the ancient world. Like many cities that thrive on trade, Corinth had a reputation for sexual immorality, religious diversity, and corruption.</a:t>
            </a:r>
          </a:p>
          <a:p>
            <a:pPr marL="0" indent="0">
              <a:buNone/>
            </a:pPr>
            <a:r>
              <a:rPr lang="en-US" sz="2400" dirty="0">
                <a:solidFill>
                  <a:srgbClr val="000000"/>
                </a:solidFill>
              </a:rPr>
              <a:t> </a:t>
            </a:r>
            <a:r>
              <a:rPr lang="en-US" sz="2400" i="1" u="sng" dirty="0">
                <a:solidFill>
                  <a:srgbClr val="000000"/>
                </a:solidFill>
                <a:hlinkClick r:id="rId4"/>
              </a:rPr>
              <a:t>The Holy Bible: English Standard Version</a:t>
            </a:r>
            <a:r>
              <a:rPr lang="en-US" sz="2400" dirty="0">
                <a:solidFill>
                  <a:srgbClr val="000000"/>
                </a:solidFill>
              </a:rPr>
              <a:t> (1 Co). (2016). Crossway Bibles.</a:t>
            </a:r>
            <a:endParaRPr lang="en-US" sz="2400" dirty="0">
              <a:solidFill>
                <a:srgbClr val="0000FF"/>
              </a:solidFil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847389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26AD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EB32F4-7504-D752-4585-65344068F8C9}"/>
              </a:ext>
            </a:extLst>
          </p:cNvPr>
          <p:cNvPicPr>
            <a:picLocks noChangeAspect="1"/>
          </p:cNvPicPr>
          <p:nvPr/>
        </p:nvPicPr>
        <p:blipFill>
          <a:blip r:embed="rId3"/>
          <a:stretch>
            <a:fillRect/>
          </a:stretch>
        </p:blipFill>
        <p:spPr>
          <a:xfrm>
            <a:off x="1085850" y="0"/>
            <a:ext cx="10020300" cy="6857999"/>
          </a:xfrm>
          <a:prstGeom prst="rect">
            <a:avLst/>
          </a:prstGeom>
        </p:spPr>
      </p:pic>
    </p:spTree>
    <p:extLst>
      <p:ext uri="{BB962C8B-B14F-4D97-AF65-F5344CB8AC3E}">
        <p14:creationId xmlns:p14="http://schemas.microsoft.com/office/powerpoint/2010/main" val="179134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9886744-3666-3C4B-A07B-FDAFAEC9862B}" vid="{E4C52DEE-9B92-C54C-80F3-A9B55B245F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281</TotalTime>
  <Words>2436</Words>
  <Application>Microsoft Macintosh PowerPoint</Application>
  <PresentationFormat>Widescreen</PresentationFormat>
  <Paragraphs>184</Paragraphs>
  <Slides>26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Book Antiqua</vt:lpstr>
      <vt:lpstr>Calibri</vt:lpstr>
      <vt:lpstr>Wingdings</vt:lpstr>
      <vt:lpstr>Office Theme</vt:lpstr>
      <vt:lpstr>PowerPoint Presentation</vt:lpstr>
      <vt:lpstr>Opening someone else’s mail</vt:lpstr>
      <vt:lpstr>Opening someone else’s mail</vt:lpstr>
      <vt:lpstr>Opening someone else’s mail</vt:lpstr>
      <vt:lpstr>Opening someone else’s mail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Concerns at Corinth</dc:title>
  <dc:creator>Paul Finney</dc:creator>
  <cp:lastModifiedBy>Paul Finney</cp:lastModifiedBy>
  <cp:revision>10</cp:revision>
  <dcterms:created xsi:type="dcterms:W3CDTF">2023-05-21T02:49:35Z</dcterms:created>
  <dcterms:modified xsi:type="dcterms:W3CDTF">2023-05-22T03:10:52Z</dcterms:modified>
</cp:coreProperties>
</file>