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DFF"/>
    <a:srgbClr val="7DB0C3"/>
    <a:srgbClr val="B9E5F3"/>
    <a:srgbClr val="7993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C4CB-1D6C-4781-9536-6DC7518C998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B19B-9DA8-4456-ACD9-AB17E455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5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C4CB-1D6C-4781-9536-6DC7518C998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B19B-9DA8-4456-ACD9-AB17E455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9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C4CB-1D6C-4781-9536-6DC7518C998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B19B-9DA8-4456-ACD9-AB17E455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C4CB-1D6C-4781-9536-6DC7518C998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B19B-9DA8-4456-ACD9-AB17E455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4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C4CB-1D6C-4781-9536-6DC7518C998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B19B-9DA8-4456-ACD9-AB17E455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4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C4CB-1D6C-4781-9536-6DC7518C998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B19B-9DA8-4456-ACD9-AB17E455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4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C4CB-1D6C-4781-9536-6DC7518C998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B19B-9DA8-4456-ACD9-AB17E455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1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C4CB-1D6C-4781-9536-6DC7518C998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B19B-9DA8-4456-ACD9-AB17E455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9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C4CB-1D6C-4781-9536-6DC7518C998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B19B-9DA8-4456-ACD9-AB17E455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1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C4CB-1D6C-4781-9536-6DC7518C998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B19B-9DA8-4456-ACD9-AB17E455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C4CB-1D6C-4781-9536-6DC7518C998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B19B-9DA8-4456-ACD9-AB17E455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8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C4CB-1D6C-4781-9536-6DC7518C998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B19B-9DA8-4456-ACD9-AB17E455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4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39" y="798521"/>
            <a:ext cx="10998521" cy="526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82453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93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73487" y="1506828"/>
            <a:ext cx="11449319" cy="507427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word comes to mind? Celebrate ______________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Is our culture celebrating the right things? Celebrate Diversity? </a:t>
            </a:r>
          </a:p>
          <a:p>
            <a:r>
              <a:rPr lang="en-US" sz="3600" dirty="0">
                <a:solidFill>
                  <a:schemeClr val="bg1"/>
                </a:solidFill>
              </a:rPr>
              <a:t>Paul’s culture was worse than ours. Yet, he had </a:t>
            </a:r>
            <a:r>
              <a:rPr lang="en-US" sz="4000" dirty="0">
                <a:solidFill>
                  <a:schemeClr val="bg1"/>
                </a:solidFill>
              </a:rPr>
              <a:t>JOY!!</a:t>
            </a:r>
          </a:p>
          <a:p>
            <a:r>
              <a:rPr lang="en-US" sz="3600" dirty="0">
                <a:solidFill>
                  <a:schemeClr val="bg1"/>
                </a:solidFill>
              </a:rPr>
              <a:t>Joy is not guaranteed in Parents </a:t>
            </a:r>
            <a:r>
              <a:rPr lang="en-US" sz="3600" b="1" dirty="0">
                <a:solidFill>
                  <a:schemeClr val="bg1"/>
                </a:solidFill>
              </a:rPr>
              <a:t>[</a:t>
            </a:r>
            <a:r>
              <a:rPr lang="en-US" sz="3600" b="1" dirty="0" err="1">
                <a:solidFill>
                  <a:schemeClr val="bg1"/>
                </a:solidFill>
              </a:rPr>
              <a:t>Php</a:t>
            </a:r>
            <a:r>
              <a:rPr lang="en-US" sz="3600" b="1" dirty="0">
                <a:solidFill>
                  <a:schemeClr val="bg1"/>
                </a:solidFill>
              </a:rPr>
              <a:t> 3:4-11]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Even godly parents, as Paul had, aren’t the most important.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Godly parents should point to The Ultimate Source of Joy! </a:t>
            </a:r>
          </a:p>
          <a:p>
            <a:r>
              <a:rPr lang="en-US" sz="3600" dirty="0">
                <a:solidFill>
                  <a:schemeClr val="bg1"/>
                </a:solidFill>
              </a:rPr>
              <a:t>Joy is not guaranteed in Politics </a:t>
            </a:r>
            <a:r>
              <a:rPr lang="en-US" sz="3600" b="1" dirty="0">
                <a:solidFill>
                  <a:schemeClr val="bg1"/>
                </a:solidFill>
              </a:rPr>
              <a:t>[</a:t>
            </a:r>
            <a:r>
              <a:rPr lang="en-US" sz="3600" b="1" dirty="0" err="1">
                <a:solidFill>
                  <a:schemeClr val="bg1"/>
                </a:solidFill>
              </a:rPr>
              <a:t>Php</a:t>
            </a:r>
            <a:r>
              <a:rPr lang="en-US" sz="3600" b="1" dirty="0">
                <a:solidFill>
                  <a:schemeClr val="bg1"/>
                </a:solidFill>
              </a:rPr>
              <a:t> 3:17-21]</a:t>
            </a:r>
            <a:endParaRPr lang="en-US" sz="36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Perhaps our eyes aren’t focused enough on The King of Kings!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Keep hoping in The Savior, not “a political savior.”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9" t="39613" r="20537" b="37306"/>
          <a:stretch/>
        </p:blipFill>
        <p:spPr>
          <a:xfrm>
            <a:off x="0" y="0"/>
            <a:ext cx="7062841" cy="13265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62841" y="0"/>
            <a:ext cx="5129159" cy="1326524"/>
          </a:xfrm>
          <a:prstGeom prst="rect">
            <a:avLst/>
          </a:prstGeom>
          <a:solidFill>
            <a:srgbClr val="B9E5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solidFill>
                  <a:srgbClr val="E7FD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O Y</a:t>
            </a:r>
          </a:p>
        </p:txBody>
      </p:sp>
    </p:spTree>
    <p:extLst>
      <p:ext uri="{BB962C8B-B14F-4D97-AF65-F5344CB8AC3E}">
        <p14:creationId xmlns:p14="http://schemas.microsoft.com/office/powerpoint/2010/main" val="2398023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93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73487" y="1506828"/>
            <a:ext cx="11449319" cy="507427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word comes to mind? Celebrate ______________</a:t>
            </a:r>
          </a:p>
          <a:p>
            <a:r>
              <a:rPr lang="en-US" sz="3600" dirty="0">
                <a:solidFill>
                  <a:schemeClr val="bg1"/>
                </a:solidFill>
              </a:rPr>
              <a:t>Paul’s culture was worse than ours. Yet, he had </a:t>
            </a:r>
            <a:r>
              <a:rPr lang="en-US" sz="4000" dirty="0">
                <a:solidFill>
                  <a:schemeClr val="bg1"/>
                </a:solidFill>
              </a:rPr>
              <a:t>JOY!!</a:t>
            </a:r>
          </a:p>
          <a:p>
            <a:r>
              <a:rPr lang="en-US" sz="3600" dirty="0">
                <a:solidFill>
                  <a:schemeClr val="bg1"/>
                </a:solidFill>
              </a:rPr>
              <a:t>Joy is not guaranteed in Parents </a:t>
            </a:r>
            <a:r>
              <a:rPr lang="en-US" sz="3600" b="1" dirty="0">
                <a:solidFill>
                  <a:schemeClr val="bg1"/>
                </a:solidFill>
              </a:rPr>
              <a:t>[</a:t>
            </a:r>
            <a:r>
              <a:rPr lang="en-US" sz="3600" b="1" dirty="0" err="1">
                <a:solidFill>
                  <a:schemeClr val="bg1"/>
                </a:solidFill>
              </a:rPr>
              <a:t>Php</a:t>
            </a:r>
            <a:r>
              <a:rPr lang="en-US" sz="3600" b="1" dirty="0">
                <a:solidFill>
                  <a:schemeClr val="bg1"/>
                </a:solidFill>
              </a:rPr>
              <a:t> 3:4-11]</a:t>
            </a:r>
          </a:p>
          <a:p>
            <a:r>
              <a:rPr lang="en-US" sz="3600" dirty="0">
                <a:solidFill>
                  <a:schemeClr val="bg1"/>
                </a:solidFill>
              </a:rPr>
              <a:t>Joy is not guaranteed in Politics </a:t>
            </a:r>
            <a:r>
              <a:rPr lang="en-US" sz="3600" b="1" dirty="0">
                <a:solidFill>
                  <a:schemeClr val="bg1"/>
                </a:solidFill>
              </a:rPr>
              <a:t>[</a:t>
            </a:r>
            <a:r>
              <a:rPr lang="en-US" sz="3600" b="1" dirty="0" err="1">
                <a:solidFill>
                  <a:schemeClr val="bg1"/>
                </a:solidFill>
              </a:rPr>
              <a:t>Php</a:t>
            </a:r>
            <a:r>
              <a:rPr lang="en-US" sz="3600" b="1" dirty="0">
                <a:solidFill>
                  <a:schemeClr val="bg1"/>
                </a:solidFill>
              </a:rPr>
              <a:t> 3:17-21]</a:t>
            </a:r>
          </a:p>
          <a:p>
            <a:r>
              <a:rPr lang="en-US" sz="3600" dirty="0">
                <a:solidFill>
                  <a:schemeClr val="bg1"/>
                </a:solidFill>
              </a:rPr>
              <a:t>Joy is not guaranteed in Paychecks </a:t>
            </a:r>
            <a:r>
              <a:rPr lang="en-US" sz="3600" b="1" dirty="0">
                <a:solidFill>
                  <a:schemeClr val="bg1"/>
                </a:solidFill>
              </a:rPr>
              <a:t>[</a:t>
            </a:r>
            <a:r>
              <a:rPr lang="en-US" sz="3600" b="1" dirty="0" err="1">
                <a:solidFill>
                  <a:schemeClr val="bg1"/>
                </a:solidFill>
              </a:rPr>
              <a:t>Php</a:t>
            </a:r>
            <a:r>
              <a:rPr lang="en-US" sz="3600" b="1" dirty="0">
                <a:solidFill>
                  <a:schemeClr val="bg1"/>
                </a:solidFill>
              </a:rPr>
              <a:t> 4:10-14]</a:t>
            </a:r>
            <a:endParaRPr lang="en-US" sz="36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No job is good enough to provide lasting joy.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Focusing on what others have &amp; we lack prevents joy.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We must continue to store up </a:t>
            </a:r>
            <a:r>
              <a:rPr lang="en-US" sz="3200" i="1" dirty="0">
                <a:solidFill>
                  <a:schemeClr val="bg1"/>
                </a:solidFill>
              </a:rPr>
              <a:t>treasures in heaven</a:t>
            </a:r>
            <a:r>
              <a:rPr lang="en-US" sz="3200" dirty="0">
                <a:solidFill>
                  <a:schemeClr val="bg1"/>
                </a:solidFill>
              </a:rPr>
              <a:t>! </a:t>
            </a:r>
            <a:r>
              <a:rPr lang="en-US" sz="3200" b="1" dirty="0">
                <a:solidFill>
                  <a:schemeClr val="bg1"/>
                </a:solidFill>
              </a:rPr>
              <a:t>Mt6;1Ti6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9" t="39613" r="20537" b="37306"/>
          <a:stretch/>
        </p:blipFill>
        <p:spPr>
          <a:xfrm>
            <a:off x="0" y="0"/>
            <a:ext cx="7062841" cy="13265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62841" y="0"/>
            <a:ext cx="5129159" cy="1326524"/>
          </a:xfrm>
          <a:prstGeom prst="rect">
            <a:avLst/>
          </a:prstGeom>
          <a:solidFill>
            <a:srgbClr val="B9E5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solidFill>
                  <a:srgbClr val="E7FD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O Y</a:t>
            </a:r>
          </a:p>
        </p:txBody>
      </p:sp>
    </p:spTree>
    <p:extLst>
      <p:ext uri="{BB962C8B-B14F-4D97-AF65-F5344CB8AC3E}">
        <p14:creationId xmlns:p14="http://schemas.microsoft.com/office/powerpoint/2010/main" val="3426353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93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73487" y="1506828"/>
            <a:ext cx="11449319" cy="507427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word comes to mind? Celebrate ______________</a:t>
            </a:r>
          </a:p>
          <a:p>
            <a:r>
              <a:rPr lang="en-US" sz="3600" dirty="0">
                <a:solidFill>
                  <a:schemeClr val="bg1"/>
                </a:solidFill>
              </a:rPr>
              <a:t>Paul’s culture was worse than ours. Yet, he had </a:t>
            </a:r>
            <a:r>
              <a:rPr lang="en-US" sz="4000" dirty="0">
                <a:solidFill>
                  <a:schemeClr val="bg1"/>
                </a:solidFill>
              </a:rPr>
              <a:t>JOY!!</a:t>
            </a:r>
          </a:p>
          <a:p>
            <a:r>
              <a:rPr lang="en-US" sz="3600" dirty="0">
                <a:solidFill>
                  <a:schemeClr val="bg1"/>
                </a:solidFill>
              </a:rPr>
              <a:t>Joy is not guaranteed in Parents </a:t>
            </a:r>
            <a:r>
              <a:rPr lang="en-US" sz="3600" b="1" dirty="0">
                <a:solidFill>
                  <a:schemeClr val="bg1"/>
                </a:solidFill>
              </a:rPr>
              <a:t>[</a:t>
            </a:r>
            <a:r>
              <a:rPr lang="en-US" sz="3600" b="1" dirty="0" err="1">
                <a:solidFill>
                  <a:schemeClr val="bg1"/>
                </a:solidFill>
              </a:rPr>
              <a:t>Php</a:t>
            </a:r>
            <a:r>
              <a:rPr lang="en-US" sz="3600" b="1" dirty="0">
                <a:solidFill>
                  <a:schemeClr val="bg1"/>
                </a:solidFill>
              </a:rPr>
              <a:t> 3:4-11]</a:t>
            </a:r>
          </a:p>
          <a:p>
            <a:r>
              <a:rPr lang="en-US" sz="3600" dirty="0">
                <a:solidFill>
                  <a:schemeClr val="bg1"/>
                </a:solidFill>
              </a:rPr>
              <a:t>Joy is not guaranteed in Politics </a:t>
            </a:r>
            <a:r>
              <a:rPr lang="en-US" sz="3600" b="1" dirty="0">
                <a:solidFill>
                  <a:schemeClr val="bg1"/>
                </a:solidFill>
              </a:rPr>
              <a:t>[</a:t>
            </a:r>
            <a:r>
              <a:rPr lang="en-US" sz="3600" b="1" dirty="0" err="1">
                <a:solidFill>
                  <a:schemeClr val="bg1"/>
                </a:solidFill>
              </a:rPr>
              <a:t>Php</a:t>
            </a:r>
            <a:r>
              <a:rPr lang="en-US" sz="3600" b="1" dirty="0">
                <a:solidFill>
                  <a:schemeClr val="bg1"/>
                </a:solidFill>
              </a:rPr>
              <a:t> 3:17-21]</a:t>
            </a:r>
          </a:p>
          <a:p>
            <a:r>
              <a:rPr lang="en-US" sz="3600" dirty="0">
                <a:solidFill>
                  <a:schemeClr val="bg1"/>
                </a:solidFill>
              </a:rPr>
              <a:t>Joy is not guaranteed in Paychecks </a:t>
            </a:r>
            <a:r>
              <a:rPr lang="en-US" sz="3600" b="1" dirty="0">
                <a:solidFill>
                  <a:schemeClr val="bg1"/>
                </a:solidFill>
              </a:rPr>
              <a:t>[</a:t>
            </a:r>
            <a:r>
              <a:rPr lang="en-US" sz="3600" b="1" dirty="0" err="1">
                <a:solidFill>
                  <a:schemeClr val="bg1"/>
                </a:solidFill>
              </a:rPr>
              <a:t>Php</a:t>
            </a:r>
            <a:r>
              <a:rPr lang="en-US" sz="3600" b="1" dirty="0">
                <a:solidFill>
                  <a:schemeClr val="bg1"/>
                </a:solidFill>
              </a:rPr>
              <a:t> 4:10-14]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Maybe we have forgotten our True Identity: 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We all have this in common: We need Jesus!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He paid a high price for us ALL! </a:t>
            </a:r>
            <a:r>
              <a:rPr lang="en-US" sz="3600" b="1" dirty="0">
                <a:solidFill>
                  <a:schemeClr val="bg1"/>
                </a:solidFill>
              </a:rPr>
              <a:t>[Titus 2:11-15]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9" t="39613" r="20537" b="37306"/>
          <a:stretch/>
        </p:blipFill>
        <p:spPr>
          <a:xfrm>
            <a:off x="0" y="0"/>
            <a:ext cx="7062841" cy="13265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62841" y="0"/>
            <a:ext cx="5129159" cy="1326524"/>
          </a:xfrm>
          <a:prstGeom prst="rect">
            <a:avLst/>
          </a:prstGeom>
          <a:solidFill>
            <a:srgbClr val="B9E5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solidFill>
                  <a:srgbClr val="E7FD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O Y</a:t>
            </a:r>
          </a:p>
        </p:txBody>
      </p:sp>
    </p:spTree>
    <p:extLst>
      <p:ext uri="{BB962C8B-B14F-4D97-AF65-F5344CB8AC3E}">
        <p14:creationId xmlns:p14="http://schemas.microsoft.com/office/powerpoint/2010/main" val="1169667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275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Coulter Wickerham</dc:creator>
  <cp:lastModifiedBy>Coulter Wickerham</cp:lastModifiedBy>
  <cp:revision>9</cp:revision>
  <dcterms:created xsi:type="dcterms:W3CDTF">2016-05-08T02:42:38Z</dcterms:created>
  <dcterms:modified xsi:type="dcterms:W3CDTF">2023-05-13T04:43:56Z</dcterms:modified>
</cp:coreProperties>
</file>