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58" r:id="rId5"/>
    <p:sldId id="264" r:id="rId6"/>
    <p:sldId id="265" r:id="rId7"/>
    <p:sldId id="261" r:id="rId8"/>
    <p:sldId id="266" r:id="rId9"/>
    <p:sldId id="267" r:id="rId10"/>
    <p:sldId id="256" r:id="rId11"/>
    <p:sldId id="25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9D77-40CD-6905-02B1-E5750872E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76F07-9D18-FEE8-82C9-5B99C2C79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12FD-165C-FB2D-6333-67DB6B78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29A0-A298-CA7C-50C4-7A7F3625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01DC5-C532-D669-AAB7-B40EB836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7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2C00-3E71-87E4-6E74-FD5338B9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26D25-5666-FDDE-52B7-F729C6E4D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A5EB9-40D0-E09E-814F-C1BDBAC7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D54D-440A-0C30-3F76-E4DE034F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DB5A0-0604-DC73-17E3-1F491256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E8A65-C92D-A7A0-9EEC-F3EC17B2A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15C95-2659-A5F6-4498-E6E78D2B7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4218B-4976-ABF0-5D4C-866F770E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2C835-BB1A-DC05-3F7F-543BEB70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B5490-CFA0-37EB-B5E5-B61ED7B3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79B9-BE9D-4562-1727-2EECC696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8FF14-785A-8879-35A4-99502F511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94B8-67E2-A339-165A-466ED4D4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C470D-EAE5-7CB0-06A2-E08F8364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A03A6-FCC2-F39D-3D80-F64DECC3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DC95-1757-D936-DD35-7C9A271E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794B0-1868-8B49-A61D-5A90B286A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7DC66-217C-F5A0-3745-8383592A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6508C-BF06-671C-4FCE-5D5FFC5A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D78F-3667-3763-FF6C-15CCA66D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7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36DA-75A5-F267-3DF6-E37D8AFA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B198-5357-D423-A766-D04950F4F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01FCA-75AD-9E77-A96E-FAF44CF34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8E9A1-7EEF-2523-6900-A6AE10CF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6151C-27D1-5592-63AF-1CD71D9C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7C63-9AAF-1B5B-61EA-5659063C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1966-F10A-A8C8-468C-5F193942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929EC-38D4-48BA-3301-AF664B56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51A09-D080-5699-7850-E21F46FE1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06CFA-9030-3DF4-4FB6-974FA8511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00452-F718-D3D4-0F7B-FFF0F7C4C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42BB1-EFF2-2866-112C-126CFE04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63361-82C2-37FA-74B6-07CEF1AC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FA5E8-11D8-0B22-4225-DB09B058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9339-347D-B712-9042-1F23D42A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1B11B-9BD6-7F10-F5F8-1442ECF2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72231-D535-F101-0DC5-C727AB68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EF819-B8DB-225F-0B3B-1F2CC420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42DA7-D90D-2F54-F6A6-DAB32FED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99E2B-961A-7B42-2396-3CA05E09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97F3B-B6A1-54E7-FAB6-C2B51A7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9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00D3-A694-C6B2-7B6F-5CE8AA38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A5C5D-E348-F267-8E5B-47793C8B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0D3E1-86F8-4E8F-53E6-801B7691B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CC0EF-FA9D-ACB1-3B5C-92C82D9C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EFF19-7378-AC74-B743-CCC278C6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CA9C2-F9A8-EC19-0D97-ED82D80F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93DF-58FA-D188-8AD1-EFB2564B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FD179-5B8F-8FDB-A622-8F73AE4DF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02B89-0762-44BE-F7CE-DC3A8924A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B0B38-F7E3-0E64-2576-3229FBDA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B8863-DFD2-9A07-2DB9-772C06C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55603-086A-7115-31F0-8137EB55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0B741-4B77-15ED-81C1-850AD7B3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BFE45-6489-E960-E052-0342E62B2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EA03F-BF17-634D-CFAE-E2F7829A5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F7C3-6083-4345-A0A8-6F382B17B596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B7D23-4BA1-0AF9-7E94-7EE4513B7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AD92-A3DC-3244-3A71-60A4BB512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A564-48EF-4CC7-930D-568C0533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F0C895-A457-18FF-3B07-67CAB292E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 r="-1" b="15288"/>
          <a:stretch/>
        </p:blipFill>
        <p:spPr bwMode="auto">
          <a:xfrm>
            <a:off x="22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13B59-80B7-05C5-06C7-38CDB4D3E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" y="1261601"/>
            <a:ext cx="12170664" cy="278476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sz="8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“Traditions”</a:t>
            </a:r>
            <a:r>
              <a:rPr lang="en-US" sz="9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9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7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Did the </a:t>
            </a:r>
            <a:r>
              <a:rPr lang="en-US" sz="8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Apostles</a:t>
            </a:r>
            <a:r>
              <a:rPr lang="en-US" sz="9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7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A8275-EF0C-E0DA-ADE8-B7ABD0358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foundational sermon on “1</a:t>
            </a:r>
            <a:r>
              <a:rPr lang="en-US" sz="4000" baseline="30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sz="4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Principles.”</a:t>
            </a:r>
          </a:p>
          <a:p>
            <a:r>
              <a:rPr lang="en-US" sz="4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[2 Thessalonians 2:15]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58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E4B24-61B9-B813-1AD3-23F3AA3D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5503685" y="122549"/>
            <a:ext cx="6858000" cy="62216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621214-460B-D9B4-AAE1-08209562D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32" y="3562008"/>
            <a:ext cx="6094284" cy="20034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makes us DIFFERENT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is NECESSARY to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understand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but may not be a 1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</a:rPr>
              <a:t>st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principle.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77977-7E96-1CA4-EA73-9FD55BD2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307" y="350283"/>
            <a:ext cx="5817335" cy="3225323"/>
          </a:xfrm>
        </p:spPr>
        <p:txBody>
          <a:bodyPr>
            <a:normAutofit fontScale="90000"/>
          </a:bodyPr>
          <a:lstStyle/>
          <a:p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Simple </a:t>
            </a:r>
            <a:b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</a:b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11430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E4B24-61B9-B813-1AD3-23F3AA3D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9653047" y="151079"/>
            <a:ext cx="2322138" cy="166854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621214-460B-D9B4-AAE1-08209562D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45" y="1978805"/>
            <a:ext cx="11584540" cy="4617304"/>
          </a:xfrm>
        </p:spPr>
        <p:txBody>
          <a:bodyPr>
            <a:normAutofit/>
          </a:bodyPr>
          <a:lstStyle/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A) We don’t all share the same definition of 1</a:t>
            </a:r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Principles. 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We don’t all share the same priorities, degrees of conviction.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What makes us unique may still be important &amp; necessary. 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But, some people have never heard differences explained. 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For example, managing money &amp; making music. 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B) Discussion is necessary to maintain John 17 &amp; Eph 4-5.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they may be sanctified in truth… that they may be one as we are one.</a:t>
            </a:r>
            <a:endParaRPr lang="en-US" sz="28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548640">
              <a:spcBef>
                <a:spcPts val="0"/>
              </a:spcBef>
            </a:pP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eager to maintain unity… try to discern what is pleasing to God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548640"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 be clear: We are only talking about Northeast Church of Christ. </a:t>
            </a:r>
            <a:endParaRPr lang="en-US" sz="3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77977-7E96-1CA4-EA73-9FD55BD2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05765" cy="1412697"/>
          </a:xfrm>
        </p:spPr>
        <p:txBody>
          <a:bodyPr>
            <a:normAutofit/>
          </a:bodyPr>
          <a:lstStyle/>
          <a:p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Simple church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4E4670-4FB5-5F45-6AAF-499508BC5BA2}"/>
              </a:ext>
            </a:extLst>
          </p:cNvPr>
          <p:cNvSpPr txBox="1">
            <a:spLocks/>
          </p:cNvSpPr>
          <p:nvPr/>
        </p:nvSpPr>
        <p:spPr>
          <a:xfrm>
            <a:off x="245430" y="1179091"/>
            <a:ext cx="9814904" cy="5803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Differences are necessary but not 1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</a:rPr>
              <a:t>st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principles.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0A20CF-FB86-321D-2D40-05C1C020DC70}"/>
              </a:ext>
            </a:extLst>
          </p:cNvPr>
          <p:cNvCxnSpPr/>
          <p:nvPr/>
        </p:nvCxnSpPr>
        <p:spPr>
          <a:xfrm>
            <a:off x="0" y="1693437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52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E4B24-61B9-B813-1AD3-23F3AA3D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9653047" y="151079"/>
            <a:ext cx="2322138" cy="166854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621214-460B-D9B4-AAE1-08209562D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45" y="1819623"/>
            <a:ext cx="11584540" cy="4776486"/>
          </a:xfrm>
        </p:spPr>
        <p:txBody>
          <a:bodyPr>
            <a:normAutofit/>
          </a:bodyPr>
          <a:lstStyle/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A) We don’t all share the same definition of 1</a:t>
            </a:r>
            <a:r>
              <a:rPr lang="en-US" sz="36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Principles. 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B) Discussion is necessary to maintain John 17 &amp; Eph 4-5.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C) Why are we narrowly focused with money? 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Churches did collect &amp; send money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[1 Cor 16:1-4]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Paul elaborates on this idea 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[2 Cor 8:1-11; 20-21]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It appears to ALWAYS be for the saints. Cf.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[Rom 15:22-29]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Paul utilizes detailed commands 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[1 Tim 5:7-12, 16]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	A KEY Phrase: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Let not the church be burdened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When groups lose focus, the primary can become secondary.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We don’t want to restrict your giving, please give freely!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77977-7E96-1CA4-EA73-9FD55BD2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05765" cy="1412697"/>
          </a:xfrm>
        </p:spPr>
        <p:txBody>
          <a:bodyPr>
            <a:normAutofit/>
          </a:bodyPr>
          <a:lstStyle/>
          <a:p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Simple church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4E4670-4FB5-5F45-6AAF-499508BC5BA2}"/>
              </a:ext>
            </a:extLst>
          </p:cNvPr>
          <p:cNvSpPr txBox="1">
            <a:spLocks/>
          </p:cNvSpPr>
          <p:nvPr/>
        </p:nvSpPr>
        <p:spPr>
          <a:xfrm>
            <a:off x="245430" y="1179091"/>
            <a:ext cx="9814904" cy="5803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Differences are necessary but not 1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</a:rPr>
              <a:t>st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principles.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0A20CF-FB86-321D-2D40-05C1C020DC70}"/>
              </a:ext>
            </a:extLst>
          </p:cNvPr>
          <p:cNvCxnSpPr/>
          <p:nvPr/>
        </p:nvCxnSpPr>
        <p:spPr>
          <a:xfrm>
            <a:off x="0" y="1693437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E4B24-61B9-B813-1AD3-23F3AA3D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9653047" y="151079"/>
            <a:ext cx="2322138" cy="166854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621214-460B-D9B4-AAE1-08209562D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45" y="1819623"/>
            <a:ext cx="11584540" cy="4776486"/>
          </a:xfrm>
        </p:spPr>
        <p:txBody>
          <a:bodyPr>
            <a:normAutofit/>
          </a:bodyPr>
          <a:lstStyle/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A) We don’t all share the same definition of 1</a:t>
            </a:r>
            <a:r>
              <a:rPr lang="en-US" sz="36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Principles. 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B) Discussion is necessary to maintain John 17 &amp; Eph 4-5.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C)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Why are we focused with money? [Rom 15; 1 Tim 5:16]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	Why are we specific about our music? [Col 3:14-17]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Consider Paul’s point with instruments 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[1 Cor 13:1, 14:6-20]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This is why we submit to instructive singing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[Eph 5:15-21]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We desire to imitate the simplicity of Jesus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[Matt 26:30]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We don’t desire a return to OT animal sacrifices or standards. 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Either of these subjects is worthy of longer discussion.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77977-7E96-1CA4-EA73-9FD55BD2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05765" cy="1412697"/>
          </a:xfrm>
        </p:spPr>
        <p:txBody>
          <a:bodyPr>
            <a:normAutofit/>
          </a:bodyPr>
          <a:lstStyle/>
          <a:p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Simple church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4E4670-4FB5-5F45-6AAF-499508BC5BA2}"/>
              </a:ext>
            </a:extLst>
          </p:cNvPr>
          <p:cNvSpPr txBox="1">
            <a:spLocks/>
          </p:cNvSpPr>
          <p:nvPr/>
        </p:nvSpPr>
        <p:spPr>
          <a:xfrm>
            <a:off x="245430" y="1179091"/>
            <a:ext cx="9814904" cy="5803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Differences are necessary but not 1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</a:rPr>
              <a:t>st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principles.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0A20CF-FB86-321D-2D40-05C1C020DC70}"/>
              </a:ext>
            </a:extLst>
          </p:cNvPr>
          <p:cNvCxnSpPr/>
          <p:nvPr/>
        </p:nvCxnSpPr>
        <p:spPr>
          <a:xfrm>
            <a:off x="0" y="1693437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E4B24-61B9-B813-1AD3-23F3AA3D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9653047" y="151079"/>
            <a:ext cx="2322138" cy="166854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621214-460B-D9B4-AAE1-08209562D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45" y="1819623"/>
            <a:ext cx="11584540" cy="4776486"/>
          </a:xfrm>
        </p:spPr>
        <p:txBody>
          <a:bodyPr>
            <a:normAutofit/>
          </a:bodyPr>
          <a:lstStyle/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A) We don’t all share the same definition of 1</a:t>
            </a:r>
            <a:r>
              <a:rPr lang="en-US" sz="36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Principles. 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B) Discussion is necessary to maintain John 17 &amp; Eph 4-5.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C) Why are we focused with money? [Rom 15; 1 Tim 5:16] </a:t>
            </a: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Why are we specific about our music? [Col 3:14-17]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defTabSz="548640">
              <a:spcBef>
                <a:spcPts val="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D) More Important: Messaging on Baptism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(Eph 4:1-3)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l" defTabSz="54864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Why do some say it isn’t necessary if Jesus commanded it. 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It’s one of His most well-known decrees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[Matt 28:16-20]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Why ignore Paul’s “greatest” letter which says to be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	“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buried with Christ in baptism”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(Rom 6:4) 	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OR</a:t>
            </a:r>
          </a:p>
          <a:p>
            <a:pPr algn="l" defTabSz="548640">
              <a:spcBef>
                <a:spcPts val="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Peter who says 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1 Pet 3:21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“…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baptism now saves you…”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77977-7E96-1CA4-EA73-9FD55BD2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305765" cy="1412697"/>
          </a:xfrm>
        </p:spPr>
        <p:txBody>
          <a:bodyPr>
            <a:normAutofit/>
          </a:bodyPr>
          <a:lstStyle/>
          <a:p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Simple church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4E4670-4FB5-5F45-6AAF-499508BC5BA2}"/>
              </a:ext>
            </a:extLst>
          </p:cNvPr>
          <p:cNvSpPr txBox="1">
            <a:spLocks/>
          </p:cNvSpPr>
          <p:nvPr/>
        </p:nvSpPr>
        <p:spPr>
          <a:xfrm>
            <a:off x="245430" y="1179091"/>
            <a:ext cx="9814904" cy="5803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Differences are necessary but not 1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</a:rPr>
              <a:t>st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principles.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0A20CF-FB86-321D-2D40-05C1C020DC70}"/>
              </a:ext>
            </a:extLst>
          </p:cNvPr>
          <p:cNvCxnSpPr/>
          <p:nvPr/>
        </p:nvCxnSpPr>
        <p:spPr>
          <a:xfrm>
            <a:off x="0" y="1693437"/>
            <a:ext cx="1219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2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F0C895-A457-18FF-3B07-67CAB292E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 r="-1" b="15288"/>
          <a:stretch/>
        </p:blipFill>
        <p:spPr bwMode="auto">
          <a:xfrm>
            <a:off x="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13B59-80B7-05C5-06C7-38CDB4D3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555"/>
            <a:ext cx="12188930" cy="120505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“Traditions” Taught By The Apostles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A8275-EF0C-E0DA-ADE8-B7ABD0358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85" y="1368735"/>
            <a:ext cx="11567160" cy="526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>
                    <a:lumMod val="65000"/>
                  </a:schemeClr>
                </a:solidFill>
              </a:rPr>
              <a:t>1) </a:t>
            </a:r>
            <a:r>
              <a:rPr lang="en-US" sz="4000" b="1" i="1" dirty="0">
                <a:solidFill>
                  <a:schemeClr val="tx1">
                    <a:lumMod val="65000"/>
                  </a:schemeClr>
                </a:solidFill>
              </a:rPr>
              <a:t>Traditions</a:t>
            </a:r>
            <a:r>
              <a:rPr lang="en-US" sz="4000" b="1" dirty="0">
                <a:solidFill>
                  <a:schemeClr val="tx1">
                    <a:lumMod val="65000"/>
                  </a:schemeClr>
                </a:solidFill>
              </a:rPr>
              <a:t> Could Be Positive [2 </a:t>
            </a:r>
            <a:r>
              <a:rPr lang="en-US" sz="4000" b="1" dirty="0" err="1">
                <a:solidFill>
                  <a:schemeClr val="tx1">
                    <a:lumMod val="65000"/>
                  </a:schemeClr>
                </a:solidFill>
              </a:rPr>
              <a:t>Thess</a:t>
            </a:r>
            <a:r>
              <a:rPr lang="en-US" sz="4000" b="1" dirty="0">
                <a:solidFill>
                  <a:schemeClr val="tx1">
                    <a:lumMod val="65000"/>
                  </a:schemeClr>
                </a:solidFill>
              </a:rPr>
              <a:t> 3:6-12]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>
                    <a:lumMod val="65000"/>
                  </a:schemeClr>
                </a:solidFill>
              </a:rPr>
              <a:t>2) </a:t>
            </a:r>
            <a:r>
              <a:rPr lang="en-US" sz="4000" b="1" i="1" dirty="0">
                <a:solidFill>
                  <a:schemeClr val="tx1">
                    <a:lumMod val="65000"/>
                  </a:schemeClr>
                </a:solidFill>
              </a:rPr>
              <a:t>Devotion</a:t>
            </a:r>
            <a:r>
              <a:rPr lang="en-US" sz="4000" b="1" dirty="0">
                <a:solidFill>
                  <a:schemeClr val="tx1">
                    <a:lumMod val="65000"/>
                  </a:schemeClr>
                </a:solidFill>
              </a:rPr>
              <a:t> to </a:t>
            </a:r>
            <a:r>
              <a:rPr lang="en-US" sz="4000" b="1" i="1" dirty="0">
                <a:solidFill>
                  <a:schemeClr val="tx1">
                    <a:lumMod val="65000"/>
                  </a:schemeClr>
                </a:solidFill>
              </a:rPr>
              <a:t>Apostolic Teaching</a:t>
            </a:r>
            <a:r>
              <a:rPr lang="en-US" sz="4000" b="1" dirty="0">
                <a:solidFill>
                  <a:schemeClr val="tx1">
                    <a:lumMod val="65000"/>
                  </a:schemeClr>
                </a:solidFill>
              </a:rPr>
              <a:t> [Acts 2:42]</a:t>
            </a:r>
            <a:br>
              <a:rPr lang="en-US" sz="4000" b="1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</a:schemeClr>
                </a:solidFill>
              </a:rPr>
              <a:t>Ac 5:28, 11:25-26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65000"/>
                  </a:schemeClr>
                </a:solidFill>
              </a:rPr>
              <a:t>13:12, 17:19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,</a:t>
            </a:r>
            <a:r>
              <a:rPr lang="en-US" b="1" dirty="0">
                <a:solidFill>
                  <a:schemeClr val="tx1">
                    <a:lumMod val="65000"/>
                  </a:schemeClr>
                </a:solidFill>
              </a:rPr>
              <a:t> 18:12-16, 19:8-10, 20:17-21, 28:30-31]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/>
              <a:t>3) An Inspired </a:t>
            </a:r>
            <a:r>
              <a:rPr lang="en-US" sz="4400" b="1" i="1" dirty="0"/>
              <a:t>Standard of Teaching</a:t>
            </a:r>
            <a:r>
              <a:rPr lang="en-US" sz="4400" b="1" dirty="0"/>
              <a:t> [Ro 6:17-19] </a:t>
            </a:r>
            <a:br>
              <a:rPr lang="en-US" sz="4400" b="1" dirty="0"/>
            </a:br>
            <a:r>
              <a:rPr lang="en-US" sz="3500" b="1" dirty="0"/>
              <a:t>	</a:t>
            </a:r>
            <a:r>
              <a:rPr lang="en-US" sz="3500" dirty="0"/>
              <a:t>Paul claims his standard is inspired </a:t>
            </a:r>
            <a:r>
              <a:rPr lang="en-US" sz="3500" b="1" dirty="0"/>
              <a:t>[2Ti 1:10-11, 13-14]</a:t>
            </a:r>
            <a:r>
              <a:rPr lang="en-US" sz="3500" dirty="0"/>
              <a:t>.</a:t>
            </a:r>
            <a:br>
              <a:rPr lang="en-US" sz="3500" dirty="0"/>
            </a:br>
            <a:r>
              <a:rPr lang="en-US" sz="3500" dirty="0"/>
              <a:t>	Hear His praise for the Thessalonians, </a:t>
            </a:r>
            <a:r>
              <a:rPr lang="en-US" sz="3500" b="1" dirty="0"/>
              <a:t>[1 Th 2:3-7, 11-13]</a:t>
            </a:r>
            <a:r>
              <a:rPr lang="en-US" sz="3500" dirty="0"/>
              <a:t>. </a:t>
            </a:r>
            <a:br>
              <a:rPr lang="en-US" sz="3500" dirty="0"/>
            </a:br>
            <a:r>
              <a:rPr lang="en-US" sz="3500" dirty="0"/>
              <a:t>	And Peter calls Paul’s writings Scripture. </a:t>
            </a:r>
            <a:r>
              <a:rPr lang="en-US" sz="3500" b="1" dirty="0"/>
              <a:t>2 Peter 3:15-16</a:t>
            </a:r>
          </a:p>
          <a:p>
            <a:pPr marL="0" indent="0">
              <a:buNone/>
            </a:pPr>
            <a:r>
              <a:rPr lang="en-US" sz="3600" b="1" dirty="0"/>
              <a:t>The FOUNDATION for 1st principles: </a:t>
            </a:r>
            <a:br>
              <a:rPr lang="en-US" sz="3600" b="1" dirty="0"/>
            </a:br>
            <a:r>
              <a:rPr lang="en-US" sz="3600" dirty="0"/>
              <a:t>	We must first be united on the Apostolic Texts!</a:t>
            </a:r>
          </a:p>
        </p:txBody>
      </p:sp>
    </p:spTree>
    <p:extLst>
      <p:ext uri="{BB962C8B-B14F-4D97-AF65-F5344CB8AC3E}">
        <p14:creationId xmlns:p14="http://schemas.microsoft.com/office/powerpoint/2010/main" val="173452177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57FDD5-DE36-4F7D-DF41-A098B29C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3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06CD74B-A5EF-E072-0368-B4492F8F4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130" y="1490694"/>
            <a:ext cx="9144000" cy="3177896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Jesus &amp;</a:t>
            </a:r>
            <a:r>
              <a:rPr lang="en-US" sz="11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 </a:t>
            </a:r>
            <a:br>
              <a:rPr lang="en-US" sz="11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</a:br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1</a:t>
            </a:r>
            <a:r>
              <a:rPr lang="en-US" sz="9600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st</a:t>
            </a:r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 Principles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A5386FF-14AA-95FC-7A73-C8E6BF5EC1F8}"/>
              </a:ext>
            </a:extLst>
          </p:cNvPr>
          <p:cNvSpPr/>
          <p:nvPr/>
        </p:nvSpPr>
        <p:spPr>
          <a:xfrm>
            <a:off x="7803020" y="4222505"/>
            <a:ext cx="3620048" cy="1411549"/>
          </a:xfrm>
          <a:prstGeom prst="downArrow">
            <a:avLst>
              <a:gd name="adj1" fmla="val 62262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Apostles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0C228D0-B1F6-8A15-4325-79BFD7435CEC}"/>
              </a:ext>
            </a:extLst>
          </p:cNvPr>
          <p:cNvSpPr/>
          <p:nvPr/>
        </p:nvSpPr>
        <p:spPr>
          <a:xfrm>
            <a:off x="7791175" y="2964250"/>
            <a:ext cx="3620048" cy="1411549"/>
          </a:xfrm>
          <a:prstGeom prst="downArrow">
            <a:avLst>
              <a:gd name="adj1" fmla="val 62262"/>
              <a:gd name="adj2" fmla="val 5000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 Spirit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0546E61-52F6-E4F4-E3AF-879D300B1FD8}"/>
              </a:ext>
            </a:extLst>
          </p:cNvPr>
          <p:cNvSpPr/>
          <p:nvPr/>
        </p:nvSpPr>
        <p:spPr>
          <a:xfrm>
            <a:off x="7766018" y="1705994"/>
            <a:ext cx="3620048" cy="1411549"/>
          </a:xfrm>
          <a:prstGeom prst="downArrow">
            <a:avLst>
              <a:gd name="adj1" fmla="val 62262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Jesus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A387D84-4F7F-5292-4C52-EE857D893823}"/>
              </a:ext>
            </a:extLst>
          </p:cNvPr>
          <p:cNvSpPr/>
          <p:nvPr/>
        </p:nvSpPr>
        <p:spPr>
          <a:xfrm>
            <a:off x="7791175" y="488271"/>
            <a:ext cx="3620048" cy="1411549"/>
          </a:xfrm>
          <a:prstGeom prst="downArrow">
            <a:avLst>
              <a:gd name="adj1" fmla="val 62262"/>
              <a:gd name="adj2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29813766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57FDD5-DE36-4F7D-DF41-A098B29C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3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06CD74B-A5EF-E072-0368-B4492F8F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" y="165497"/>
            <a:ext cx="12187202" cy="14581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Jesus &amp; 1</a:t>
            </a:r>
            <a:r>
              <a:rPr lang="en-US" sz="11500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st</a:t>
            </a:r>
            <a:r>
              <a:rPr lang="en-US" sz="11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 Principles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579889-4CA9-BBB0-2B79-916DFB67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76" y="1420427"/>
            <a:ext cx="11567160" cy="5272076"/>
          </a:xfrm>
        </p:spPr>
        <p:txBody>
          <a:bodyPr>
            <a:normAutofit fontScale="92500"/>
          </a:bodyPr>
          <a:lstStyle/>
          <a:p>
            <a:pPr marL="0" marR="0" indent="0" algn="just" defTabSz="4572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The 1</a:t>
            </a:r>
            <a:r>
              <a:rPr lang="en-US" sz="3600" b="1" baseline="30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en-US" sz="3600" b="1" baseline="30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Greatest Commands: [Mk 12:28-34]</a:t>
            </a:r>
            <a:endParaRPr lang="en-US" sz="3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 defTabSz="45720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This principle should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hange our behavior.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Cf. Mk 12:38-40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Jesus Emphasized Proper Character: [Matt 23:23]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Justice. Mercy. Faithfulness. Treat God &amp; others right.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Jesus Praised Humility &amp; Service: (John 13:12-17)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A) Parables on Humility: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Don’t presumptuously take the best seat.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[Lk 14:7-11]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The Prayer Parable may say it best,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(Lk 18:13)</a:t>
            </a:r>
            <a:r>
              <a:rPr lang="en-U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merciful!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B) Service was clearly taught to His Leaders: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He defined LOVE by humble service in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 13:12-17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All humanity shares this struggle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[Mt 23:11-12; 20:20-28]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264261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EB440D-5FDD-E2C6-CA63-159AE196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012" y="-218120"/>
            <a:ext cx="10511161" cy="7294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D4A3D1-DB9E-0ACE-F5CF-CC099AF8C426}"/>
              </a:ext>
            </a:extLst>
          </p:cNvPr>
          <p:cNvSpPr txBox="1"/>
          <p:nvPr/>
        </p:nvSpPr>
        <p:spPr>
          <a:xfrm>
            <a:off x="0" y="191394"/>
            <a:ext cx="12192000" cy="11182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1</a:t>
            </a:r>
            <a:r>
              <a:rPr lang="en-US" sz="72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st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erican Purpose" pitchFamily="2" charset="0"/>
              </a:rPr>
              <a:t> Principles at Galatia</a:t>
            </a:r>
            <a:endParaRPr lang="en-US" sz="7200" dirty="0">
              <a:latin typeface="American Purpos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BC3A-1046-8351-3E41-2DAE53F85455}"/>
              </a:ext>
            </a:extLst>
          </p:cNvPr>
          <p:cNvSpPr txBox="1"/>
          <p:nvPr/>
        </p:nvSpPr>
        <p:spPr>
          <a:xfrm>
            <a:off x="766437" y="1420423"/>
            <a:ext cx="1066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400" b="1" dirty="0"/>
              <a:t>1) Acts 13-14 Highlights Things They Taught &amp; Did</a:t>
            </a:r>
          </a:p>
          <a:p>
            <a:pPr defTabSz="457200"/>
            <a:r>
              <a:rPr lang="en-US" sz="3400" b="1" dirty="0"/>
              <a:t>2) The Reality of Falling from Grace [1:6-9; 5:1-7]</a:t>
            </a:r>
          </a:p>
          <a:p>
            <a:pPr defTabSz="457200"/>
            <a:r>
              <a:rPr lang="en-US" sz="3400" b="1" dirty="0"/>
              <a:t>3) The Danger of Trying to Please Men (2:11-14)</a:t>
            </a:r>
          </a:p>
          <a:p>
            <a:pPr defTabSz="457200"/>
            <a:r>
              <a:rPr lang="en-US" sz="3400" b="1" dirty="0"/>
              <a:t>4) The Truth of The Law of Moses [3:10-14, 23-29]</a:t>
            </a:r>
          </a:p>
          <a:p>
            <a:pPr defTabSz="457200"/>
            <a:r>
              <a:rPr lang="en-US" sz="3400" b="1" dirty="0"/>
              <a:t>5) The Need to Leave Worldly</a:t>
            </a:r>
            <a:r>
              <a:rPr lang="en-US" sz="3400" b="1" i="1" dirty="0"/>
              <a:t> Principles </a:t>
            </a:r>
            <a:r>
              <a:rPr lang="en-US" sz="3400" b="1" dirty="0"/>
              <a:t>[4:8-11]</a:t>
            </a:r>
          </a:p>
          <a:p>
            <a:pPr defTabSz="457200"/>
            <a:r>
              <a:rPr lang="en-US" sz="3400" b="1" dirty="0"/>
              <a:t>6) The Purpose of Our Freedom [5:13-15, 5:25-6:1]</a:t>
            </a:r>
          </a:p>
          <a:p>
            <a:pPr defTabSz="457200"/>
            <a:r>
              <a:rPr lang="en-US" sz="3800" b="1" dirty="0"/>
              <a:t>7) Bonus Blessing: Walking By This RULE [6:14-18]</a:t>
            </a:r>
            <a:endParaRPr lang="en-US" sz="3800" dirty="0"/>
          </a:p>
          <a:p>
            <a:pPr defTabSz="457200"/>
            <a:r>
              <a:rPr lang="en-US" sz="3200" dirty="0"/>
              <a:t>	God, His Son, &amp; The Spirit turn us into </a:t>
            </a:r>
            <a:r>
              <a:rPr lang="en-US" sz="3200" i="1" dirty="0"/>
              <a:t>new creatures</a:t>
            </a:r>
            <a:r>
              <a:rPr lang="en-US" sz="3200" dirty="0"/>
              <a:t>. </a:t>
            </a:r>
            <a:r>
              <a:rPr lang="en-US" sz="3200" b="1" dirty="0"/>
              <a:t>3:27</a:t>
            </a:r>
          </a:p>
          <a:p>
            <a:pPr defTabSz="457200"/>
            <a:r>
              <a:rPr lang="en-US" sz="3200" dirty="0"/>
              <a:t>	We now </a:t>
            </a:r>
            <a:r>
              <a:rPr lang="en-US" sz="3200" i="1" dirty="0"/>
              <a:t>walk by The Spirit </a:t>
            </a:r>
            <a:r>
              <a:rPr lang="en-US" sz="3200" dirty="0"/>
              <a:t>with </a:t>
            </a:r>
            <a:r>
              <a:rPr lang="en-US" sz="3200" i="1" dirty="0"/>
              <a:t>the promise to Abraham</a:t>
            </a:r>
            <a:r>
              <a:rPr lang="en-US" sz="3200" dirty="0"/>
              <a:t>!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63647629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27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B868EAE-8696-5C3A-EC32-EBE7B6956179}"/>
              </a:ext>
            </a:extLst>
          </p:cNvPr>
          <p:cNvSpPr/>
          <p:nvPr/>
        </p:nvSpPr>
        <p:spPr>
          <a:xfrm>
            <a:off x="3283269" y="4306878"/>
            <a:ext cx="5618991" cy="1876425"/>
          </a:xfrm>
          <a:prstGeom prst="ellipse">
            <a:avLst/>
          </a:prstGeom>
          <a:solidFill>
            <a:srgbClr val="FFD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E3E0B4-BCB8-EDE8-D7AC-EC7DDC141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34027" r="2525"/>
          <a:stretch/>
        </p:blipFill>
        <p:spPr bwMode="auto">
          <a:xfrm>
            <a:off x="-3048" y="4743451"/>
            <a:ext cx="12191999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FF1305-731F-1255-61BC-CCCCFAEA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900"/>
            <a:ext cx="12192000" cy="1117494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1</a:t>
            </a:r>
            <a:r>
              <a:rPr lang="en-US" sz="6600" baseline="30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st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Principles from Thessalonica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56AC03-8D23-1BF4-1487-62257A82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01" y="1119783"/>
            <a:ext cx="10986857" cy="5063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1) Acts Highlights Early Traits of Apostolic Churches</a:t>
            </a:r>
          </a:p>
          <a:p>
            <a:pPr marL="0" indent="0">
              <a:buNone/>
            </a:pPr>
            <a:r>
              <a:rPr lang="en-US" sz="3600" b="1" dirty="0"/>
              <a:t>2) Apostolic Teaching=</a:t>
            </a:r>
            <a:r>
              <a:rPr lang="en-US" sz="3600" b="1" i="1" dirty="0"/>
              <a:t>Divine </a:t>
            </a:r>
            <a:r>
              <a:rPr lang="en-US" sz="3600" b="1" dirty="0"/>
              <a:t>Origin [2:13-16; 5:27]</a:t>
            </a:r>
          </a:p>
          <a:p>
            <a:pPr marL="0" indent="0">
              <a:buNone/>
            </a:pPr>
            <a:r>
              <a:rPr lang="en-US" sz="3600" b="1" dirty="0"/>
              <a:t>3) Properly Define Faith &amp; Love [1:2-3,9-10; 2:9-12]</a:t>
            </a:r>
          </a:p>
          <a:p>
            <a:pPr marL="0" indent="0">
              <a:buNone/>
            </a:pPr>
            <a:r>
              <a:rPr lang="en-US" sz="3600" b="1" dirty="0"/>
              <a:t>4) Again, Please God Not Man [2:4-7; 5:12-15]</a:t>
            </a:r>
          </a:p>
          <a:p>
            <a:pPr marL="0" indent="0">
              <a:buNone/>
            </a:pPr>
            <a:r>
              <a:rPr lang="en-US" sz="3600" b="1" dirty="0"/>
              <a:t>5) The Reality Is: Faith Can Falter [3:1-6] cf. 5:21</a:t>
            </a:r>
          </a:p>
          <a:p>
            <a:pPr marL="0" indent="0">
              <a:buNone/>
            </a:pPr>
            <a:r>
              <a:rPr lang="en-US" sz="3600" b="1" dirty="0"/>
              <a:t>6) Early Priority, Quiet Hard-Work &amp; Love [4:9-12]</a:t>
            </a:r>
          </a:p>
          <a:p>
            <a:pPr marL="0" indent="0">
              <a:buNone/>
            </a:pPr>
            <a:r>
              <a:rPr lang="en-US" sz="4400" b="1" dirty="0"/>
              <a:t>7) A Blessing: We Can Know Our Final Destiny </a:t>
            </a:r>
            <a:br>
              <a:rPr lang="en-US" sz="4000" b="1" dirty="0"/>
            </a:br>
            <a:r>
              <a:rPr lang="en-US" sz="3600" b="1" dirty="0"/>
              <a:t>	[5:1-11] </a:t>
            </a:r>
            <a:r>
              <a:rPr lang="en-US" sz="3600" dirty="0"/>
              <a:t>Live soberly. </a:t>
            </a:r>
            <a:r>
              <a:rPr lang="en-US" sz="3600" b="1" dirty="0"/>
              <a:t>[5:23-24] </a:t>
            </a:r>
            <a:r>
              <a:rPr lang="en-US" sz="3600" i="1" dirty="0"/>
              <a:t>God will surely do it!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5830446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415B8C-6D44-3AD3-2DF9-A3E758E9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224146"/>
            <a:ext cx="11567160" cy="109550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r>
              <a:rPr lang="en-US" sz="6000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st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Principles at Corinth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28670E-741F-34BD-D0B2-0D2123ED3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698"/>
          <a:stretch/>
        </p:blipFill>
        <p:spPr bwMode="auto">
          <a:xfrm>
            <a:off x="0" y="2244076"/>
            <a:ext cx="12183918" cy="4613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BC830-5BB5-7A7D-7BB3-69DA40D9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79" y="1368735"/>
            <a:ext cx="11567160" cy="5265119"/>
          </a:xfrm>
        </p:spPr>
        <p:txBody>
          <a:bodyPr>
            <a:normAutofit/>
          </a:bodyPr>
          <a:lstStyle/>
          <a:p>
            <a:pPr marL="0" indent="0" defTabSz="54864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Paul Saw “Traditions” As Good [2 Th 2:15; 3:6-12]</a:t>
            </a:r>
          </a:p>
          <a:p>
            <a:pPr marL="0" indent="0" defTabSz="54864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[1 Co 15:1-19] Paul Clearly Gives a “First Importance”</a:t>
            </a:r>
          </a:p>
          <a:p>
            <a:pPr marL="0" indent="0" defTabSz="54864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is blunt: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must point to The Resurrection! </a:t>
            </a:r>
          </a:p>
          <a:p>
            <a:pPr marL="0" indent="0" defTabSz="54864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Ch 5-6 Sexual Purity &amp; Church Discipline [5:1-2, 9-13] </a:t>
            </a:r>
          </a:p>
          <a:p>
            <a:pPr marL="0" indent="0" defTabSz="54864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Ch 7-10 Is Based On Jesus’ Second Greatest Command</a:t>
            </a:r>
          </a:p>
          <a:p>
            <a:pPr marL="0" indent="0" defTabSz="54864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Ch 11-14 Discusses Key Public Worship Principles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[11:17]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Ch 1-4 Don’t Divide Into Labeled Groups [1:10-17] </a:t>
            </a:r>
          </a:p>
          <a:p>
            <a:pPr marL="0" indent="0" defTabSz="54864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Finally, a Blessing, God Is Faithful! [1:4-9]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54864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Even for a messy &amp; hypocritical church, Paul had love &amp; gratitude. 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Beyond love, He had confidence, because He knew God’s power!</a:t>
            </a:r>
          </a:p>
        </p:txBody>
      </p:sp>
    </p:spTree>
    <p:extLst>
      <p:ext uri="{BB962C8B-B14F-4D97-AF65-F5344CB8AC3E}">
        <p14:creationId xmlns:p14="http://schemas.microsoft.com/office/powerpoint/2010/main" val="10371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91B287-F06B-589A-EDE9-C097811B9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04"/>
          <a:stretch/>
        </p:blipFill>
        <p:spPr bwMode="auto">
          <a:xfrm>
            <a:off x="1731041" y="2090165"/>
            <a:ext cx="8729917" cy="47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48CE11-8732-7CAF-72F4-9ADAFA26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646"/>
            <a:ext cx="12192000" cy="1051755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erican Purpose" pitchFamily="2" charset="0"/>
              </a:rPr>
              <a:t>1</a:t>
            </a:r>
            <a:r>
              <a:rPr lang="en-US" sz="66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erican Purpose" pitchFamily="2" charset="0"/>
              </a:rPr>
              <a:t>st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erican Purpose" pitchFamily="2" charset="0"/>
              </a:rPr>
              <a:t> Principles of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D9D8E-F8DD-8BF6-FFE0-EF4F30911CBA}"/>
              </a:ext>
            </a:extLst>
          </p:cNvPr>
          <p:cNvSpPr txBox="1"/>
          <p:nvPr/>
        </p:nvSpPr>
        <p:spPr>
          <a:xfrm>
            <a:off x="559837" y="1334267"/>
            <a:ext cx="109541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God Expects Us To WORK At Understanding Him (Eph 4-5)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There Are Wrong Methods of Discernment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How Does God Communicate? Like all His beings…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He can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l,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something in His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Jesus Used These Three Methods: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[Mk 12:28-34]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Clarity about commands.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[12:38-40, 41-44]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bad &amp; good examples.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[12:35-37]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draws a forced conclusion.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Jesus walked as a man &amp; reasoned with man.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Later, Peter has the same thing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[Act 10:25-29, 34]</a:t>
            </a:r>
          </a:p>
        </p:txBody>
      </p:sp>
    </p:spTree>
    <p:extLst>
      <p:ext uri="{BB962C8B-B14F-4D97-AF65-F5344CB8AC3E}">
        <p14:creationId xmlns:p14="http://schemas.microsoft.com/office/powerpoint/2010/main" val="32849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E4F50C0A-1A7D-ACF1-8691-E6AC1780C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9206" b="1"/>
          <a:stretch/>
        </p:blipFill>
        <p:spPr bwMode="auto">
          <a:xfrm>
            <a:off x="3996984" y="1707805"/>
            <a:ext cx="4196506" cy="40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A0B8A-9689-688F-A6CE-B713D88E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8"/>
            <a:ext cx="12192000" cy="109550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1</a:t>
            </a:r>
            <a:r>
              <a:rPr lang="en-US" sz="6000" b="1" baseline="3000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st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Principles &amp; Tithing Herbs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4D2F-BFEE-9047-210D-416BD2F2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0" y="1137909"/>
            <a:ext cx="11049001" cy="5369420"/>
          </a:xfrm>
        </p:spPr>
        <p:txBody>
          <a:bodyPr>
            <a:normAutofit/>
          </a:bodyPr>
          <a:lstStyle/>
          <a:p>
            <a:pPr marL="0" indent="0" defTabSz="457200">
              <a:spcBef>
                <a:spcPts val="0"/>
              </a:spcBef>
              <a:buNone/>
            </a:pPr>
            <a:r>
              <a:rPr lang="en-US" sz="3600" dirty="0"/>
              <a:t>Discern what is pleasing to God… even the details!</a:t>
            </a:r>
            <a:endParaRPr lang="en-US" sz="3600" b="1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/>
              <a:t>A) There Is General &amp; Specific Communication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B) We Must Listen To ALL God Says On A Subject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C) Being Divisive Is Condemned [Titus 3:8-11]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4400" b="1" dirty="0">
                <a:latin typeface="Calibri" panose="020F0502020204030204" pitchFamily="34" charset="0"/>
                <a:cs typeface="Times New Roman" panose="02020603050405020304" pitchFamily="18" charset="0"/>
              </a:rPr>
              <a:t>D) Embrace Biblical Patterns &amp; Terminology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	NT examples show what God allows, what pleases Him.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	What actions did God permit that we should join in?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		E.g. In </a:t>
            </a:r>
            <a:r>
              <a:rPr lang="en-US" sz="3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Acts 28:30</a:t>
            </a:r>
            <a:r>
              <a:rPr lang="en-US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 money is spent on a meeting space.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	Each group must choose in scriptural wisdom…</a:t>
            </a:r>
            <a:br>
              <a:rPr lang="en-US" sz="3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400" dirty="0">
                <a:latin typeface="Calibri" panose="020F0502020204030204" pitchFamily="34" charset="0"/>
                <a:cs typeface="Times New Roman" panose="02020603050405020304" pitchFamily="18" charset="0"/>
              </a:rPr>
              <a:t>		keeping in mind General &amp; Specific communication.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4C60F51-E89A-C795-1654-644D62E40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r="20756" b="-3"/>
          <a:stretch/>
        </p:blipFill>
        <p:spPr bwMode="auto">
          <a:xfrm rot="16200000">
            <a:off x="231552" y="1530301"/>
            <a:ext cx="3717071" cy="37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002C45-B900-0723-D560-B1C42E8A0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r="10492" b="-2"/>
          <a:stretch/>
        </p:blipFill>
        <p:spPr bwMode="auto">
          <a:xfrm>
            <a:off x="8190920" y="1581288"/>
            <a:ext cx="3799289" cy="37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1464</Words>
  <Application>Microsoft Macintosh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Abadi</vt:lpstr>
      <vt:lpstr>Algerian</vt:lpstr>
      <vt:lpstr>American Purpose</vt:lpstr>
      <vt:lpstr>Arial</vt:lpstr>
      <vt:lpstr>Arial Narrow</vt:lpstr>
      <vt:lpstr>Calibri</vt:lpstr>
      <vt:lpstr>Calibri Light</vt:lpstr>
      <vt:lpstr>Impact</vt:lpstr>
      <vt:lpstr>Segoe UI</vt:lpstr>
      <vt:lpstr>Segoe UI Black</vt:lpstr>
      <vt:lpstr>Office Theme</vt:lpstr>
      <vt:lpstr>What “Traditions”  Did the Apostles Teach</vt:lpstr>
      <vt:lpstr>“Traditions” Taught By The Apostles</vt:lpstr>
      <vt:lpstr>Jesus &amp;  1st Principles</vt:lpstr>
      <vt:lpstr>Jesus &amp; 1st Principles</vt:lpstr>
      <vt:lpstr>PowerPoint Presentation</vt:lpstr>
      <vt:lpstr>1st Principles from Thessalonica</vt:lpstr>
      <vt:lpstr>1st Principles at Corinth </vt:lpstr>
      <vt:lpstr>1st Principles of Communication</vt:lpstr>
      <vt:lpstr>1st Principles &amp; Tithing Herbs</vt:lpstr>
      <vt:lpstr>Simple  church</vt:lpstr>
      <vt:lpstr>Simple church</vt:lpstr>
      <vt:lpstr>Simple church</vt:lpstr>
      <vt:lpstr>Simple church</vt:lpstr>
      <vt:lpstr>Simple church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church</dc:title>
  <dc:creator>Coulter Wickerham</dc:creator>
  <cp:lastModifiedBy>Paul Finney</cp:lastModifiedBy>
  <cp:revision>13</cp:revision>
  <dcterms:created xsi:type="dcterms:W3CDTF">2023-04-27T16:47:33Z</dcterms:created>
  <dcterms:modified xsi:type="dcterms:W3CDTF">2023-04-29T22:11:57Z</dcterms:modified>
</cp:coreProperties>
</file>