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6" r:id="rId2"/>
    <p:sldId id="261" r:id="rId3"/>
    <p:sldId id="267" r:id="rId4"/>
    <p:sldId id="268" r:id="rId5"/>
    <p:sldId id="269" r:id="rId6"/>
    <p:sldId id="270" r:id="rId7"/>
    <p:sldId id="271" r:id="rId8"/>
    <p:sldId id="272"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85" autoAdjust="0"/>
    <p:restoredTop sz="94660"/>
  </p:normalViewPr>
  <p:slideViewPr>
    <p:cSldViewPr snapToGrid="0">
      <p:cViewPr varScale="1">
        <p:scale>
          <a:sx n="73" d="100"/>
          <a:sy n="73" d="100"/>
        </p:scale>
        <p:origin x="149" y="3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961400-F5D0-43D4-A6CE-DD3B890AB893}"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61646252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63385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1750224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00898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961400-F5D0-43D4-A6CE-DD3B890AB893}"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9705944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961400-F5D0-43D4-A6CE-DD3B890AB893}"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88371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961400-F5D0-43D4-A6CE-DD3B890AB893}"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5585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61400-F5D0-43D4-A6CE-DD3B890AB893}"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77973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61400-F5D0-43D4-A6CE-DD3B890AB893}"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87921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31191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18228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5">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61400-F5D0-43D4-A6CE-DD3B890AB893}" type="datetimeFigureOut">
              <a:rPr lang="en-US" smtClean="0"/>
              <a:t>3/9/2023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81310-BB30-4E57-943A-E11037B63CEB}" type="slidenum">
              <a:rPr lang="en-US" smtClean="0"/>
              <a:t>‹#›</a:t>
            </a:fld>
            <a:endParaRPr lang="en-US"/>
          </a:p>
        </p:txBody>
      </p:sp>
    </p:spTree>
    <p:extLst>
      <p:ext uri="{BB962C8B-B14F-4D97-AF65-F5344CB8AC3E}">
        <p14:creationId xmlns:p14="http://schemas.microsoft.com/office/powerpoint/2010/main" val="163890587"/>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8450" y="2356909"/>
            <a:ext cx="7468722" cy="4185558"/>
          </a:xfrm>
        </p:spPr>
        <p:txBody>
          <a:bodyPr>
            <a:normAutofit/>
          </a:bodyPr>
          <a:lstStyle/>
          <a:p>
            <a:pPr algn="l"/>
            <a:r>
              <a:rPr lang="en-US" sz="3300" b="1" spc="-150" dirty="0"/>
              <a:t>Did The Apostles Know They Were Inspired? </a:t>
            </a:r>
            <a:endParaRPr lang="en-US" sz="3300" spc="-150" dirty="0"/>
          </a:p>
          <a:p>
            <a:pPr algn="l"/>
            <a:r>
              <a:rPr lang="en-US" sz="3000" spc="-150" dirty="0"/>
              <a:t>Why did Paul defend his apostleship so vigorously? </a:t>
            </a:r>
            <a:br>
              <a:rPr lang="en-US" sz="3000" spc="-150" dirty="0"/>
            </a:br>
            <a:r>
              <a:rPr lang="en-US" sz="3000" spc="-150" dirty="0"/>
              <a:t>	</a:t>
            </a:r>
            <a:r>
              <a:rPr lang="en-US" sz="3000" b="1" dirty="0"/>
              <a:t>[1Co9:1-2; 2Co12:12; Gal1:1-12,2:3-9]</a:t>
            </a:r>
            <a:endParaRPr lang="en-US" sz="3000" dirty="0"/>
          </a:p>
          <a:p>
            <a:pPr algn="l"/>
            <a:r>
              <a:rPr lang="en-US" sz="3000" spc="-150" dirty="0"/>
              <a:t>He says The Apostles held special authority: </a:t>
            </a:r>
            <a:br>
              <a:rPr lang="en-US" sz="3000" spc="-150" dirty="0"/>
            </a:br>
            <a:r>
              <a:rPr lang="en-US" sz="3000" spc="-150" dirty="0"/>
              <a:t>	</a:t>
            </a:r>
            <a:r>
              <a:rPr lang="en-US" sz="3200" b="1" dirty="0"/>
              <a:t>[</a:t>
            </a:r>
            <a:r>
              <a:rPr lang="en-US" sz="3200" b="1" dirty="0" err="1"/>
              <a:t>Eph</a:t>
            </a:r>
            <a:r>
              <a:rPr lang="en-US" sz="3200" b="1" dirty="0"/>
              <a:t> 2:19-22; 3:4-6]</a:t>
            </a:r>
          </a:p>
          <a:p>
            <a:pPr algn="l"/>
            <a:r>
              <a:rPr lang="en-US" sz="3000" spc="-150" dirty="0"/>
              <a:t>Their miraculous signs had a purpose: </a:t>
            </a:r>
            <a:r>
              <a:rPr lang="en-US" sz="3000" b="1" dirty="0"/>
              <a:t>[</a:t>
            </a:r>
            <a:r>
              <a:rPr lang="en-US" sz="3000" b="1" dirty="0" err="1"/>
              <a:t>Heb</a:t>
            </a:r>
            <a:r>
              <a:rPr lang="en-US" sz="3000" b="1" dirty="0"/>
              <a:t> 2:1-4]</a:t>
            </a:r>
          </a:p>
        </p:txBody>
      </p:sp>
      <p:sp>
        <p:nvSpPr>
          <p:cNvPr id="2" name="Title 1"/>
          <p:cNvSpPr>
            <a:spLocks noGrp="1"/>
          </p:cNvSpPr>
          <p:nvPr>
            <p:ph type="ctrTitle"/>
          </p:nvPr>
        </p:nvSpPr>
        <p:spPr>
          <a:xfrm>
            <a:off x="168451" y="2356909"/>
            <a:ext cx="7135921" cy="2144482"/>
          </a:xfrm>
        </p:spPr>
        <p:txBody>
          <a:bodyPr>
            <a:normAutofit/>
          </a:bodyPr>
          <a:lstStyle/>
          <a:p>
            <a:r>
              <a:rPr lang="en-US" b="1" dirty="0">
                <a:effectLst>
                  <a:outerShdw blurRad="38100" dist="38100" dir="2700000" algn="tl">
                    <a:srgbClr val="000000">
                      <a:alpha val="43137"/>
                    </a:srgbClr>
                  </a:outerShdw>
                </a:effectLst>
                <a:latin typeface="+mn-lt"/>
              </a:rPr>
              <a:t>Why Follow The </a:t>
            </a:r>
            <a:br>
              <a:rPr lang="en-US" b="1" dirty="0">
                <a:effectLst>
                  <a:outerShdw blurRad="38100" dist="38100" dir="2700000" algn="tl">
                    <a:srgbClr val="000000">
                      <a:alpha val="43137"/>
                    </a:srgbClr>
                  </a:outerShdw>
                </a:effectLst>
                <a:latin typeface="+mn-lt"/>
              </a:rPr>
            </a:br>
            <a:r>
              <a:rPr lang="en-US" sz="7200" b="1" i="1" dirty="0">
                <a:ln w="22225">
                  <a:solidFill>
                    <a:schemeClr val="tx1"/>
                  </a:solidFill>
                  <a:prstDash val="solid"/>
                </a:ln>
                <a:solidFill>
                  <a:srgbClr val="FF0000"/>
                </a:solidFill>
                <a:latin typeface="+mn-lt"/>
              </a:rPr>
              <a:t>APOSTLES</a:t>
            </a:r>
            <a:r>
              <a:rPr lang="en-US" b="1" dirty="0">
                <a:effectLst>
                  <a:outerShdw blurRad="38100" dist="38100" dir="2700000" algn="tl">
                    <a:srgbClr val="000000">
                      <a:alpha val="43137"/>
                    </a:srgbClr>
                  </a:outerShdw>
                </a:effectLst>
                <a:latin typeface="+mn-lt"/>
              </a:rPr>
              <a:t>?</a:t>
            </a:r>
            <a:endParaRPr lang="en-US" sz="4800" b="1" dirty="0">
              <a:ln>
                <a:solidFill>
                  <a:schemeClr val="tx1"/>
                </a:solidFill>
              </a:ln>
              <a:solidFill>
                <a:srgbClr val="FF0000"/>
              </a:solidFill>
              <a:latin typeface="+mn-lt"/>
              <a:cs typeface="Aharoni" panose="02010803020104030203" pitchFamily="2" charset="-79"/>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714" y="381150"/>
            <a:ext cx="3943350" cy="6096000"/>
          </a:xfrm>
          <a:prstGeom prst="rect">
            <a:avLst/>
          </a:prstGeom>
        </p:spPr>
      </p:pic>
    </p:spTree>
    <p:extLst>
      <p:ext uri="{BB962C8B-B14F-4D97-AF65-F5344CB8AC3E}">
        <p14:creationId xmlns:p14="http://schemas.microsoft.com/office/powerpoint/2010/main" val="335367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00078 -0.00046 L -0.00039 -0.34977 " pathEditMode="relative" rAng="0" ptsTypes="AA">
                                      <p:cBhvr>
                                        <p:cTn id="6" dur="2000" fill="hold"/>
                                        <p:tgtEl>
                                          <p:spTgt spid="2"/>
                                        </p:tgtEl>
                                        <p:attrNameLst>
                                          <p:attrName>ppt_x</p:attrName>
                                          <p:attrName>ppt_y</p:attrName>
                                        </p:attrNameLst>
                                      </p:cBhvr>
                                      <p:rCtr x="-65" y="-17477"/>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7"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r>
              <a:rPr lang="en-US" sz="3600" dirty="0"/>
              <a:t>of Rome; </a:t>
            </a:r>
            <a:r>
              <a:rPr lang="en-US" sz="3600" b="1" i="1" dirty="0"/>
              <a:t>Ignatius </a:t>
            </a:r>
            <a:r>
              <a:rPr lang="en-US" sz="3600" dirty="0"/>
              <a:t>of Antioch; </a:t>
            </a:r>
            <a:r>
              <a:rPr lang="en-US" sz="3600" b="1" i="1" dirty="0"/>
              <a:t>Polycarp </a:t>
            </a:r>
            <a:r>
              <a:rPr lang="en-US" sz="3600" dirty="0"/>
              <a:t>of Smyrna</a:t>
            </a:r>
          </a:p>
          <a:p>
            <a:pPr algn="l"/>
            <a:endParaRPr lang="en-US" sz="36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70" y="2577046"/>
            <a:ext cx="2576130" cy="3864194"/>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44450" h="317500" prst="angle"/>
            <a:bevelB w="82550" h="425450" prst="angle"/>
            <a:contourClr>
              <a:srgbClr val="FFFFFF"/>
            </a:contourClr>
          </a:sp3d>
        </p:spPr>
      </p:pic>
      <p:sp>
        <p:nvSpPr>
          <p:cNvPr id="5" name="Rectangular Callout 4"/>
          <p:cNvSpPr/>
          <p:nvPr/>
        </p:nvSpPr>
        <p:spPr>
          <a:xfrm>
            <a:off x="3570514" y="2499007"/>
            <a:ext cx="8413279" cy="4225708"/>
          </a:xfrm>
          <a:prstGeom prst="wedgeRectCallout">
            <a:avLst>
              <a:gd name="adj1" fmla="val -54936"/>
              <a:gd name="adj2" fmla="val -295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700" dirty="0">
                <a:latin typeface="Arial Narrow" panose="020B0606020202030204" pitchFamily="34" charset="0"/>
              </a:rPr>
              <a:t>“Clearly, the words of Jesus are treasured as of supreme authority parallel to, &amp; indeed exceeding, the authority of the OT Scriptures themselves. That apostles share in the authority of Jesus, they are paralleled with the OT prophets, &amp; the apostolic fathers can indicate their consciousness that their own authority is not on a par with that of the apostles. Thus, while it may be strictly true to conclude that prior to the middle of the 2</a:t>
            </a:r>
            <a:r>
              <a:rPr lang="en-US" sz="2700" baseline="30000" dirty="0">
                <a:latin typeface="Arial Narrow" panose="020B0606020202030204" pitchFamily="34" charset="0"/>
              </a:rPr>
              <a:t>nd</a:t>
            </a:r>
            <a:r>
              <a:rPr lang="en-US" sz="2700" dirty="0">
                <a:latin typeface="Arial Narrow" panose="020B0606020202030204" pitchFamily="34" charset="0"/>
              </a:rPr>
              <a:t> century the NT writings were not regarded as “Scripture,” it must also be admitted that the apostolic fathers grant them an authority that amounts to such a designation &amp; is fully consonant with it.” </a:t>
            </a:r>
          </a:p>
        </p:txBody>
      </p:sp>
    </p:spTree>
    <p:extLst>
      <p:ext uri="{BB962C8B-B14F-4D97-AF65-F5344CB8AC3E}">
        <p14:creationId xmlns:p14="http://schemas.microsoft.com/office/powerpoint/2010/main" val="3951376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Apostles Knew Their Special Role: God-Inspired </a:t>
            </a:r>
            <a:br>
              <a:rPr lang="en-US" sz="4000" b="1" dirty="0"/>
            </a:br>
            <a:r>
              <a:rPr lang="en-US" sz="4000" spc="-150" dirty="0"/>
              <a:t>[1Co9:1-2; 2Co12:12; Gal1:1-12, 2:3-9; </a:t>
            </a:r>
            <a:r>
              <a:rPr lang="en-US" sz="4000" spc="-150" dirty="0" err="1"/>
              <a:t>Eph</a:t>
            </a:r>
            <a:r>
              <a:rPr lang="en-US" sz="4000" spc="-150" dirty="0"/>
              <a:t> 2:19-22; 3:4-6]</a:t>
            </a:r>
          </a:p>
          <a:p>
            <a:pPr algn="l"/>
            <a:r>
              <a:rPr lang="en-US" sz="4000" b="1" dirty="0"/>
              <a:t>Did The Early Church Treat Them As Scripture? </a:t>
            </a:r>
          </a:p>
          <a:p>
            <a:pPr algn="l"/>
            <a:r>
              <a:rPr lang="en-US" sz="3800" dirty="0"/>
              <a:t>Note: the context of </a:t>
            </a:r>
            <a:r>
              <a:rPr lang="en-US" sz="3800" b="1" dirty="0"/>
              <a:t>[1 </a:t>
            </a:r>
            <a:r>
              <a:rPr lang="en-US" sz="3800" b="1" dirty="0" err="1"/>
              <a:t>Cor</a:t>
            </a:r>
            <a:r>
              <a:rPr lang="en-US" sz="3800" b="1" dirty="0"/>
              <a:t> 7:1, 5-12, 17, 25-28] </a:t>
            </a:r>
            <a:br>
              <a:rPr lang="en-US" sz="3800" dirty="0"/>
            </a:br>
            <a:r>
              <a:rPr lang="en-US" sz="3800" spc="-150" dirty="0"/>
              <a:t>Why ask Paul what he thinks? Why separate out his opinion? </a:t>
            </a:r>
          </a:p>
          <a:p>
            <a:pPr algn="l"/>
            <a:r>
              <a:rPr lang="en-US" sz="3800" dirty="0"/>
              <a:t>If the oral teaching was obeyed, </a:t>
            </a:r>
            <a:r>
              <a:rPr lang="en-US" sz="3800" b="1" dirty="0"/>
              <a:t>[2Th2:5,15,3:6,14-15]</a:t>
            </a:r>
            <a:r>
              <a:rPr lang="en-US" sz="3800" dirty="0"/>
              <a:t>,</a:t>
            </a:r>
            <a:br>
              <a:rPr lang="en-US" sz="3800" dirty="0"/>
            </a:br>
            <a:r>
              <a:rPr lang="en-US" sz="3800" dirty="0"/>
              <a:t>	would early followers ignore their writings?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Tree>
    <p:extLst>
      <p:ext uri="{BB962C8B-B14F-4D97-AF65-F5344CB8AC3E}">
        <p14:creationId xmlns:p14="http://schemas.microsoft.com/office/powerpoint/2010/main" val="26278467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Apostles Knew Their Special Role: God-Inspired </a:t>
            </a:r>
            <a:br>
              <a:rPr lang="en-US" sz="4000" b="1" dirty="0"/>
            </a:br>
            <a:r>
              <a:rPr lang="en-US" sz="4000" spc="-150" dirty="0"/>
              <a:t>[1Co9:1-2; 2Co12:12; Gal1:1-12, 2:3-9; </a:t>
            </a:r>
            <a:r>
              <a:rPr lang="en-US" sz="4000" spc="-150" dirty="0" err="1"/>
              <a:t>Eph</a:t>
            </a:r>
            <a:r>
              <a:rPr lang="en-US" sz="4000" spc="-150" dirty="0"/>
              <a:t> 2:19-22; 3:4-6]</a:t>
            </a:r>
          </a:p>
          <a:p>
            <a:pPr algn="l"/>
            <a:r>
              <a:rPr lang="en-US" sz="4000" b="1" dirty="0"/>
              <a:t>Did The Early Church Treat Them As Scripture? </a:t>
            </a:r>
          </a:p>
          <a:p>
            <a:pPr algn="l"/>
            <a:r>
              <a:rPr lang="en-US" sz="3800" dirty="0"/>
              <a:t>Note: the context of </a:t>
            </a:r>
            <a:r>
              <a:rPr lang="en-US" sz="3800" b="1" dirty="0"/>
              <a:t>[1 </a:t>
            </a:r>
            <a:r>
              <a:rPr lang="en-US" sz="3800" b="1" dirty="0" err="1"/>
              <a:t>Cor</a:t>
            </a:r>
            <a:r>
              <a:rPr lang="en-US" sz="3800" b="1" dirty="0"/>
              <a:t> 7:1, 5-12, 17, 25-28] </a:t>
            </a:r>
            <a:br>
              <a:rPr lang="en-US" sz="3800" dirty="0"/>
            </a:br>
            <a:r>
              <a:rPr lang="en-US" sz="3800" spc="-150" dirty="0"/>
              <a:t>Why ask Paul what he thinks? </a:t>
            </a:r>
            <a:r>
              <a:rPr lang="en-US" sz="3800" u="sng" spc="-150" dirty="0"/>
              <a:t>He separates out his opinion</a:t>
            </a:r>
            <a:r>
              <a:rPr lang="en-US" sz="3800" spc="-150" dirty="0"/>
              <a:t>! </a:t>
            </a:r>
          </a:p>
          <a:p>
            <a:pPr algn="l"/>
            <a:r>
              <a:rPr lang="en-US" sz="3800" dirty="0"/>
              <a:t>If the oral teaching was obeyed, </a:t>
            </a:r>
            <a:r>
              <a:rPr lang="en-US" sz="3800" b="1" dirty="0"/>
              <a:t>[2Th2:5,15,3:6,14-15]</a:t>
            </a:r>
            <a:r>
              <a:rPr lang="en-US" sz="3800" dirty="0"/>
              <a:t>,</a:t>
            </a:r>
            <a:br>
              <a:rPr lang="en-US" sz="3800" dirty="0"/>
            </a:br>
            <a:r>
              <a:rPr lang="en-US" sz="3800" dirty="0"/>
              <a:t>	would early followers ignore their writings? </a:t>
            </a:r>
          </a:p>
          <a:p>
            <a:pPr algn="l"/>
            <a:r>
              <a:rPr lang="en-US" sz="4000" b="1" dirty="0"/>
              <a:t>What About The So-Called “</a:t>
            </a:r>
            <a:r>
              <a:rPr lang="en-US" sz="4000" b="1" u="sng" dirty="0"/>
              <a:t>Apostolic Fathers</a:t>
            </a:r>
            <a:r>
              <a:rPr lang="en-US" sz="4000" b="1" dirty="0"/>
              <a: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2098" y="242616"/>
            <a:ext cx="3383565" cy="507534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44450" h="317500" prst="angle"/>
            <a:bevelB w="82550" h="425450" prst="angle"/>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8319" y="555463"/>
            <a:ext cx="3371850" cy="4762500"/>
          </a:xfrm>
          <a:prstGeom prst="rect">
            <a:avLst/>
          </a:prstGeom>
          <a:scene3d>
            <a:camera prst="perspectiveHeroicExtremeLeftFacing"/>
            <a:lightRig rig="threePt" dir="t"/>
          </a:scene3d>
          <a:sp3d>
            <a:bevelT w="114300" h="241300" prst="hardEdge"/>
            <a:bevelB h="241300"/>
          </a:sp3d>
        </p:spPr>
      </p:pic>
      <p:sp>
        <p:nvSpPr>
          <p:cNvPr id="7" name="Rounded Rectangle 6"/>
          <p:cNvSpPr/>
          <p:nvPr/>
        </p:nvSpPr>
        <p:spPr>
          <a:xfrm>
            <a:off x="4257552" y="1088571"/>
            <a:ext cx="3613836" cy="39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600" dirty="0"/>
              <a:t>&gt;When did the term originate?</a:t>
            </a:r>
          </a:p>
          <a:p>
            <a:pPr algn="ctr">
              <a:spcAft>
                <a:spcPts val="600"/>
              </a:spcAft>
            </a:pPr>
            <a:r>
              <a:rPr lang="en-US" sz="3600" dirty="0"/>
              <a:t>&gt;Who is in </a:t>
            </a:r>
            <a:br>
              <a:rPr lang="en-US" sz="3600" dirty="0"/>
            </a:br>
            <a:r>
              <a:rPr lang="en-US" sz="3600" dirty="0"/>
              <a:t>&amp; who is out?</a:t>
            </a:r>
          </a:p>
          <a:p>
            <a:pPr algn="ctr">
              <a:spcAft>
                <a:spcPts val="600"/>
              </a:spcAft>
            </a:pPr>
            <a:r>
              <a:rPr lang="en-US" sz="3600" dirty="0"/>
              <a:t>&gt;How important are they? </a:t>
            </a:r>
          </a:p>
        </p:txBody>
      </p:sp>
    </p:spTree>
    <p:extLst>
      <p:ext uri="{BB962C8B-B14F-4D97-AF65-F5344CB8AC3E}">
        <p14:creationId xmlns:p14="http://schemas.microsoft.com/office/powerpoint/2010/main" val="23095238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br>
              <a:rPr lang="en-US" sz="3600" b="1" i="1" dirty="0"/>
            </a:br>
            <a:r>
              <a:rPr lang="en-US" sz="3600" dirty="0"/>
              <a:t>of Rome</a:t>
            </a:r>
          </a:p>
          <a:p>
            <a:pPr algn="l"/>
            <a:r>
              <a:rPr lang="en-US" sz="3600" b="1" i="1" dirty="0"/>
              <a:t>Ignatius </a:t>
            </a:r>
            <a:br>
              <a:rPr lang="en-US" sz="3600" b="1" i="1" dirty="0"/>
            </a:br>
            <a:r>
              <a:rPr lang="en-US" sz="3600" dirty="0"/>
              <a:t>of Antioch </a:t>
            </a:r>
          </a:p>
          <a:p>
            <a:pPr algn="l"/>
            <a:r>
              <a:rPr lang="en-US" sz="3600" b="1" i="1" dirty="0"/>
              <a:t>Polycarp</a:t>
            </a:r>
            <a:br>
              <a:rPr lang="en-US" sz="3600" b="1" i="1" dirty="0"/>
            </a:br>
            <a:r>
              <a:rPr lang="en-US" sz="3600" dirty="0"/>
              <a:t>of Smyrna </a:t>
            </a:r>
          </a:p>
          <a:p>
            <a:pPr algn="l"/>
            <a:r>
              <a:rPr lang="en-US" sz="3600" dirty="0"/>
              <a:t>Others</a:t>
            </a:r>
          </a:p>
          <a:p>
            <a:pPr algn="l"/>
            <a:r>
              <a:rPr lang="en-US" sz="3600" b="1" i="1" dirty="0"/>
              <a:t>The </a:t>
            </a:r>
            <a:r>
              <a:rPr lang="en-US" sz="3600" b="1" i="1" dirty="0" err="1"/>
              <a:t>Didache</a:t>
            </a:r>
            <a:endParaRPr lang="en-US" sz="3600" b="1" i="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1886857" y="2162629"/>
            <a:ext cx="1030514"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1" y="1877660"/>
            <a:ext cx="9186011" cy="4773486"/>
          </a:xfrm>
          <a:prstGeom prst="verticalScroll">
            <a:avLst>
              <a:gd name="adj" fmla="val 881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42:1</a:t>
            </a:r>
            <a:r>
              <a:rPr lang="en-US" sz="2800" dirty="0">
                <a:solidFill>
                  <a:schemeClr val="tx1"/>
                </a:solidFill>
              </a:rPr>
              <a:t> </a:t>
            </a:r>
            <a:r>
              <a:rPr lang="en-US" sz="2800" b="1" u="sng" dirty="0">
                <a:solidFill>
                  <a:schemeClr val="tx1"/>
                </a:solidFill>
              </a:rPr>
              <a:t>The Apostles</a:t>
            </a:r>
            <a:r>
              <a:rPr lang="en-US" sz="2800" dirty="0">
                <a:solidFill>
                  <a:schemeClr val="tx1"/>
                </a:solidFill>
              </a:rPr>
              <a:t> received the Gospel for us from the Lord Jesus Christ; Jesus Christ was sent forth from God. </a:t>
            </a:r>
            <a:r>
              <a:rPr lang="en-US" sz="2800" b="1" dirty="0">
                <a:solidFill>
                  <a:schemeClr val="tx1"/>
                </a:solidFill>
              </a:rPr>
              <a:t>42:2</a:t>
            </a:r>
            <a:r>
              <a:rPr lang="en-US" sz="2800" dirty="0">
                <a:solidFill>
                  <a:schemeClr val="tx1"/>
                </a:solidFill>
              </a:rPr>
              <a:t> So then Christ is from God, &amp; the Apostles are from Christ. Both therefore came of the will of God in the appointed order. </a:t>
            </a:r>
            <a:r>
              <a:rPr lang="en-US" sz="2800" b="1" dirty="0">
                <a:solidFill>
                  <a:schemeClr val="tx1"/>
                </a:solidFill>
              </a:rPr>
              <a:t>42:3</a:t>
            </a:r>
            <a:r>
              <a:rPr lang="en-US" sz="2800" dirty="0">
                <a:solidFill>
                  <a:schemeClr val="tx1"/>
                </a:solidFill>
              </a:rPr>
              <a:t> Having therefore received a charge &amp; having been fully assured through the resurrection of our Lord Jesus Christ &amp; confirmed in the word of God with full assurance of the Holy Ghost, they went forth with the glad tidings that the </a:t>
            </a:r>
            <a:br>
              <a:rPr lang="en-US" sz="2800" dirty="0">
                <a:solidFill>
                  <a:schemeClr val="tx1"/>
                </a:solidFill>
              </a:rPr>
            </a:br>
            <a:r>
              <a:rPr lang="en-US" sz="2800" dirty="0">
                <a:solidFill>
                  <a:schemeClr val="tx1"/>
                </a:solidFill>
              </a:rPr>
              <a:t>kingdom of God should come.</a:t>
            </a:r>
            <a:endParaRPr lang="en-US" sz="2800" spc="-150" dirty="0">
              <a:ln w="0"/>
              <a:solidFill>
                <a:schemeClr val="tx1"/>
              </a:solidFill>
            </a:endParaRPr>
          </a:p>
        </p:txBody>
      </p:sp>
      <p:sp>
        <p:nvSpPr>
          <p:cNvPr id="10" name="TextBox 9"/>
          <p:cNvSpPr txBox="1"/>
          <p:nvPr/>
        </p:nvSpPr>
        <p:spPr>
          <a:xfrm>
            <a:off x="4467896" y="1820808"/>
            <a:ext cx="7382399" cy="523220"/>
          </a:xfrm>
          <a:prstGeom prst="rect">
            <a:avLst/>
          </a:prstGeom>
          <a:noFill/>
        </p:spPr>
        <p:txBody>
          <a:bodyPr wrap="square" rtlCol="0">
            <a:spAutoFit/>
          </a:bodyPr>
          <a:lstStyle/>
          <a:p>
            <a:pPr algn="ctr"/>
            <a:r>
              <a:rPr lang="en-US" sz="2800" b="1" i="1" dirty="0"/>
              <a:t>1 Clement 42</a:t>
            </a:r>
            <a:r>
              <a:rPr lang="en-US" sz="2800" b="1" dirty="0"/>
              <a:t> ca. 95AD</a:t>
            </a:r>
            <a:endParaRPr lang="en-US" sz="2800" dirty="0"/>
          </a:p>
        </p:txBody>
      </p:sp>
      <p:sp>
        <p:nvSpPr>
          <p:cNvPr id="5" name="Vertical Scroll 8">
            <a:extLst>
              <a:ext uri="{FF2B5EF4-FFF2-40B4-BE49-F238E27FC236}">
                <a16:creationId xmlns:a16="http://schemas.microsoft.com/office/drawing/2014/main" id="{96ED02F9-9D0A-972D-C39F-899331EEE928}"/>
              </a:ext>
            </a:extLst>
          </p:cNvPr>
          <p:cNvSpPr/>
          <p:nvPr/>
        </p:nvSpPr>
        <p:spPr>
          <a:xfrm>
            <a:off x="3005989" y="2683306"/>
            <a:ext cx="9186011" cy="3945030"/>
          </a:xfrm>
          <a:prstGeom prst="verticalScroll">
            <a:avLst>
              <a:gd name="adj" fmla="val 881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42:4</a:t>
            </a:r>
            <a:r>
              <a:rPr lang="en-US" sz="2800" dirty="0">
                <a:solidFill>
                  <a:schemeClr val="tx1"/>
                </a:solidFill>
              </a:rPr>
              <a:t> So preaching everywhere in country &amp; town, they appointed their first fruits, when they had proved them by the Spirit, to be </a:t>
            </a:r>
            <a:r>
              <a:rPr lang="en-US" sz="2800" b="1" dirty="0">
                <a:solidFill>
                  <a:schemeClr val="tx1"/>
                </a:solidFill>
              </a:rPr>
              <a:t>bishops &amp; deacons</a:t>
            </a:r>
            <a:r>
              <a:rPr lang="en-US" sz="2800" dirty="0">
                <a:solidFill>
                  <a:schemeClr val="tx1"/>
                </a:solidFill>
              </a:rPr>
              <a:t> unto them that should believe. </a:t>
            </a:r>
            <a:r>
              <a:rPr lang="en-US" sz="2800" b="1" dirty="0">
                <a:solidFill>
                  <a:schemeClr val="tx1"/>
                </a:solidFill>
              </a:rPr>
              <a:t>42:5</a:t>
            </a:r>
            <a:r>
              <a:rPr lang="en-US" sz="2800" dirty="0">
                <a:solidFill>
                  <a:schemeClr val="tx1"/>
                </a:solidFill>
              </a:rPr>
              <a:t> And this they did in no new fashion; for indeed </a:t>
            </a:r>
            <a:r>
              <a:rPr lang="en-US" sz="2800" u="sng" dirty="0">
                <a:solidFill>
                  <a:schemeClr val="tx1"/>
                </a:solidFill>
              </a:rPr>
              <a:t>it had been written</a:t>
            </a:r>
            <a:r>
              <a:rPr lang="en-US" sz="2800" dirty="0">
                <a:solidFill>
                  <a:schemeClr val="tx1"/>
                </a:solidFill>
              </a:rPr>
              <a:t> concerning </a:t>
            </a:r>
            <a:r>
              <a:rPr lang="en-US" sz="2800" b="1" dirty="0">
                <a:solidFill>
                  <a:schemeClr val="tx1"/>
                </a:solidFill>
              </a:rPr>
              <a:t>bishops &amp; deacons</a:t>
            </a:r>
            <a:r>
              <a:rPr lang="en-US" sz="2800" dirty="0">
                <a:solidFill>
                  <a:schemeClr val="tx1"/>
                </a:solidFill>
              </a:rPr>
              <a:t> from very ancient times; for thus saith the scripture in a certain place, </a:t>
            </a:r>
            <a:r>
              <a:rPr lang="en-US" sz="2800" i="1" dirty="0">
                <a:solidFill>
                  <a:schemeClr val="tx1"/>
                </a:solidFill>
              </a:rPr>
              <a:t>I will appoint </a:t>
            </a:r>
            <a:r>
              <a:rPr lang="en-US" sz="2800" b="1" i="1" dirty="0">
                <a:solidFill>
                  <a:schemeClr val="tx1"/>
                </a:solidFill>
              </a:rPr>
              <a:t>their bishops</a:t>
            </a:r>
            <a:r>
              <a:rPr lang="en-US" sz="2800" i="1" dirty="0">
                <a:solidFill>
                  <a:schemeClr val="tx1"/>
                </a:solidFill>
              </a:rPr>
              <a:t> in righteousness &amp; </a:t>
            </a:r>
            <a:r>
              <a:rPr lang="en-US" sz="2800" b="1" i="1" dirty="0">
                <a:solidFill>
                  <a:schemeClr val="tx1"/>
                </a:solidFill>
              </a:rPr>
              <a:t>their deacons</a:t>
            </a:r>
            <a:r>
              <a:rPr lang="en-US" sz="2800" i="1" dirty="0">
                <a:solidFill>
                  <a:schemeClr val="tx1"/>
                </a:solidFill>
              </a:rPr>
              <a:t> in faith</a:t>
            </a:r>
            <a:r>
              <a:rPr lang="en-US" sz="2800" dirty="0">
                <a:solidFill>
                  <a:schemeClr val="tx1"/>
                </a:solidFill>
              </a:rPr>
              <a:t>. (</a:t>
            </a:r>
            <a:r>
              <a:rPr lang="en-US" sz="2800" dirty="0" err="1">
                <a:solidFill>
                  <a:schemeClr val="tx1"/>
                </a:solidFill>
              </a:rPr>
              <a:t>Jer</a:t>
            </a:r>
            <a:r>
              <a:rPr lang="en-US" sz="2800" dirty="0">
                <a:solidFill>
                  <a:schemeClr val="tx1"/>
                </a:solidFill>
              </a:rPr>
              <a:t> 3:15) </a:t>
            </a:r>
            <a:endParaRPr lang="en-US" sz="2800" spc="-150" dirty="0">
              <a:ln w="0"/>
              <a:solidFill>
                <a:schemeClr val="tx1"/>
              </a:solidFill>
            </a:endParaRPr>
          </a:p>
        </p:txBody>
      </p:sp>
      <p:sp>
        <p:nvSpPr>
          <p:cNvPr id="6" name="Rounded Rectangle 6">
            <a:extLst>
              <a:ext uri="{FF2B5EF4-FFF2-40B4-BE49-F238E27FC236}">
                <a16:creationId xmlns:a16="http://schemas.microsoft.com/office/drawing/2014/main" id="{7DB70F48-25F2-172F-D668-5A8A82B953C5}"/>
              </a:ext>
            </a:extLst>
          </p:cNvPr>
          <p:cNvSpPr/>
          <p:nvPr/>
        </p:nvSpPr>
        <p:spPr>
          <a:xfrm>
            <a:off x="2222710" y="2711350"/>
            <a:ext cx="7746580" cy="2045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t>1) Bishop</a:t>
            </a:r>
            <a:r>
              <a:rPr lang="en-US" sz="3200" b="1" u="sng" dirty="0"/>
              <a:t>s</a:t>
            </a:r>
            <a:r>
              <a:rPr lang="en-US" sz="3200" dirty="0"/>
              <a:t> &amp; deacon</a:t>
            </a:r>
            <a:r>
              <a:rPr lang="en-US" sz="3200" b="1" u="sng" dirty="0"/>
              <a:t>s</a:t>
            </a:r>
            <a:r>
              <a:rPr lang="en-US" sz="3200" dirty="0"/>
              <a:t>: </a:t>
            </a:r>
          </a:p>
          <a:p>
            <a:pPr defTabSz="457200"/>
            <a:r>
              <a:rPr lang="en-US" sz="3200" dirty="0"/>
              <a:t>	a) plurality like in Paul </a:t>
            </a:r>
            <a:r>
              <a:rPr lang="en-US" sz="3200" b="1" dirty="0"/>
              <a:t>(</a:t>
            </a:r>
            <a:r>
              <a:rPr lang="en-US" sz="3200" b="1" dirty="0" err="1"/>
              <a:t>Php</a:t>
            </a:r>
            <a:r>
              <a:rPr lang="en-US" sz="3200" b="1" dirty="0"/>
              <a:t> 1:1; Acts 21)</a:t>
            </a:r>
            <a:endParaRPr lang="en-US" sz="3200" dirty="0"/>
          </a:p>
          <a:p>
            <a:pPr defTabSz="457200"/>
            <a:r>
              <a:rPr lang="en-US" sz="3200" dirty="0"/>
              <a:t>	b) </a:t>
            </a:r>
            <a:r>
              <a:rPr lang="en-US" sz="3200" i="1" dirty="0"/>
              <a:t>presbyter</a:t>
            </a:r>
            <a:r>
              <a:rPr lang="en-US" sz="3200" dirty="0"/>
              <a:t> &amp; </a:t>
            </a:r>
            <a:r>
              <a:rPr lang="en-US" sz="3200" i="1" dirty="0"/>
              <a:t>bishop</a:t>
            </a:r>
            <a:r>
              <a:rPr lang="en-US" sz="3200" dirty="0"/>
              <a:t> interchangeable</a:t>
            </a:r>
          </a:p>
          <a:p>
            <a:pPr defTabSz="457200"/>
            <a:r>
              <a:rPr lang="en-US" sz="3200" dirty="0"/>
              <a:t>2) Asserts the practice came from Apostles. </a:t>
            </a:r>
          </a:p>
        </p:txBody>
      </p:sp>
    </p:spTree>
    <p:extLst>
      <p:ext uri="{BB962C8B-B14F-4D97-AF65-F5344CB8AC3E}">
        <p14:creationId xmlns:p14="http://schemas.microsoft.com/office/powerpoint/2010/main" val="246372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br>
              <a:rPr lang="en-US" sz="3600" b="1" i="1" dirty="0"/>
            </a:br>
            <a:r>
              <a:rPr lang="en-US" sz="3600" dirty="0"/>
              <a:t>of Rome</a:t>
            </a:r>
          </a:p>
          <a:p>
            <a:pPr algn="l"/>
            <a:r>
              <a:rPr lang="en-US" sz="3600" b="1" i="1" dirty="0"/>
              <a:t>Ignatius </a:t>
            </a:r>
            <a:br>
              <a:rPr lang="en-US" sz="3600" b="1" i="1" dirty="0"/>
            </a:br>
            <a:r>
              <a:rPr lang="en-US" sz="3600" dirty="0"/>
              <a:t>of Antioch </a:t>
            </a:r>
          </a:p>
          <a:p>
            <a:pPr algn="l"/>
            <a:r>
              <a:rPr lang="en-US" sz="3600" b="1" i="1" dirty="0"/>
              <a:t>Polycarp</a:t>
            </a:r>
            <a:br>
              <a:rPr lang="en-US" sz="3600" b="1" i="1" dirty="0"/>
            </a:br>
            <a:r>
              <a:rPr lang="en-US" sz="3600" dirty="0"/>
              <a:t>of Smyrna </a:t>
            </a:r>
          </a:p>
          <a:p>
            <a:pPr algn="l"/>
            <a:r>
              <a:rPr lang="en-US" sz="3600" dirty="0"/>
              <a:t>Others</a:t>
            </a:r>
          </a:p>
          <a:p>
            <a:pPr algn="l"/>
            <a:r>
              <a:rPr lang="en-US" sz="3600" b="1" i="1" dirty="0"/>
              <a:t>The </a:t>
            </a:r>
            <a:r>
              <a:rPr lang="en-US" sz="3600" b="1" i="1" dirty="0" err="1"/>
              <a:t>Didache</a:t>
            </a:r>
            <a:endParaRPr lang="en-US" sz="3600" b="1" i="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1959116" y="2953975"/>
            <a:ext cx="864215"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1" y="1877660"/>
            <a:ext cx="9186011" cy="2152630"/>
          </a:xfrm>
          <a:prstGeom prst="verticalScroll">
            <a:avLst>
              <a:gd name="adj" fmla="val 16228"/>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Study, therefore, to be established in the doctrines of the Lord &amp; the apostles, that so all things, whatever you do, may prosper both in the flesh &amp; spirit; in faith &amp; love.</a:t>
            </a:r>
          </a:p>
        </p:txBody>
      </p:sp>
      <p:sp>
        <p:nvSpPr>
          <p:cNvPr id="10" name="TextBox 9"/>
          <p:cNvSpPr txBox="1"/>
          <p:nvPr/>
        </p:nvSpPr>
        <p:spPr>
          <a:xfrm>
            <a:off x="4003439" y="1795890"/>
            <a:ext cx="7382399" cy="523220"/>
          </a:xfrm>
          <a:prstGeom prst="rect">
            <a:avLst/>
          </a:prstGeom>
          <a:noFill/>
        </p:spPr>
        <p:txBody>
          <a:bodyPr wrap="square" rtlCol="0">
            <a:spAutoFit/>
          </a:bodyPr>
          <a:lstStyle/>
          <a:p>
            <a:pPr algn="ctr"/>
            <a:r>
              <a:rPr lang="en-US" sz="2800" b="1" i="1" dirty="0"/>
              <a:t>To The Magnesians</a:t>
            </a:r>
            <a:r>
              <a:rPr lang="en-US" sz="2800" b="1" dirty="0"/>
              <a:t> </a:t>
            </a:r>
            <a:r>
              <a:rPr lang="en-US" sz="2800" b="1" dirty="0" err="1"/>
              <a:t>Ch</a:t>
            </a:r>
            <a:r>
              <a:rPr lang="en-US" sz="2800" b="1" dirty="0"/>
              <a:t> 13 ca. 107AD</a:t>
            </a:r>
            <a:endParaRPr lang="en-US" sz="2800" dirty="0"/>
          </a:p>
        </p:txBody>
      </p:sp>
      <p:sp>
        <p:nvSpPr>
          <p:cNvPr id="11" name="Vertical Scroll 10"/>
          <p:cNvSpPr/>
          <p:nvPr/>
        </p:nvSpPr>
        <p:spPr>
          <a:xfrm>
            <a:off x="2761495" y="4265263"/>
            <a:ext cx="9186011" cy="2152630"/>
          </a:xfrm>
          <a:prstGeom prst="verticalScroll">
            <a:avLst>
              <a:gd name="adj" fmla="val 16228"/>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I do not, as Peter and Paul, issue commandments unto you. They were apostles of Jesus Christ, but I am the very least [of believers]: they were free, as the servants of God; while I am, even until now, a servant.</a:t>
            </a:r>
          </a:p>
        </p:txBody>
      </p:sp>
      <p:sp>
        <p:nvSpPr>
          <p:cNvPr id="12" name="TextBox 11"/>
          <p:cNvSpPr txBox="1"/>
          <p:nvPr/>
        </p:nvSpPr>
        <p:spPr>
          <a:xfrm>
            <a:off x="3967153" y="4183493"/>
            <a:ext cx="7382399" cy="523220"/>
          </a:xfrm>
          <a:prstGeom prst="rect">
            <a:avLst/>
          </a:prstGeom>
          <a:noFill/>
        </p:spPr>
        <p:txBody>
          <a:bodyPr wrap="square" rtlCol="0">
            <a:spAutoFit/>
          </a:bodyPr>
          <a:lstStyle/>
          <a:p>
            <a:pPr algn="ctr"/>
            <a:r>
              <a:rPr lang="en-US" sz="2800" b="1" i="1" dirty="0"/>
              <a:t>To The Romans</a:t>
            </a:r>
            <a:r>
              <a:rPr lang="en-US" sz="2800" b="1" dirty="0"/>
              <a:t> </a:t>
            </a:r>
            <a:r>
              <a:rPr lang="en-US" sz="2800" b="1" dirty="0" err="1"/>
              <a:t>Ch</a:t>
            </a:r>
            <a:r>
              <a:rPr lang="en-US" sz="2800" b="1" dirty="0"/>
              <a:t> 4 ca. 107AD</a:t>
            </a:r>
            <a:endParaRPr lang="en-US" sz="2800" dirty="0"/>
          </a:p>
        </p:txBody>
      </p:sp>
    </p:spTree>
    <p:extLst>
      <p:ext uri="{BB962C8B-B14F-4D97-AF65-F5344CB8AC3E}">
        <p14:creationId xmlns:p14="http://schemas.microsoft.com/office/powerpoint/2010/main" val="403621231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br>
              <a:rPr lang="en-US" sz="3600" b="1" i="1" dirty="0"/>
            </a:br>
            <a:r>
              <a:rPr lang="en-US" sz="3600" dirty="0"/>
              <a:t>of Rome</a:t>
            </a:r>
          </a:p>
          <a:p>
            <a:pPr algn="l"/>
            <a:r>
              <a:rPr lang="en-US" sz="3600" b="1" i="1" dirty="0"/>
              <a:t>Ignatius </a:t>
            </a:r>
            <a:br>
              <a:rPr lang="en-US" sz="3600" b="1" i="1" dirty="0"/>
            </a:br>
            <a:r>
              <a:rPr lang="en-US" sz="3600" dirty="0"/>
              <a:t>of Antioch </a:t>
            </a:r>
          </a:p>
          <a:p>
            <a:pPr algn="l"/>
            <a:r>
              <a:rPr lang="en-US" sz="3600" b="1" i="1" dirty="0"/>
              <a:t>Polycarp</a:t>
            </a:r>
            <a:br>
              <a:rPr lang="en-US" sz="3600" b="1" i="1" dirty="0"/>
            </a:br>
            <a:r>
              <a:rPr lang="en-US" sz="3600" dirty="0"/>
              <a:t>of Smyrna </a:t>
            </a:r>
          </a:p>
          <a:p>
            <a:pPr algn="l"/>
            <a:r>
              <a:rPr lang="en-US" sz="3600" dirty="0"/>
              <a:t>Others</a:t>
            </a:r>
          </a:p>
          <a:p>
            <a:pPr algn="l"/>
            <a:r>
              <a:rPr lang="en-US" sz="3600" b="1" i="1" dirty="0"/>
              <a:t>The </a:t>
            </a:r>
            <a:r>
              <a:rPr lang="en-US" sz="3600" b="1" i="1" dirty="0" err="1"/>
              <a:t>Didache</a:t>
            </a:r>
            <a:endParaRPr lang="en-US" sz="3600" b="1" i="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2068002" y="4134076"/>
            <a:ext cx="864215"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1" y="1877659"/>
            <a:ext cx="9186011" cy="4773485"/>
          </a:xfrm>
          <a:prstGeom prst="verticalScroll">
            <a:avLst>
              <a:gd name="adj" fmla="val 893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Let us then serve Him in fear, &amp; with all reverence, even as He Himself has commanded us, &amp; as the apostles who preached the Gospel unto us, &amp; the prophets who proclaimed beforehand the coming of the Lord [have alike taught us]. Let us be zealous in the pursuit of that which is good, keeping ourselves from causes of offence, from false brethren, &amp; from those who in hypocrisy bear the name of the Lord, &amp; draw away vain men into error.</a:t>
            </a:r>
          </a:p>
        </p:txBody>
      </p:sp>
      <p:sp>
        <p:nvSpPr>
          <p:cNvPr id="10" name="TextBox 9"/>
          <p:cNvSpPr txBox="1"/>
          <p:nvPr/>
        </p:nvSpPr>
        <p:spPr>
          <a:xfrm>
            <a:off x="4003439" y="1795890"/>
            <a:ext cx="7382399" cy="523220"/>
          </a:xfrm>
          <a:prstGeom prst="rect">
            <a:avLst/>
          </a:prstGeom>
          <a:noFill/>
        </p:spPr>
        <p:txBody>
          <a:bodyPr wrap="square" rtlCol="0">
            <a:spAutoFit/>
          </a:bodyPr>
          <a:lstStyle/>
          <a:p>
            <a:pPr algn="ctr"/>
            <a:r>
              <a:rPr lang="en-US" sz="2800" b="1" i="1" dirty="0"/>
              <a:t>To The Philippians</a:t>
            </a:r>
            <a:r>
              <a:rPr lang="en-US" sz="2800" b="1" dirty="0"/>
              <a:t> </a:t>
            </a:r>
            <a:r>
              <a:rPr lang="en-US" sz="2800" b="1" dirty="0" err="1"/>
              <a:t>Ch</a:t>
            </a:r>
            <a:r>
              <a:rPr lang="en-US" sz="2800" b="1" dirty="0"/>
              <a:t> 5 ca. 150AD</a:t>
            </a:r>
            <a:endParaRPr lang="en-US" sz="2800" dirty="0"/>
          </a:p>
        </p:txBody>
      </p:sp>
    </p:spTree>
    <p:extLst>
      <p:ext uri="{BB962C8B-B14F-4D97-AF65-F5344CB8AC3E}">
        <p14:creationId xmlns:p14="http://schemas.microsoft.com/office/powerpoint/2010/main" val="2649299187"/>
      </p:ext>
    </p:extLst>
  </p:cSld>
  <p:clrMapOvr>
    <a:masterClrMapping/>
  </p:clrMapOvr>
  <p:transition spd="slow">
    <p:strips dir="ld"/>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br>
              <a:rPr lang="en-US" sz="3600" b="1" i="1" dirty="0"/>
            </a:br>
            <a:r>
              <a:rPr lang="en-US" sz="3600" dirty="0"/>
              <a:t>of Rome</a:t>
            </a:r>
          </a:p>
          <a:p>
            <a:pPr algn="l"/>
            <a:r>
              <a:rPr lang="en-US" sz="3600" b="1" i="1" dirty="0"/>
              <a:t>Ignatius </a:t>
            </a:r>
            <a:br>
              <a:rPr lang="en-US" sz="3600" b="1" i="1" dirty="0"/>
            </a:br>
            <a:r>
              <a:rPr lang="en-US" sz="3600" dirty="0"/>
              <a:t>of Antioch </a:t>
            </a:r>
          </a:p>
          <a:p>
            <a:pPr algn="l"/>
            <a:r>
              <a:rPr lang="en-US" sz="3600" b="1" i="1" dirty="0"/>
              <a:t>Polycarp</a:t>
            </a:r>
            <a:br>
              <a:rPr lang="en-US" sz="3600" b="1" i="1" dirty="0"/>
            </a:br>
            <a:r>
              <a:rPr lang="en-US" sz="3600" dirty="0"/>
              <a:t>of Smyrna </a:t>
            </a:r>
          </a:p>
          <a:p>
            <a:pPr algn="l"/>
            <a:r>
              <a:rPr lang="en-US" sz="3600" dirty="0"/>
              <a:t>Others</a:t>
            </a:r>
          </a:p>
          <a:p>
            <a:pPr algn="l"/>
            <a:r>
              <a:rPr lang="en-US" sz="3600" b="1" i="1" dirty="0"/>
              <a:t>The </a:t>
            </a:r>
            <a:r>
              <a:rPr lang="en-US" sz="3600" b="1" i="1" dirty="0" err="1"/>
              <a:t>Didache</a:t>
            </a:r>
            <a:endParaRPr lang="en-US" sz="3600" b="1" i="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2140574" y="5193619"/>
            <a:ext cx="864215"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1" y="1877659"/>
            <a:ext cx="9186011" cy="4773485"/>
          </a:xfrm>
          <a:prstGeom prst="verticalScroll">
            <a:avLst>
              <a:gd name="adj" fmla="val 893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err="1">
                <a:solidFill>
                  <a:schemeClr val="tx1"/>
                </a:solidFill>
              </a:rPr>
              <a:t>Ireneaus</a:t>
            </a:r>
            <a:r>
              <a:rPr lang="en-US" sz="2800" b="1" dirty="0">
                <a:solidFill>
                  <a:schemeClr val="tx1"/>
                </a:solidFill>
              </a:rPr>
              <a:t> </a:t>
            </a:r>
            <a:r>
              <a:rPr lang="en-US" sz="2800" dirty="0">
                <a:solidFill>
                  <a:schemeClr val="tx1"/>
                </a:solidFill>
              </a:rPr>
              <a:t>On Obscure Scripture:</a:t>
            </a:r>
          </a:p>
          <a:p>
            <a:pPr algn="just"/>
            <a:r>
              <a:rPr lang="en-US" sz="2800" spc="-150" dirty="0">
                <a:solidFill>
                  <a:schemeClr val="tx1"/>
                </a:solidFill>
              </a:rPr>
              <a:t>1. A sound mind, &amp; one which does not expose its possessor to danger, &amp; is devoted to piety &amp; the love of truth, will eagerly meditate upon those things which God has placed within the power of mankind, &amp; has subjected to our knowledge, &amp; will make advancement in [acquaintance with] them, rendering the knowledge of them easy to him by means of daily study. These things are such as fall [plainly] under our observation, &amp; are clearly and unambiguously in express terms set forth in the Sacred Scriptures.</a:t>
            </a:r>
          </a:p>
        </p:txBody>
      </p:sp>
      <p:sp>
        <p:nvSpPr>
          <p:cNvPr id="10" name="TextBox 9"/>
          <p:cNvSpPr txBox="1"/>
          <p:nvPr/>
        </p:nvSpPr>
        <p:spPr>
          <a:xfrm>
            <a:off x="4003439" y="1795890"/>
            <a:ext cx="7382399" cy="523220"/>
          </a:xfrm>
          <a:prstGeom prst="rect">
            <a:avLst/>
          </a:prstGeom>
          <a:noFill/>
        </p:spPr>
        <p:txBody>
          <a:bodyPr wrap="square" rtlCol="0">
            <a:spAutoFit/>
          </a:bodyPr>
          <a:lstStyle/>
          <a:p>
            <a:pPr algn="ctr"/>
            <a:r>
              <a:rPr lang="en-US" sz="2800" b="1" i="1" dirty="0"/>
              <a:t>Against Heresies</a:t>
            </a:r>
            <a:r>
              <a:rPr lang="en-US" sz="2800" b="1" dirty="0"/>
              <a:t> Book 2 </a:t>
            </a:r>
            <a:r>
              <a:rPr lang="en-US" sz="2800" b="1" dirty="0" err="1"/>
              <a:t>Ch</a:t>
            </a:r>
            <a:r>
              <a:rPr lang="en-US" sz="2800" b="1" dirty="0"/>
              <a:t> 27 ca. 190AD</a:t>
            </a:r>
            <a:endParaRPr lang="en-US" sz="2800" dirty="0"/>
          </a:p>
        </p:txBody>
      </p:sp>
    </p:spTree>
    <p:extLst>
      <p:ext uri="{BB962C8B-B14F-4D97-AF65-F5344CB8AC3E}">
        <p14:creationId xmlns:p14="http://schemas.microsoft.com/office/powerpoint/2010/main" val="212714991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br>
              <a:rPr lang="en-US" sz="3600" b="1" i="1" dirty="0"/>
            </a:br>
            <a:r>
              <a:rPr lang="en-US" sz="3600" dirty="0"/>
              <a:t>of Rome</a:t>
            </a:r>
          </a:p>
          <a:p>
            <a:pPr algn="l"/>
            <a:r>
              <a:rPr lang="en-US" sz="3600" b="1" i="1" dirty="0"/>
              <a:t>Ignatius </a:t>
            </a:r>
            <a:br>
              <a:rPr lang="en-US" sz="3600" b="1" i="1" dirty="0"/>
            </a:br>
            <a:r>
              <a:rPr lang="en-US" sz="3600" dirty="0"/>
              <a:t>of Antioch </a:t>
            </a:r>
          </a:p>
          <a:p>
            <a:pPr algn="l"/>
            <a:r>
              <a:rPr lang="en-US" sz="3600" b="1" i="1" dirty="0"/>
              <a:t>Polycarp</a:t>
            </a:r>
            <a:br>
              <a:rPr lang="en-US" sz="3600" b="1" i="1" dirty="0"/>
            </a:br>
            <a:r>
              <a:rPr lang="en-US" sz="3600" dirty="0"/>
              <a:t>of Smyrna </a:t>
            </a:r>
          </a:p>
          <a:p>
            <a:pPr algn="l"/>
            <a:r>
              <a:rPr lang="en-US" sz="3600" dirty="0"/>
              <a:t>Others</a:t>
            </a:r>
          </a:p>
          <a:p>
            <a:pPr algn="l"/>
            <a:r>
              <a:rPr lang="en-US" sz="3600" b="1" i="1" dirty="0"/>
              <a:t>The </a:t>
            </a:r>
            <a:r>
              <a:rPr lang="en-US" sz="3600" b="1" i="1" dirty="0" err="1"/>
              <a:t>Didache</a:t>
            </a:r>
            <a:endParaRPr lang="en-US" sz="3600" b="1" i="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2140574" y="5193619"/>
            <a:ext cx="864215"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1" y="1877659"/>
            <a:ext cx="9186011" cy="4773485"/>
          </a:xfrm>
          <a:prstGeom prst="verticalScroll">
            <a:avLst>
              <a:gd name="adj" fmla="val 893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Tertullian </a:t>
            </a:r>
            <a:r>
              <a:rPr lang="en-US" sz="2800" dirty="0">
                <a:solidFill>
                  <a:schemeClr val="tx1"/>
                </a:solidFill>
              </a:rPr>
              <a:t>On Apostolicity:</a:t>
            </a:r>
          </a:p>
          <a:p>
            <a:pPr algn="just"/>
            <a:r>
              <a:rPr lang="en-US" sz="2700" spc="-150" dirty="0">
                <a:solidFill>
                  <a:schemeClr val="tx1"/>
                </a:solidFill>
              </a:rPr>
              <a:t>(The apostles) obtained the promised power of the Holy Ghost for the gift of miracles; &amp; after first bearing witness to the faith in Jesus Christ throughout Judaea, &amp; surrounding churches (there), they next went forth into the world &amp; preached the same doctrine of the same faith to the nations.</a:t>
            </a:r>
          </a:p>
          <a:p>
            <a:pPr algn="just"/>
            <a:r>
              <a:rPr lang="en-US" sz="2700" spc="-150" dirty="0">
                <a:solidFill>
                  <a:schemeClr val="tx1"/>
                </a:solidFill>
              </a:rPr>
              <a:t>…in which their own authentic writings are read… the law and the prophets she unites in one volume with the writings of evangelists and apostles, from which she drinks in her faith.</a:t>
            </a:r>
          </a:p>
        </p:txBody>
      </p:sp>
      <p:sp>
        <p:nvSpPr>
          <p:cNvPr id="10" name="TextBox 9"/>
          <p:cNvSpPr txBox="1"/>
          <p:nvPr/>
        </p:nvSpPr>
        <p:spPr>
          <a:xfrm>
            <a:off x="4003439" y="1795890"/>
            <a:ext cx="7382399" cy="523220"/>
          </a:xfrm>
          <a:prstGeom prst="rect">
            <a:avLst/>
          </a:prstGeom>
          <a:noFill/>
        </p:spPr>
        <p:txBody>
          <a:bodyPr wrap="square" rtlCol="0">
            <a:spAutoFit/>
          </a:bodyPr>
          <a:lstStyle/>
          <a:p>
            <a:pPr algn="ctr"/>
            <a:r>
              <a:rPr lang="en-US" sz="2800" b="1" i="1" dirty="0"/>
              <a:t>Against Heresies</a:t>
            </a:r>
            <a:r>
              <a:rPr lang="en-US" sz="2800" b="1" dirty="0"/>
              <a:t> Preface </a:t>
            </a:r>
            <a:r>
              <a:rPr lang="en-US" sz="2800" b="1" dirty="0" err="1"/>
              <a:t>Ch</a:t>
            </a:r>
            <a:r>
              <a:rPr lang="en-US" sz="2800" b="1" dirty="0"/>
              <a:t> 20, 35 ca. 200AD</a:t>
            </a:r>
            <a:endParaRPr lang="en-US" sz="2800" dirty="0"/>
          </a:p>
        </p:txBody>
      </p:sp>
      <p:sp>
        <p:nvSpPr>
          <p:cNvPr id="5" name="Rounded Rectangular Callout 4"/>
          <p:cNvSpPr/>
          <p:nvPr/>
        </p:nvSpPr>
        <p:spPr>
          <a:xfrm>
            <a:off x="3036318" y="5895853"/>
            <a:ext cx="8122558" cy="674010"/>
          </a:xfrm>
          <a:prstGeom prst="wedgeRoundRectCallout">
            <a:avLst>
              <a:gd name="adj1" fmla="val -54716"/>
              <a:gd name="adj2" fmla="val -19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The Teaching of the Lord Through The Twelve Apostles</a:t>
            </a:r>
          </a:p>
        </p:txBody>
      </p:sp>
    </p:spTree>
    <p:extLst>
      <p:ext uri="{BB962C8B-B14F-4D97-AF65-F5344CB8AC3E}">
        <p14:creationId xmlns:p14="http://schemas.microsoft.com/office/powerpoint/2010/main" val="33003187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8935793" cy="1050705"/>
          </a:xfrm>
        </p:spPr>
        <p:txBody>
          <a:bodyPr anchor="ctr">
            <a:noAutofit/>
          </a:bodyPr>
          <a:lstStyle/>
          <a:p>
            <a:r>
              <a:rPr lang="en-US" b="1" dirty="0">
                <a:effectLst>
                  <a:outerShdw blurRad="38100" dist="38100" dir="2700000" algn="tl">
                    <a:srgbClr val="000000">
                      <a:alpha val="43137"/>
                    </a:srgbClr>
                  </a:outerShdw>
                </a:effectLst>
              </a:rPr>
              <a:t>Why Follow The </a:t>
            </a:r>
            <a:r>
              <a:rPr lang="en-US" sz="6600" b="1" i="1" dirty="0">
                <a:ln w="22225">
                  <a:solidFill>
                    <a:schemeClr val="tx1"/>
                  </a:solidFill>
                  <a:prstDash val="solid"/>
                </a:ln>
                <a:solidFill>
                  <a:srgbClr val="FF0000"/>
                </a:solidFill>
              </a:rPr>
              <a:t>APOSTLES</a:t>
            </a:r>
            <a:r>
              <a:rPr lang="en-US" b="1" dirty="0">
                <a:effectLst>
                  <a:outerShdw blurRad="38100" dist="38100" dir="2700000" algn="tl">
                    <a:srgbClr val="000000">
                      <a:alpha val="43137"/>
                    </a:srgbClr>
                  </a:outerShdw>
                </a:effectLst>
              </a:rPr>
              <a:t>? </a:t>
            </a:r>
            <a:endParaRPr lang="en-US" sz="4800" b="1"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So-Called “Apostolic Fathers”? </a:t>
            </a:r>
          </a:p>
          <a:p>
            <a:pPr algn="l"/>
            <a:r>
              <a:rPr lang="en-US" sz="3600" b="1" i="1" dirty="0"/>
              <a:t>Clement </a:t>
            </a:r>
            <a:r>
              <a:rPr lang="en-US" sz="3600" dirty="0"/>
              <a:t>of Rome; </a:t>
            </a:r>
            <a:r>
              <a:rPr lang="en-US" sz="3600" b="1" i="1" dirty="0"/>
              <a:t>Ignatius </a:t>
            </a:r>
            <a:r>
              <a:rPr lang="en-US" sz="3600" dirty="0"/>
              <a:t>of Antioch; </a:t>
            </a:r>
            <a:r>
              <a:rPr lang="en-US" sz="3600" b="1" i="1" dirty="0"/>
              <a:t>Polycarp </a:t>
            </a:r>
            <a:r>
              <a:rPr lang="en-US" sz="3600" dirty="0"/>
              <a:t>of Smyrna</a:t>
            </a:r>
          </a:p>
          <a:p>
            <a:pPr algn="l"/>
            <a:r>
              <a:rPr lang="en-US" sz="3600" b="1" i="1" dirty="0"/>
              <a:t>Eusebius </a:t>
            </a:r>
            <a:endParaRPr lang="en-US" sz="3600" i="1" dirty="0"/>
          </a:p>
          <a:p>
            <a:pPr algn="l"/>
            <a:r>
              <a:rPr lang="en-US" sz="3600" dirty="0"/>
              <a:t>1</a:t>
            </a:r>
            <a:r>
              <a:rPr lang="en-US" sz="3600" baseline="30000" dirty="0"/>
              <a:t>st</a:t>
            </a:r>
            <a:r>
              <a:rPr lang="en-US" sz="3600" dirty="0"/>
              <a:t> “Church</a:t>
            </a:r>
            <a:br>
              <a:rPr lang="en-US" sz="3600" dirty="0"/>
            </a:br>
            <a:r>
              <a:rPr lang="en-US" sz="3600" dirty="0"/>
              <a:t> Historian”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476"/>
          <a:stretch/>
        </p:blipFill>
        <p:spPr>
          <a:xfrm>
            <a:off x="8935793" y="242617"/>
            <a:ext cx="3048000" cy="1132114"/>
          </a:xfrm>
          <a:prstGeom prst="rect">
            <a:avLst/>
          </a:prstGeom>
        </p:spPr>
      </p:pic>
      <p:sp>
        <p:nvSpPr>
          <p:cNvPr id="8" name="Right Arrow 7"/>
          <p:cNvSpPr/>
          <p:nvPr/>
        </p:nvSpPr>
        <p:spPr>
          <a:xfrm>
            <a:off x="2423886" y="3255281"/>
            <a:ext cx="648122" cy="798285"/>
          </a:xfrm>
          <a:prstGeom prst="rightArrow">
            <a:avLst/>
          </a:prstGeom>
          <a:solidFill>
            <a:schemeClr val="accent4">
              <a:lumMod val="75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Vertical Scroll 8"/>
          <p:cNvSpPr/>
          <p:nvPr/>
        </p:nvSpPr>
        <p:spPr>
          <a:xfrm>
            <a:off x="2797782" y="2507207"/>
            <a:ext cx="9186011" cy="3980680"/>
          </a:xfrm>
          <a:prstGeom prst="verticalScroll">
            <a:avLst>
              <a:gd name="adj" fmla="val 8931"/>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“Our Lord called the twelve apostles shortly after the start of his preaching, &amp; these alone of all his disciples he named apostles, as a special honor.”</a:t>
            </a:r>
          </a:p>
          <a:p>
            <a:pPr algn="just"/>
            <a:r>
              <a:rPr lang="en-US" sz="2800" dirty="0">
                <a:solidFill>
                  <a:schemeClr val="tx1"/>
                </a:solidFill>
              </a:rPr>
              <a:t>“We receive both Peter &amp; the other apostles as Christ, but the writings which falsely bear their names we reject, as men of experience, knowing that such were not handed down to us.”</a:t>
            </a:r>
            <a:endParaRPr lang="en-US" sz="2700" spc="-150" dirty="0">
              <a:solidFill>
                <a:schemeClr val="tx1"/>
              </a:solidFill>
            </a:endParaRPr>
          </a:p>
        </p:txBody>
      </p:sp>
      <p:sp>
        <p:nvSpPr>
          <p:cNvPr id="10" name="TextBox 9"/>
          <p:cNvSpPr txBox="1"/>
          <p:nvPr/>
        </p:nvSpPr>
        <p:spPr>
          <a:xfrm>
            <a:off x="4003440" y="2425437"/>
            <a:ext cx="7382399" cy="523220"/>
          </a:xfrm>
          <a:prstGeom prst="rect">
            <a:avLst/>
          </a:prstGeom>
          <a:noFill/>
        </p:spPr>
        <p:txBody>
          <a:bodyPr wrap="square" rtlCol="0">
            <a:spAutoFit/>
          </a:bodyPr>
          <a:lstStyle/>
          <a:p>
            <a:pPr algn="ctr"/>
            <a:r>
              <a:rPr lang="en-US" sz="2800" b="1" i="1" dirty="0"/>
              <a:t>Church History</a:t>
            </a:r>
            <a:r>
              <a:rPr lang="en-US" sz="2800" b="1" dirty="0"/>
              <a:t> 1.10 &amp; 6.12 ca. 350AD</a:t>
            </a:r>
            <a:endParaRPr lang="en-US" sz="2800" dirty="0"/>
          </a:p>
        </p:txBody>
      </p:sp>
    </p:spTree>
    <p:extLst>
      <p:ext uri="{BB962C8B-B14F-4D97-AF65-F5344CB8AC3E}">
        <p14:creationId xmlns:p14="http://schemas.microsoft.com/office/powerpoint/2010/main" val="2740604550"/>
      </p:ext>
    </p:extLst>
  </p:cSld>
  <p:clrMapOvr>
    <a:masterClrMapping/>
  </p:clrMapOvr>
  <p:transition spd="slow">
    <p:wipe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Jesus Promised Persecution</Template>
  <TotalTime>176</TotalTime>
  <Words>1318</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Calibri Light</vt:lpstr>
      <vt:lpstr>Office Theme</vt:lpstr>
      <vt:lpstr>Why Follow The  APOSTLES?</vt:lpstr>
      <vt:lpstr>Why Follow The APOSTLES? </vt:lpstr>
      <vt:lpstr>Why Follow The APOSTLES? </vt:lpstr>
      <vt:lpstr>Why Follow The APOSTLES? </vt:lpstr>
      <vt:lpstr>Why Follow The APOSTLES? </vt:lpstr>
      <vt:lpstr>Why Follow The APOSTLES? </vt:lpstr>
      <vt:lpstr>Why Follow The APOSTLES? </vt:lpstr>
      <vt:lpstr>Why Follow The APOSTLES? </vt:lpstr>
      <vt:lpstr>Why Follow The APOSTLES? </vt:lpstr>
      <vt:lpstr>Why Follow The APOSTLES?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Follow The  APOSTLES?</dc:title>
  <dc:creator>Coulter Wickerham</dc:creator>
  <cp:lastModifiedBy>Coulter Wickerham</cp:lastModifiedBy>
  <cp:revision>26</cp:revision>
  <dcterms:created xsi:type="dcterms:W3CDTF">2015-11-15T02:46:29Z</dcterms:created>
  <dcterms:modified xsi:type="dcterms:W3CDTF">2023-03-10T05:01:12Z</dcterms:modified>
</cp:coreProperties>
</file>