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9F6B2-CD48-9DCE-7CAC-CD66E6C1D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46DCBD-B945-B741-DB19-E65D90765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4B945-E713-141E-6F83-3D42C729E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C414-E4EA-480D-B4F9-AEC92C9AE366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DEF4D-6A3F-CD00-B59C-5CE4DEED3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49B6-D665-7374-FD9A-FA1080BB2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0AFD6-A736-40EB-A206-97A9536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5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6CDC5-047E-475C-9D2D-9F24D9971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4C27AA-F817-7DB2-2A29-67EB4735F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16A24-13F7-21FC-C479-18793E1CA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C414-E4EA-480D-B4F9-AEC92C9AE366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B59C3-42F2-4885-D918-1DF27BD7F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841C9-1B52-5FE4-1C1D-5301A44B6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0AFD6-A736-40EB-A206-97A9536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B8D19-605F-5C55-5705-25D6F137B3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6692F5-1EC3-D823-DEB7-330F1C04D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39CFC-7612-3106-9BA3-EC8D6BF3D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C414-E4EA-480D-B4F9-AEC92C9AE366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EC078-C9F3-BCB5-442F-3E912DFA7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95403-6B42-B003-53A2-FDE56A2D8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0AFD6-A736-40EB-A206-97A9536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1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42B04-0DA1-B0EE-0CA3-05E8F33F2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50AC8-2620-969C-2F7B-A8DBEBBA0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45621-E893-0EBB-A2E2-60B2058CA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C414-E4EA-480D-B4F9-AEC92C9AE366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A34FF-BA5E-A67F-E2C1-255B6B8A0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449B5-4ECC-F05C-1BFA-290E88EEF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0AFD6-A736-40EB-A206-97A9536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7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EEC9-CD3B-EE28-C9D6-03828A28F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398262-36BF-5F69-D324-C33549BFB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0413A-0163-0F65-A5F8-E76E57AC8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C414-E4EA-480D-B4F9-AEC92C9AE366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581C4-84B4-690E-CF56-E6693C155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35D16-0C74-3D30-223F-A02375BD2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0AFD6-A736-40EB-A206-97A9536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6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DE694-CF1B-DD86-7B6C-7BB79F4E7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BE66C-CCFA-37DB-4E0F-538E36496C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A38765-5DAB-2D70-3B69-434D4F553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D61B22-92D1-7D05-04AC-81A4316DA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C414-E4EA-480D-B4F9-AEC92C9AE366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60DBD6-D53E-47FA-B6F2-2CB0FE5CD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B9197-8CDB-E7B2-59A5-FEC5F75B3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0AFD6-A736-40EB-A206-97A9536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2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4EE90-B86E-FBDD-66DC-8B42F5EAA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4A59B4-8C2F-4149-D088-DD178067C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47A13A-68AB-4C81-9CC2-B50375612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6B3939-7461-9C31-0932-AC5DB6D919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63C107-B299-F649-5E38-4D954AF5CE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4F74B0-F244-4E3E-AD8E-970BDAFD6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C414-E4EA-480D-B4F9-AEC92C9AE366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55A891-07AD-CAD7-48B2-10396FB23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18B396-6BE4-F23A-4563-6EC056EE8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0AFD6-A736-40EB-A206-97A9536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C69DE-DFE7-EE43-065B-294E23503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6172D-8108-6CCF-D096-91CB2FF6F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C414-E4EA-480D-B4F9-AEC92C9AE366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75AF5F-9C93-EDB5-F799-4734B9E17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5B6720-341E-C011-3FC5-7C72FD794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0AFD6-A736-40EB-A206-97A9536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3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CB5809-BAD7-72FB-9CBD-E7C21335B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C414-E4EA-480D-B4F9-AEC92C9AE366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1B2823-272D-F638-9868-A32593C27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A844CF-34E9-C5C4-2E15-7E5B50363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0AFD6-A736-40EB-A206-97A9536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62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BDC92-EA34-569B-7188-5841210C9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823B-43D9-6A28-E5C9-3FE1CA1C0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BB3EE-B783-398C-0646-7E8EFA2D2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4EBB24-59B4-7878-2077-BD5AF4A61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C414-E4EA-480D-B4F9-AEC92C9AE366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F526D-D07B-8428-9322-159D64F53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7331B-EBE8-09AD-2BB4-12DCE7851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0AFD6-A736-40EB-A206-97A9536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3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28462-BC59-3331-AD41-14039DCB8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7E7C07-A45A-9FDA-987E-7DDBB5138D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376E5E-48BC-7699-C4D3-B932BFB93D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F6A53-49DE-7CD1-93BE-E56DB1A4F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C414-E4EA-480D-B4F9-AEC92C9AE366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034B3-5048-CA28-1DFF-4D1FA494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FCFD3-526E-3093-42D0-EB5C238F7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0AFD6-A736-40EB-A206-97A9536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4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C1797C-7CDE-CCBE-94F2-6EC3EE2D5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B3837-25AA-57D2-2E59-38BCF0A82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9AF42-BAB1-E344-4196-49B221957B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7C414-E4EA-480D-B4F9-AEC92C9AE366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9C95E-F21B-8AD4-6A48-4CB4BD115C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F8906-F0F7-7264-32AC-85F62D9B5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0AFD6-A736-40EB-A206-97A9536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457FDD5-DE36-4F7D-DF41-A098B29C0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2138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06CD74B-A5EF-E072-0368-B4492F8F4A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130" y="1490694"/>
            <a:ext cx="9144000" cy="3177896"/>
          </a:xfrm>
        </p:spPr>
        <p:txBody>
          <a:bodyPr>
            <a:normAutofit/>
          </a:bodyPr>
          <a:lstStyle/>
          <a:p>
            <a:pPr algn="l"/>
            <a:r>
              <a:rPr lang="en-US" sz="1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Jesus &amp;</a:t>
            </a:r>
            <a:r>
              <a:rPr lang="en-US" sz="115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 </a:t>
            </a:r>
            <a:br>
              <a:rPr lang="en-US" sz="115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</a:b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1</a:t>
            </a:r>
            <a:r>
              <a:rPr lang="en-US" sz="9600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st</a:t>
            </a: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 Principles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DA5386FF-14AA-95FC-7A73-C8E6BF5EC1F8}"/>
              </a:ext>
            </a:extLst>
          </p:cNvPr>
          <p:cNvSpPr/>
          <p:nvPr/>
        </p:nvSpPr>
        <p:spPr>
          <a:xfrm>
            <a:off x="7803020" y="4222505"/>
            <a:ext cx="3620048" cy="1411549"/>
          </a:xfrm>
          <a:prstGeom prst="downArrow">
            <a:avLst>
              <a:gd name="adj1" fmla="val 62262"/>
              <a:gd name="adj2" fmla="val 50000"/>
            </a:avLst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Apostles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40C228D0-B1F6-8A15-4325-79BFD7435CEC}"/>
              </a:ext>
            </a:extLst>
          </p:cNvPr>
          <p:cNvSpPr/>
          <p:nvPr/>
        </p:nvSpPr>
        <p:spPr>
          <a:xfrm>
            <a:off x="7791175" y="2964250"/>
            <a:ext cx="3620048" cy="1411549"/>
          </a:xfrm>
          <a:prstGeom prst="downArrow">
            <a:avLst>
              <a:gd name="adj1" fmla="val 62262"/>
              <a:gd name="adj2" fmla="val 50000"/>
            </a:avLst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The Spirit 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E0546E61-52F6-E4F4-E3AF-879D300B1FD8}"/>
              </a:ext>
            </a:extLst>
          </p:cNvPr>
          <p:cNvSpPr/>
          <p:nvPr/>
        </p:nvSpPr>
        <p:spPr>
          <a:xfrm>
            <a:off x="7766018" y="1705994"/>
            <a:ext cx="3620048" cy="1411549"/>
          </a:xfrm>
          <a:prstGeom prst="downArrow">
            <a:avLst>
              <a:gd name="adj1" fmla="val 62262"/>
              <a:gd name="adj2" fmla="val 50000"/>
            </a:avLst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Jesus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1A387D84-4F7F-5292-4C52-EE857D893823}"/>
              </a:ext>
            </a:extLst>
          </p:cNvPr>
          <p:cNvSpPr/>
          <p:nvPr/>
        </p:nvSpPr>
        <p:spPr>
          <a:xfrm>
            <a:off x="7791175" y="488271"/>
            <a:ext cx="3620048" cy="1411549"/>
          </a:xfrm>
          <a:prstGeom prst="downArrow">
            <a:avLst>
              <a:gd name="adj1" fmla="val 62262"/>
              <a:gd name="adj2" fmla="val 50000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298137667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7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457FDD5-DE36-4F7D-DF41-A098B29C0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2138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06CD74B-A5EF-E072-0368-B4492F8F4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" y="165497"/>
            <a:ext cx="12187202" cy="14581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15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Jesus &amp; 1</a:t>
            </a:r>
            <a:r>
              <a:rPr lang="en-US" sz="11500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st</a:t>
            </a:r>
            <a:r>
              <a:rPr lang="en-US" sz="115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 Principles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B579889-4CA9-BBB0-2B79-916DFB67F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176" y="1679082"/>
            <a:ext cx="11567160" cy="4786472"/>
          </a:xfrm>
        </p:spPr>
        <p:txBody>
          <a:bodyPr>
            <a:normAutofit/>
          </a:bodyPr>
          <a:lstStyle/>
          <a:p>
            <a:pPr marL="0" marR="0" indent="0" algn="just" defTabSz="457200">
              <a:spcBef>
                <a:spcPts val="0"/>
              </a:spcBef>
              <a:buNone/>
            </a:pP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The 1</a:t>
            </a:r>
            <a:r>
              <a:rPr lang="en-US" sz="40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2</a:t>
            </a:r>
            <a:r>
              <a:rPr lang="en-US" sz="40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Greatest Commands: [Mk 12:28-34]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 defTabSz="457200">
              <a:spcBef>
                <a:spcPts val="0"/>
              </a:spcBef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Many of us have this principle nearly memorized.</a:t>
            </a:r>
          </a:p>
          <a:p>
            <a:pPr marL="0" marR="0" indent="0" algn="just" defTabSz="457200">
              <a:spcBef>
                <a:spcPts val="0"/>
              </a:spcBef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The real issue is: How does it change my behavior? </a:t>
            </a:r>
          </a:p>
          <a:p>
            <a:pPr marL="0" marR="0" indent="0" algn="just" defTabSz="457200">
              <a:spcBef>
                <a:spcPts val="0"/>
              </a:spcBef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How will that impact my time &amp; treasure? </a:t>
            </a:r>
          </a:p>
          <a:p>
            <a:pPr marL="0" marR="0" indent="0" algn="just" defTabSz="457200">
              <a:spcBef>
                <a:spcPts val="0"/>
              </a:spcBef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How will that impact my speech &amp; actions? </a:t>
            </a:r>
          </a:p>
          <a:p>
            <a:pPr marL="0" marR="0" indent="0" algn="just" defTabSz="457200">
              <a:spcBef>
                <a:spcPts val="0"/>
              </a:spcBef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Note the warning near this famous verse: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[Mk 12:38-40]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</a:p>
          <a:p>
            <a:pPr marL="0" marR="0" indent="0" algn="just" defTabSz="457200">
              <a:spcBef>
                <a:spcPts val="0"/>
              </a:spcBef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verbally honor God but disrespect people! </a:t>
            </a:r>
          </a:p>
          <a:p>
            <a:pPr marL="0" indent="0" algn="ctr" defTabSz="457200">
              <a:spcBef>
                <a:spcPts val="0"/>
              </a:spcBef>
              <a:buNone/>
            </a:pP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God help us to keep Him first, others second, &amp; ourselves last. </a:t>
            </a:r>
          </a:p>
          <a:p>
            <a:pPr marL="0" indent="0" defTabSz="457200">
              <a:spcBef>
                <a:spcPts val="0"/>
              </a:spcBef>
              <a:buNone/>
            </a:pPr>
            <a:endParaRPr lang="en-US" sz="3200" b="1" dirty="0">
              <a:solidFill>
                <a:schemeClr val="bg1">
                  <a:lumMod val="6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Jesus Emphasized Proper Character: [Matt 23:23]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Jesus Praised Humility &amp; Service: (John 13:12-17)</a:t>
            </a:r>
            <a:endParaRPr lang="en-US" sz="32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102535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457FDD5-DE36-4F7D-DF41-A098B29C0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2138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06CD74B-A5EF-E072-0368-B4492F8F4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" y="165497"/>
            <a:ext cx="12187202" cy="14581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15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Jesus &amp; 1</a:t>
            </a:r>
            <a:r>
              <a:rPr lang="en-US" sz="11500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st</a:t>
            </a:r>
            <a:r>
              <a:rPr lang="en-US" sz="115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 Principles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B579889-4CA9-BBB0-2B79-916DFB67F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176" y="1679082"/>
            <a:ext cx="11567160" cy="4786472"/>
          </a:xfrm>
        </p:spPr>
        <p:txBody>
          <a:bodyPr>
            <a:normAutofit/>
          </a:bodyPr>
          <a:lstStyle/>
          <a:p>
            <a:pPr marL="0" marR="0" indent="0" algn="just" defTabSz="457200"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The 1</a:t>
            </a:r>
            <a:r>
              <a:rPr lang="en-US" sz="3600" b="1" baseline="30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2</a:t>
            </a:r>
            <a:r>
              <a:rPr lang="en-US" sz="3600" b="1" baseline="30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Greatest Commands: [Mk 12:28-34]</a:t>
            </a:r>
            <a:endParaRPr lang="en-US" sz="36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 defTabSz="457200">
              <a:spcBef>
                <a:spcPts val="0"/>
              </a:spcBef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This principle should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clearly c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hange our behavior.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Cf. Mk 12:38-40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Jesus Emphasized Proper Character: [Matt 23:23]</a:t>
            </a:r>
          </a:p>
          <a:p>
            <a:pPr marL="0" indent="0" algn="ctr" defTabSz="457200">
              <a:spcBef>
                <a:spcPts val="0"/>
              </a:spcBef>
              <a:buNone/>
            </a:pPr>
            <a:r>
              <a:rPr lang="en-US" sz="3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Justice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Mercy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Faithfulness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These weightier matters continue OT ideals: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[Micah 6:6-8; </a:t>
            </a:r>
            <a:r>
              <a:rPr lang="en-US" sz="3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Zech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7:4-12]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Add </a:t>
            </a:r>
            <a:r>
              <a:rPr lang="en-US" sz="3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Humility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sz="3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Kindness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Principles that tangibly impact how we interact with others. </a:t>
            </a:r>
          </a:p>
          <a:p>
            <a:pPr marL="0" indent="0" algn="ctr" defTabSz="457200">
              <a:spcBef>
                <a:spcPts val="0"/>
              </a:spcBef>
              <a:buNone/>
            </a:pPr>
            <a: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God help us to make these traits our foundation </a:t>
            </a:r>
            <a:b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right living before Him.  </a:t>
            </a:r>
            <a:endParaRPr lang="en-US" sz="32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Jesus Praised Humility &amp; Service: (John 13:12-17)</a:t>
            </a:r>
            <a:endParaRPr lang="en-US" sz="32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693215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457FDD5-DE36-4F7D-DF41-A098B29C0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2138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06CD74B-A5EF-E072-0368-B4492F8F4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" y="165497"/>
            <a:ext cx="12187202" cy="14581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15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Jesus &amp; 1</a:t>
            </a:r>
            <a:r>
              <a:rPr lang="en-US" sz="11500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st</a:t>
            </a:r>
            <a:r>
              <a:rPr lang="en-US" sz="115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 Principles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B579889-4CA9-BBB0-2B79-916DFB67F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176" y="1420427"/>
            <a:ext cx="11567160" cy="5272076"/>
          </a:xfrm>
        </p:spPr>
        <p:txBody>
          <a:bodyPr>
            <a:normAutofit fontScale="92500"/>
          </a:bodyPr>
          <a:lstStyle/>
          <a:p>
            <a:pPr marL="0" marR="0" indent="0" algn="just" defTabSz="457200"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The 1</a:t>
            </a:r>
            <a:r>
              <a:rPr lang="en-US" sz="3600" b="1" baseline="30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2</a:t>
            </a:r>
            <a:r>
              <a:rPr lang="en-US" sz="3600" b="1" baseline="30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Greatest Commands: [Mk 12:28-34]</a:t>
            </a:r>
            <a:endParaRPr lang="en-US" sz="36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 defTabSz="457200">
              <a:spcBef>
                <a:spcPts val="0"/>
              </a:spcBef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This principle should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clearly c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hange our behavior.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Cf. Mk 12:38-40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Jesus Emphasized Proper Character: [Matt 23:23]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Justice. Mercy. Faithfulness. Treat God &amp; others right. 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Jesus Praised Humility &amp; Service: (John 13:12-17)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Parables on Humility: 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Don’t presumptuously take the best seat. 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[Lk 14:7-11]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The Prayer Parable may say it best, 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(Lk 18:13)</a:t>
            </a:r>
            <a:r>
              <a:rPr lang="en-US" sz="3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merciful!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Service was clearly taught to His Leaders: 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He defined LOVE by humble service in 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Jn 13:12-17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All humanity shares this struggle 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[Mt 23:11-12; 20:20-28]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72642613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396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Impact</vt:lpstr>
      <vt:lpstr>Office Theme</vt:lpstr>
      <vt:lpstr>Jesus &amp;  1st Principles</vt:lpstr>
      <vt:lpstr>Jesus &amp; 1st Principles</vt:lpstr>
      <vt:lpstr>Jesus &amp; 1st Principles</vt:lpstr>
      <vt:lpstr>Jesus &amp; 1st Principles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&amp;  1st Principles</dc:title>
  <dc:creator>Coulter Wickerham</dc:creator>
  <cp:lastModifiedBy>Coulter Wickerham</cp:lastModifiedBy>
  <cp:revision>5</cp:revision>
  <dcterms:created xsi:type="dcterms:W3CDTF">2023-03-17T23:03:11Z</dcterms:created>
  <dcterms:modified xsi:type="dcterms:W3CDTF">2023-03-17T23:46:32Z</dcterms:modified>
</cp:coreProperties>
</file>