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2" r:id="rId4"/>
    <p:sldId id="271" r:id="rId5"/>
    <p:sldId id="269" r:id="rId6"/>
    <p:sldId id="268" r:id="rId7"/>
    <p:sldId id="267" r:id="rId8"/>
    <p:sldId id="266" r:id="rId9"/>
    <p:sldId id="275" r:id="rId10"/>
    <p:sldId id="276" r:id="rId11"/>
    <p:sldId id="265" r:id="rId12"/>
    <p:sldId id="274" r:id="rId13"/>
    <p:sldId id="277" r:id="rId14"/>
    <p:sldId id="278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57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1/15/23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1/15/23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1/15/23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1/15/23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1/15/23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1/15/23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1/15/23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1/15/23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1/15/23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1/15/23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1/15/23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1/15/23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1/15/23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1/15/23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1/15/23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1/15/23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1/15/23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1/15/23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Letters to Asia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3932" y="4355402"/>
            <a:ext cx="8176135" cy="1813578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What can we learn?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67177" y="668120"/>
            <a:ext cx="5069984" cy="343865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Enduring Ephesus, </a:t>
            </a:r>
          </a:p>
          <a:p>
            <a:r>
              <a:rPr lang="en-US" sz="3200" dirty="0"/>
              <a:t>Suffering Smyrna, </a:t>
            </a:r>
          </a:p>
          <a:p>
            <a:r>
              <a:rPr lang="en-US" sz="3200" dirty="0"/>
              <a:t>Permissive Pergamum,</a:t>
            </a:r>
          </a:p>
          <a:p>
            <a:r>
              <a:rPr lang="en-US" sz="3200" dirty="0"/>
              <a:t>Tolerant Thyatira, </a:t>
            </a:r>
          </a:p>
          <a:p>
            <a:r>
              <a:rPr lang="en-US" sz="3200" dirty="0"/>
              <a:t>Sleepy Sardis</a:t>
            </a:r>
          </a:p>
          <a:p>
            <a:r>
              <a:rPr lang="en-US" sz="3200" dirty="0"/>
              <a:t>Persevering Philadelphia </a:t>
            </a:r>
          </a:p>
          <a:p>
            <a:r>
              <a:rPr lang="en-US" sz="3200" dirty="0"/>
              <a:t>&amp; Lukewarm Laodicea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0" y="668120"/>
            <a:ext cx="5228823" cy="3438659"/>
          </a:xfrm>
          <a:prstGeom prst="roundRect">
            <a:avLst>
              <a:gd name="adj" fmla="val 117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25K Seat Theater</a:t>
            </a:r>
          </a:p>
          <a:p>
            <a:r>
              <a:rPr lang="en-US" sz="3200" dirty="0"/>
              <a:t>Underground Market</a:t>
            </a:r>
          </a:p>
          <a:p>
            <a:r>
              <a:rPr lang="en-US" sz="3200" dirty="0"/>
              <a:t>Massive Library </a:t>
            </a:r>
          </a:p>
          <a:p>
            <a:r>
              <a:rPr lang="en-US" sz="3200" dirty="0"/>
              <a:t>Specialized Industry</a:t>
            </a:r>
          </a:p>
          <a:p>
            <a:r>
              <a:rPr lang="en-US" sz="3200" dirty="0"/>
              <a:t>Large Places of Worship</a:t>
            </a:r>
          </a:p>
          <a:p>
            <a:r>
              <a:rPr lang="en-US" sz="3200" dirty="0"/>
              <a:t>Weather Evacuation Plans</a:t>
            </a:r>
          </a:p>
          <a:p>
            <a:r>
              <a:rPr lang="en-US" sz="3200" dirty="0"/>
              <a:t>…Regional Pride</a:t>
            </a:r>
          </a:p>
        </p:txBody>
      </p:sp>
    </p:spTree>
    <p:extLst>
      <p:ext uri="{BB962C8B-B14F-4D97-AF65-F5344CB8AC3E}">
        <p14:creationId xmlns:p14="http://schemas.microsoft.com/office/powerpoint/2010/main" val="253184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FB0C557-99B0-505F-9D46-889CC6462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5043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97765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90261" y="243910"/>
            <a:ext cx="3956016" cy="14357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Roman Roads </a:t>
            </a:r>
            <a:br>
              <a:rPr lang="en-US" sz="4400" b="1" dirty="0"/>
            </a:br>
            <a:r>
              <a:rPr lang="en-US" sz="4400" b="1" dirty="0"/>
              <a:t>In Asia Minor</a:t>
            </a:r>
          </a:p>
        </p:txBody>
      </p:sp>
      <p:sp>
        <p:nvSpPr>
          <p:cNvPr id="3" name="Oval 2"/>
          <p:cNvSpPr/>
          <p:nvPr/>
        </p:nvSpPr>
        <p:spPr>
          <a:xfrm>
            <a:off x="2913018" y="3291841"/>
            <a:ext cx="104503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19644" y="2847894"/>
            <a:ext cx="104503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60618" y="2278050"/>
            <a:ext cx="104503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76236" y="2728630"/>
            <a:ext cx="104503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79818" y="3086433"/>
            <a:ext cx="104503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22025" y="2415113"/>
            <a:ext cx="104503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05" y="1923528"/>
            <a:ext cx="9271000" cy="44069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934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80" y="2284988"/>
            <a:ext cx="11328166" cy="4296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u="sng" dirty="0">
                <a:effectLst/>
              </a:rPr>
              <a:t>C</a:t>
            </a:r>
            <a:r>
              <a:rPr lang="en-US" sz="4400" b="1" dirty="0">
                <a:effectLst/>
              </a:rPr>
              <a:t>olossae</a:t>
            </a:r>
            <a:r>
              <a:rPr lang="en-US" sz="4400" dirty="0">
                <a:effectLst/>
              </a:rPr>
              <a:t>, pure, </a:t>
            </a:r>
            <a:r>
              <a:rPr lang="en-US" sz="4400" b="1" u="sng" dirty="0">
                <a:effectLst/>
              </a:rPr>
              <a:t>c</a:t>
            </a:r>
            <a:r>
              <a:rPr lang="en-US" sz="4400" b="1" dirty="0">
                <a:effectLst/>
              </a:rPr>
              <a:t>old</a:t>
            </a:r>
            <a:r>
              <a:rPr lang="en-US" sz="4400" dirty="0">
                <a:effectLst/>
              </a:rPr>
              <a:t>, life-giving water. </a:t>
            </a:r>
          </a:p>
          <a:p>
            <a:pPr marL="0" indent="0">
              <a:buNone/>
            </a:pPr>
            <a:r>
              <a:rPr lang="en-US" sz="4400" b="1" u="sng" dirty="0">
                <a:effectLst/>
              </a:rPr>
              <a:t>H</a:t>
            </a:r>
            <a:r>
              <a:rPr lang="en-US" sz="4400" b="1" dirty="0">
                <a:effectLst/>
              </a:rPr>
              <a:t>ierapolis</a:t>
            </a:r>
            <a:r>
              <a:rPr lang="en-US" sz="4400" dirty="0">
                <a:effectLst/>
              </a:rPr>
              <a:t>, famous healing </a:t>
            </a:r>
            <a:r>
              <a:rPr lang="en-US" sz="4400" b="1" u="sng" dirty="0">
                <a:effectLst/>
              </a:rPr>
              <a:t>h</a:t>
            </a:r>
            <a:r>
              <a:rPr lang="en-US" sz="4400" b="1" dirty="0">
                <a:effectLst/>
              </a:rPr>
              <a:t>ot</a:t>
            </a:r>
            <a:r>
              <a:rPr lang="en-US" sz="4400" dirty="0">
                <a:effectLst/>
              </a:rPr>
              <a:t> springs. </a:t>
            </a:r>
          </a:p>
          <a:p>
            <a:pPr marL="0" indent="0">
              <a:buNone/>
            </a:pPr>
            <a:r>
              <a:rPr lang="en-US" sz="4400" b="1" u="sng" dirty="0">
                <a:effectLst/>
              </a:rPr>
              <a:t>L</a:t>
            </a:r>
            <a:r>
              <a:rPr lang="en-US" sz="4400" b="1" dirty="0">
                <a:effectLst/>
              </a:rPr>
              <a:t>aodicea</a:t>
            </a:r>
            <a:r>
              <a:rPr lang="en-US" sz="4400" dirty="0">
                <a:effectLst/>
              </a:rPr>
              <a:t>, </a:t>
            </a:r>
            <a:r>
              <a:rPr lang="en-US" sz="4400" b="1" u="sng" dirty="0">
                <a:effectLst/>
              </a:rPr>
              <a:t>l</a:t>
            </a:r>
            <a:r>
              <a:rPr lang="en-US" sz="4400" b="1" dirty="0">
                <a:effectLst/>
              </a:rPr>
              <a:t>ukewarm</a:t>
            </a:r>
            <a:r>
              <a:rPr lang="en-US" sz="4400" dirty="0">
                <a:effectLst/>
              </a:rPr>
              <a:t> water with </a:t>
            </a:r>
            <a:r>
              <a:rPr lang="en-US" sz="4400" b="1" u="sng" dirty="0">
                <a:effectLst/>
              </a:rPr>
              <a:t>l</a:t>
            </a:r>
            <a:r>
              <a:rPr lang="en-US" sz="4400" b="1" dirty="0">
                <a:effectLst/>
              </a:rPr>
              <a:t>ime</a:t>
            </a:r>
            <a:r>
              <a:rPr lang="en-US" sz="4400" dirty="0">
                <a:effectLst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effectLst/>
              </a:rPr>
              <a:t>Also known for: banking center, dark wool, &amp; optometry. </a:t>
            </a:r>
          </a:p>
          <a:p>
            <a:pPr marL="0" indent="0">
              <a:buNone/>
            </a:pPr>
            <a:r>
              <a:rPr lang="en-US" sz="3200" dirty="0">
                <a:effectLst/>
              </a:rPr>
              <a:t>	Cf. Jesus’ references to gold, white linen, &amp; eye salve. </a:t>
            </a:r>
          </a:p>
          <a:p>
            <a:pPr marL="0" indent="0">
              <a:buNone/>
            </a:pPr>
            <a:r>
              <a:rPr lang="en-US" sz="3200" dirty="0">
                <a:effectLst/>
              </a:rPr>
              <a:t>			And calling them poor, naked, &amp; blind!</a:t>
            </a:r>
            <a:r>
              <a:rPr lang="en-US" sz="3000" dirty="0">
                <a:effectLst/>
              </a:rPr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56251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AB8B80B-978A-C84C-26F3-44657CB6A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0056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CAB71C1-E3BB-C911-67F7-A87CDB532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9" y="-1438"/>
            <a:ext cx="10479785" cy="684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0757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4851" y="2156568"/>
            <a:ext cx="11505696" cy="4701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Lukewarm Laodicea</a:t>
            </a:r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Divine Titles </a:t>
            </a:r>
            <a:r>
              <a:rPr lang="en-US" sz="2800" dirty="0">
                <a:effectLst/>
              </a:rPr>
              <a:t>He, the Prime Mover, is worthy of worship.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Powerful Presence </a:t>
            </a:r>
            <a:r>
              <a:rPr lang="en-US" sz="2800" dirty="0">
                <a:effectLst/>
              </a:rPr>
              <a:t>He knows ALL that we hide from men.</a:t>
            </a:r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We Useful?</a:t>
            </a:r>
            <a:r>
              <a:rPr lang="en-US" sz="2800" dirty="0">
                <a:effectLst/>
              </a:rPr>
              <a:t> Or, would Jesus be sickened thinking of us? </a:t>
            </a:r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Need For Introspection </a:t>
            </a:r>
            <a:r>
              <a:rPr lang="en-US" sz="2800" dirty="0" err="1">
                <a:effectLst/>
              </a:rPr>
              <a:t>SELF-Analysis</a:t>
            </a:r>
            <a:r>
              <a:rPr lang="en-US" sz="2800" dirty="0">
                <a:effectLst/>
              </a:rPr>
              <a:t>&gt;</a:t>
            </a:r>
            <a:r>
              <a:rPr lang="en-US" sz="2800" dirty="0" err="1">
                <a:effectLst/>
              </a:rPr>
              <a:t>SELF-Esteem</a:t>
            </a:r>
            <a:r>
              <a:rPr lang="en-US" sz="2800" dirty="0">
                <a:effectLst/>
              </a:rPr>
              <a:t> </a:t>
            </a:r>
            <a:r>
              <a:rPr lang="en-US" sz="2800" b="1" dirty="0">
                <a:effectLst/>
              </a:rPr>
              <a:t>[Lk 6:26]</a:t>
            </a:r>
            <a:r>
              <a:rPr lang="en-US" sz="2800" dirty="0">
                <a:effectLst/>
              </a:rPr>
              <a:t> </a:t>
            </a:r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Offer of Real Wealth </a:t>
            </a:r>
            <a:r>
              <a:rPr lang="en-US" sz="2800" dirty="0">
                <a:effectLst/>
              </a:rPr>
              <a:t>cf.</a:t>
            </a:r>
            <a:r>
              <a:rPr lang="en-US" sz="2800" b="1" dirty="0">
                <a:effectLst/>
              </a:rPr>
              <a:t> [Mt6:19-21; 1Ti 6:17-19]</a:t>
            </a:r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Need For True Love</a:t>
            </a:r>
            <a:r>
              <a:rPr lang="en-US" sz="2800" b="1" dirty="0">
                <a:effectLst/>
              </a:rPr>
              <a:t> </a:t>
            </a:r>
            <a:r>
              <a:rPr lang="en-US" sz="2800" dirty="0">
                <a:effectLst/>
              </a:rPr>
              <a:t>Do we love as God loves us?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Ability to Sit On His Throne! </a:t>
            </a:r>
            <a:r>
              <a:rPr lang="en-US" sz="2800" dirty="0">
                <a:effectLst/>
              </a:rPr>
              <a:t>What an incredible promise!</a:t>
            </a:r>
            <a:endParaRPr lang="en-US" sz="3200" b="1" spc="-1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696" y="0"/>
            <a:ext cx="3558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50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47" y="0"/>
            <a:ext cx="10095457" cy="686491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95493" y="166224"/>
            <a:ext cx="4584888" cy="7095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b="1" dirty="0"/>
              <a:t>Ephesus Reconstructed</a:t>
            </a:r>
          </a:p>
        </p:txBody>
      </p:sp>
    </p:spTree>
    <p:extLst>
      <p:ext uri="{BB962C8B-B14F-4D97-AF65-F5344CB8AC3E}">
        <p14:creationId xmlns:p14="http://schemas.microsoft.com/office/powerpoint/2010/main" val="36797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999729" cy="685698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74856" y="127586"/>
            <a:ext cx="4084802" cy="735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Ephesus’ Theater </a:t>
            </a:r>
          </a:p>
        </p:txBody>
      </p:sp>
    </p:spTree>
    <p:extLst>
      <p:ext uri="{BB962C8B-B14F-4D97-AF65-F5344CB8AC3E}">
        <p14:creationId xmlns:p14="http://schemas.microsoft.com/office/powerpoint/2010/main" val="271677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656" y="49032"/>
            <a:ext cx="10240687" cy="6808968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5048518" y="127586"/>
            <a:ext cx="4911140" cy="864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/>
              <a:t>Smyrna’s Marketplace</a:t>
            </a:r>
          </a:p>
        </p:txBody>
      </p:sp>
    </p:spTree>
    <p:extLst>
      <p:ext uri="{BB962C8B-B14F-4D97-AF65-F5344CB8AC3E}">
        <p14:creationId xmlns:p14="http://schemas.microsoft.com/office/powerpoint/2010/main" val="354568412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037" y="289527"/>
            <a:ext cx="9499037" cy="6478964"/>
          </a:xfr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5874856" y="282134"/>
            <a:ext cx="5002218" cy="1058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/>
              <a:t>Pergamum Overview</a:t>
            </a:r>
          </a:p>
        </p:txBody>
      </p:sp>
    </p:spTree>
    <p:extLst>
      <p:ext uri="{BB962C8B-B14F-4D97-AF65-F5344CB8AC3E}">
        <p14:creationId xmlns:p14="http://schemas.microsoft.com/office/powerpoint/2010/main" val="311621162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170" y="302405"/>
            <a:ext cx="8825659" cy="6354475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723747" y="372702"/>
            <a:ext cx="4084802" cy="735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/>
              <a:t>Pergamum Altar</a:t>
            </a:r>
          </a:p>
        </p:txBody>
      </p:sp>
    </p:spTree>
    <p:extLst>
      <p:ext uri="{BB962C8B-B14F-4D97-AF65-F5344CB8AC3E}">
        <p14:creationId xmlns:p14="http://schemas.microsoft.com/office/powerpoint/2010/main" val="26332175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346" y="437883"/>
            <a:ext cx="8225307" cy="6168980"/>
          </a:xfr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6037704" y="445838"/>
            <a:ext cx="4084802" cy="735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/>
              <a:t>Ruins in Thyatira</a:t>
            </a:r>
          </a:p>
        </p:txBody>
      </p:sp>
    </p:spTree>
    <p:extLst>
      <p:ext uri="{BB962C8B-B14F-4D97-AF65-F5344CB8AC3E}">
        <p14:creationId xmlns:p14="http://schemas.microsoft.com/office/powerpoint/2010/main" val="178423891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8317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A picture containing building, stone, arch&#10;&#10;Description automatically generated">
            <a:extLst>
              <a:ext uri="{FF2B5EF4-FFF2-40B4-BE49-F238E27FC236}">
                <a16:creationId xmlns:a16="http://schemas.microsoft.com/office/drawing/2014/main" id="{7FE35898-90C5-EE77-D9AB-0770B2F506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630016"/>
            <a:ext cx="12180041" cy="520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4374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Persevering Philadelphia Rev 3</Template>
  <TotalTime>342</TotalTime>
  <Words>283</Words>
  <Application>Microsoft Macintosh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Berlin</vt:lpstr>
      <vt:lpstr>The Letters to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Letters to Asia</dc:title>
  <dc:creator>Coulter Wickerham</dc:creator>
  <cp:lastModifiedBy>Paul Finney</cp:lastModifiedBy>
  <cp:revision>10</cp:revision>
  <dcterms:created xsi:type="dcterms:W3CDTF">2017-10-22T02:19:45Z</dcterms:created>
  <dcterms:modified xsi:type="dcterms:W3CDTF">2023-01-16T00:17:18Z</dcterms:modified>
</cp:coreProperties>
</file>