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DC2E-DE70-2271-67BF-897AB48F9F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8E8EFD-EE99-3CDB-4977-33E3D18AE4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2536BB-1294-281E-2A54-9199BC03E817}"/>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5" name="Footer Placeholder 4">
            <a:extLst>
              <a:ext uri="{FF2B5EF4-FFF2-40B4-BE49-F238E27FC236}">
                <a16:creationId xmlns:a16="http://schemas.microsoft.com/office/drawing/2014/main" id="{F8CAADDC-97FA-2109-4FBB-32F5429A3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462F2-CBA9-9322-A349-2A989CDBCAE6}"/>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375242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C0F97-DAF9-300F-32AA-764C656F8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2ED0C9-7B68-AE24-78E8-15B6915BAC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8F0F2-B695-31BD-7C40-1B4DE6EAB705}"/>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5" name="Footer Placeholder 4">
            <a:extLst>
              <a:ext uri="{FF2B5EF4-FFF2-40B4-BE49-F238E27FC236}">
                <a16:creationId xmlns:a16="http://schemas.microsoft.com/office/drawing/2014/main" id="{7AC32FF3-03D5-447D-34FA-054D32407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AFEA1-F81A-4E9A-7F67-090E9DD71093}"/>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307568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84FD3-D5EE-246B-3A73-11F4D20D0A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D13020-9AC1-38D8-0667-BB0FBBC43C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3F97A-C7D1-3ACC-DD28-62BD9A86F4BB}"/>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5" name="Footer Placeholder 4">
            <a:extLst>
              <a:ext uri="{FF2B5EF4-FFF2-40B4-BE49-F238E27FC236}">
                <a16:creationId xmlns:a16="http://schemas.microsoft.com/office/drawing/2014/main" id="{91BEB12D-6F4E-7613-46B5-0EA655DD6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F87D9-C3FB-0D5E-10DB-3BFDA5855B6E}"/>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241827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440D0-BC61-DB89-C83C-498920D97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086E04-7F78-0EA3-998C-DB0A6F3ADB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0C008-16E0-4F4B-78D4-6DC38F614372}"/>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5" name="Footer Placeholder 4">
            <a:extLst>
              <a:ext uri="{FF2B5EF4-FFF2-40B4-BE49-F238E27FC236}">
                <a16:creationId xmlns:a16="http://schemas.microsoft.com/office/drawing/2014/main" id="{01C716E1-19BE-8E41-254B-6CB0F7D09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D038A-894B-4D69-979C-1977B739A4D1}"/>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4064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61C4-4067-6E27-FB70-849D56D850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A20910-1A17-477E-EFA3-2E625C671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DD469-CC88-185A-8A8E-0A92D1CD6BDD}"/>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5" name="Footer Placeholder 4">
            <a:extLst>
              <a:ext uri="{FF2B5EF4-FFF2-40B4-BE49-F238E27FC236}">
                <a16:creationId xmlns:a16="http://schemas.microsoft.com/office/drawing/2014/main" id="{B5169D44-96F9-473E-49FE-EF13942C7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B047F-BD6E-FCCD-F116-EC03D882A2EC}"/>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429381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E7F2-1597-83E2-F3B8-BA1C695DC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629022-EDE3-7410-28F6-B312CA08AC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D4BA4A-15B4-8E99-D06B-8BC6C271AA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29709F-D371-41E3-DC7B-1DE088A13FC0}"/>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6" name="Footer Placeholder 5">
            <a:extLst>
              <a:ext uri="{FF2B5EF4-FFF2-40B4-BE49-F238E27FC236}">
                <a16:creationId xmlns:a16="http://schemas.microsoft.com/office/drawing/2014/main" id="{C63A5127-F3A4-E70A-6FDF-6CA5272B5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12871-5703-25AF-35A5-C978340AB26D}"/>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300909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C2B5-72E0-0F7D-7070-1D2D2F1D57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AE40FF-A95C-C1BD-FEAA-4F8E08753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B3DBC7-326C-A4DE-6F57-9DA7DC02F4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A161BC-DF85-42A3-223D-7DECDF9160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A81152-D661-B586-9163-3EF4F45014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6A2CB4-63E1-DD70-AF49-9F0E8EAD5D02}"/>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8" name="Footer Placeholder 7">
            <a:extLst>
              <a:ext uri="{FF2B5EF4-FFF2-40B4-BE49-F238E27FC236}">
                <a16:creationId xmlns:a16="http://schemas.microsoft.com/office/drawing/2014/main" id="{3C94CECE-112A-931D-9460-927882B97D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23729F-6AB8-33A8-3A3C-919F844CEF55}"/>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345706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F4E7-80BE-F5E8-1DD8-CD55BA1487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EB1C50-7D7E-65C3-5969-DC1C6177CFE1}"/>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4" name="Footer Placeholder 3">
            <a:extLst>
              <a:ext uri="{FF2B5EF4-FFF2-40B4-BE49-F238E27FC236}">
                <a16:creationId xmlns:a16="http://schemas.microsoft.com/office/drawing/2014/main" id="{DCB0C82A-E9E6-D607-088C-A52C2334CE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64A55-38FB-26B1-8DC8-813D0FB86E49}"/>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2488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446445-2E45-9C0C-42F3-40CD4BE75784}"/>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3" name="Footer Placeholder 2">
            <a:extLst>
              <a:ext uri="{FF2B5EF4-FFF2-40B4-BE49-F238E27FC236}">
                <a16:creationId xmlns:a16="http://schemas.microsoft.com/office/drawing/2014/main" id="{D1AA035D-713C-E266-A801-37A2DF3786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942010-F49E-F94D-EBA0-A352484B97DF}"/>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176609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E5DB-9E04-5041-BB33-2C4FC3981F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81A9A-F5CE-FD3C-2446-49F088E4AB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EC3DA5-A1F2-4255-82AA-9CFE22C8C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51D9A4-01F8-1815-2987-34216285CEFF}"/>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6" name="Footer Placeholder 5">
            <a:extLst>
              <a:ext uri="{FF2B5EF4-FFF2-40B4-BE49-F238E27FC236}">
                <a16:creationId xmlns:a16="http://schemas.microsoft.com/office/drawing/2014/main" id="{7A03C6BC-6CC0-5154-4F21-A4298055C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6FD19D-E4B7-18FD-0F02-9464413622BA}"/>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131349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E5280-CE76-FA8D-5601-B8CC0EA23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FA29FB-5893-2C80-CFEE-9E21BA6329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B9710A3-44F8-5414-B15C-3C87C180A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24DDF5-10AE-9082-DACF-4588A6450223}"/>
              </a:ext>
            </a:extLst>
          </p:cNvPr>
          <p:cNvSpPr>
            <a:spLocks noGrp="1"/>
          </p:cNvSpPr>
          <p:nvPr>
            <p:ph type="dt" sz="half" idx="10"/>
          </p:nvPr>
        </p:nvSpPr>
        <p:spPr/>
        <p:txBody>
          <a:bodyPr/>
          <a:lstStyle/>
          <a:p>
            <a:fld id="{6F150EE8-DE0C-D445-B5FB-33DBFE8E0778}" type="datetimeFigureOut">
              <a:rPr lang="en-US" smtClean="0"/>
              <a:t>1/28/23</a:t>
            </a:fld>
            <a:endParaRPr lang="en-US"/>
          </a:p>
        </p:txBody>
      </p:sp>
      <p:sp>
        <p:nvSpPr>
          <p:cNvPr id="6" name="Footer Placeholder 5">
            <a:extLst>
              <a:ext uri="{FF2B5EF4-FFF2-40B4-BE49-F238E27FC236}">
                <a16:creationId xmlns:a16="http://schemas.microsoft.com/office/drawing/2014/main" id="{4497E2B7-2DEC-18C6-3F77-2E37D3A8D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FBE07-9BF3-7A4B-2F94-5DB6A245BB7C}"/>
              </a:ext>
            </a:extLst>
          </p:cNvPr>
          <p:cNvSpPr>
            <a:spLocks noGrp="1"/>
          </p:cNvSpPr>
          <p:nvPr>
            <p:ph type="sldNum" sz="quarter" idx="12"/>
          </p:nvPr>
        </p:nvSpPr>
        <p:spPr/>
        <p:txBody>
          <a:bodyPr/>
          <a:lstStyle/>
          <a:p>
            <a:fld id="{133D0FCD-883F-244E-917F-80F0B57AE8A0}" type="slidenum">
              <a:rPr lang="en-US" smtClean="0"/>
              <a:t>‹#›</a:t>
            </a:fld>
            <a:endParaRPr lang="en-US"/>
          </a:p>
        </p:txBody>
      </p:sp>
    </p:spTree>
    <p:extLst>
      <p:ext uri="{BB962C8B-B14F-4D97-AF65-F5344CB8AC3E}">
        <p14:creationId xmlns:p14="http://schemas.microsoft.com/office/powerpoint/2010/main" val="357039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9B79CC-9F5F-98D3-CD60-75096E8E5E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522EE86-0AEE-088A-E93C-454C69A03B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E17C96-2C06-0C00-44E8-D3FD07BA05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50EE8-DE0C-D445-B5FB-33DBFE8E0778}" type="datetimeFigureOut">
              <a:rPr lang="en-US" smtClean="0"/>
              <a:t>1/28/23</a:t>
            </a:fld>
            <a:endParaRPr lang="en-US"/>
          </a:p>
        </p:txBody>
      </p:sp>
      <p:sp>
        <p:nvSpPr>
          <p:cNvPr id="5" name="Footer Placeholder 4">
            <a:extLst>
              <a:ext uri="{FF2B5EF4-FFF2-40B4-BE49-F238E27FC236}">
                <a16:creationId xmlns:a16="http://schemas.microsoft.com/office/drawing/2014/main" id="{55FD7277-078C-36F2-A090-D4816B19A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4C231C-A794-B86A-F4CE-1C2702A0D9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D0FCD-883F-244E-917F-80F0B57AE8A0}" type="slidenum">
              <a:rPr lang="en-US" smtClean="0"/>
              <a:t>‹#›</a:t>
            </a:fld>
            <a:endParaRPr lang="en-US"/>
          </a:p>
        </p:txBody>
      </p:sp>
    </p:spTree>
    <p:extLst>
      <p:ext uri="{BB962C8B-B14F-4D97-AF65-F5344CB8AC3E}">
        <p14:creationId xmlns:p14="http://schemas.microsoft.com/office/powerpoint/2010/main" val="39343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Book Antiqua" panose="02040602050305030304" pitchFamily="18" charset="0"/>
          <a:ea typeface="+mj-ea"/>
          <a:cs typeface="+mj-cs"/>
        </a:defRPr>
      </a:lvl1pPr>
    </p:titleStyle>
    <p:bodyStyle>
      <a:lvl1pPr marL="0" indent="0" algn="l" defTabSz="914400" rtl="0" eaLnBrk="1" latinLnBrk="0" hangingPunct="1">
        <a:lnSpc>
          <a:spcPct val="90000"/>
        </a:lnSpc>
        <a:spcBef>
          <a:spcPts val="1000"/>
        </a:spcBef>
        <a:buFontTx/>
        <a:buNone/>
        <a:defRPr sz="2800" b="0" i="0" kern="1200">
          <a:solidFill>
            <a:schemeClr val="tx1"/>
          </a:solidFill>
          <a:latin typeface="Book Antiqua" panose="02040602050305030304" pitchFamily="18" charset="0"/>
          <a:ea typeface="+mn-ea"/>
          <a:cs typeface="+mn-cs"/>
        </a:defRPr>
      </a:lvl1pPr>
      <a:lvl2pPr marL="457200" indent="0" algn="l" defTabSz="914400" rtl="0" eaLnBrk="1" latinLnBrk="0" hangingPunct="1">
        <a:lnSpc>
          <a:spcPct val="90000"/>
        </a:lnSpc>
        <a:spcBef>
          <a:spcPts val="500"/>
        </a:spcBef>
        <a:buFontTx/>
        <a:buNone/>
        <a:defRPr sz="2400" b="0" i="0" kern="1200">
          <a:solidFill>
            <a:schemeClr val="tx1"/>
          </a:solidFill>
          <a:latin typeface="Book Antiqua" panose="02040602050305030304" pitchFamily="18" charset="0"/>
          <a:ea typeface="+mn-ea"/>
          <a:cs typeface="+mn-cs"/>
        </a:defRPr>
      </a:lvl2pPr>
      <a:lvl3pPr marL="914400" indent="0" algn="l" defTabSz="914400" rtl="0" eaLnBrk="1" latinLnBrk="0" hangingPunct="1">
        <a:lnSpc>
          <a:spcPct val="90000"/>
        </a:lnSpc>
        <a:spcBef>
          <a:spcPts val="500"/>
        </a:spcBef>
        <a:buFontTx/>
        <a:buNone/>
        <a:defRPr sz="2000" b="0" i="0" kern="1200">
          <a:solidFill>
            <a:schemeClr val="tx1"/>
          </a:solidFill>
          <a:latin typeface="Book Antiqua" panose="02040602050305030304" pitchFamily="18" charset="0"/>
          <a:ea typeface="+mn-ea"/>
          <a:cs typeface="+mn-cs"/>
        </a:defRPr>
      </a:lvl3pPr>
      <a:lvl4pPr marL="1371600" indent="0" algn="l" defTabSz="914400" rtl="0" eaLnBrk="1" latinLnBrk="0" hangingPunct="1">
        <a:lnSpc>
          <a:spcPct val="90000"/>
        </a:lnSpc>
        <a:spcBef>
          <a:spcPts val="500"/>
        </a:spcBef>
        <a:buFontTx/>
        <a:buNone/>
        <a:defRPr sz="1800" b="0" i="0" kern="1200">
          <a:solidFill>
            <a:schemeClr val="tx1"/>
          </a:solidFill>
          <a:latin typeface="Book Antiqua" panose="02040602050305030304" pitchFamily="18" charset="0"/>
          <a:ea typeface="+mn-ea"/>
          <a:cs typeface="+mn-cs"/>
        </a:defRPr>
      </a:lvl4pPr>
      <a:lvl5pPr marL="1828800" indent="0" algn="l" defTabSz="914400" rtl="0" eaLnBrk="1" latinLnBrk="0" hangingPunct="1">
        <a:lnSpc>
          <a:spcPct val="90000"/>
        </a:lnSpc>
        <a:spcBef>
          <a:spcPts val="500"/>
        </a:spcBef>
        <a:buFontTx/>
        <a:buNone/>
        <a:defRPr sz="18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B5923-6183-275B-5B2B-EB437650F7FA}"/>
              </a:ext>
            </a:extLst>
          </p:cNvPr>
          <p:cNvSpPr>
            <a:spLocks noGrp="1"/>
          </p:cNvSpPr>
          <p:nvPr>
            <p:ph type="ctrTitle"/>
          </p:nvPr>
        </p:nvSpPr>
        <p:spPr>
          <a:xfrm>
            <a:off x="75344" y="2720084"/>
            <a:ext cx="12041312" cy="1193800"/>
          </a:xfrm>
        </p:spPr>
        <p:txBody>
          <a:bodyPr/>
          <a:lstStyle/>
          <a:p>
            <a:r>
              <a:rPr lang="en-US" dirty="0"/>
              <a:t>“Let’s say I die; Then What?!”</a:t>
            </a:r>
          </a:p>
        </p:txBody>
      </p:sp>
    </p:spTree>
    <p:extLst>
      <p:ext uri="{BB962C8B-B14F-4D97-AF65-F5344CB8AC3E}">
        <p14:creationId xmlns:p14="http://schemas.microsoft.com/office/powerpoint/2010/main" val="175941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D7A3F-0F44-27DE-2265-7C567F20C10C}"/>
              </a:ext>
            </a:extLst>
          </p:cNvPr>
          <p:cNvSpPr>
            <a:spLocks noGrp="1"/>
          </p:cNvSpPr>
          <p:nvPr>
            <p:ph type="title"/>
          </p:nvPr>
        </p:nvSpPr>
        <p:spPr>
          <a:xfrm>
            <a:off x="838200" y="0"/>
            <a:ext cx="10515600" cy="1325563"/>
          </a:xfrm>
        </p:spPr>
        <p:txBody>
          <a:bodyPr/>
          <a:lstStyle/>
          <a:p>
            <a:pPr algn="ctr"/>
            <a:r>
              <a:rPr lang="en-US" dirty="0"/>
              <a:t>A) Spirit, Soul, and Body (I Thess. 5:23)</a:t>
            </a:r>
          </a:p>
        </p:txBody>
      </p:sp>
      <p:sp>
        <p:nvSpPr>
          <p:cNvPr id="6" name="Content Placeholder 5">
            <a:extLst>
              <a:ext uri="{FF2B5EF4-FFF2-40B4-BE49-F238E27FC236}">
                <a16:creationId xmlns:a16="http://schemas.microsoft.com/office/drawing/2014/main" id="{F7BF5156-4127-C9C5-7338-07A261CBEE7A}"/>
              </a:ext>
            </a:extLst>
          </p:cNvPr>
          <p:cNvSpPr>
            <a:spLocks noGrp="1"/>
          </p:cNvSpPr>
          <p:nvPr>
            <p:ph idx="1"/>
          </p:nvPr>
        </p:nvSpPr>
        <p:spPr>
          <a:xfrm>
            <a:off x="297950" y="1325563"/>
            <a:ext cx="11894049" cy="5532437"/>
          </a:xfrm>
        </p:spPr>
        <p:txBody>
          <a:bodyPr/>
          <a:lstStyle/>
          <a:p>
            <a:pPr>
              <a:buFont typeface="+mj-lt"/>
              <a:buAutoNum type="arabicPeriod"/>
            </a:pPr>
            <a:r>
              <a:rPr lang="en-US" dirty="0">
                <a:effectLst/>
              </a:rPr>
              <a:t>﻿﻿﻿ Our spirit = innermost part of man (I Cor 6:17; Romans 8:16)</a:t>
            </a:r>
          </a:p>
          <a:p>
            <a:pPr>
              <a:buFont typeface="+mj-lt"/>
              <a:buAutoNum type="arabicPeriod"/>
            </a:pPr>
            <a:endParaRPr lang="en-US" dirty="0">
              <a:effectLst/>
            </a:endParaRPr>
          </a:p>
          <a:p>
            <a:pPr>
              <a:buFont typeface="+mj-lt"/>
              <a:buAutoNum type="arabicPeriod"/>
            </a:pPr>
            <a:r>
              <a:rPr lang="en-US" dirty="0">
                <a:effectLst/>
              </a:rPr>
              <a:t>﻿﻿﻿ Soul = "Psyche" or a person's distinct identity</a:t>
            </a:r>
          </a:p>
          <a:p>
            <a:pPr>
              <a:buFont typeface="+mj-lt"/>
              <a:buAutoNum type="arabicPeriod"/>
            </a:pPr>
            <a:endParaRPr lang="en-US" dirty="0">
              <a:effectLst/>
            </a:endParaRPr>
          </a:p>
          <a:p>
            <a:pPr>
              <a:buFont typeface="+mj-lt"/>
              <a:buAutoNum type="arabicPeriod"/>
            </a:pPr>
            <a:r>
              <a:rPr lang="en-US" dirty="0">
                <a:effectLst/>
              </a:rPr>
              <a:t>﻿﻿﻿ Spirit at death ( Eccl 12:7; James 2:26)</a:t>
            </a:r>
          </a:p>
          <a:p>
            <a:pPr>
              <a:buFont typeface="+mj-lt"/>
              <a:buAutoNum type="arabicPeriod"/>
            </a:pPr>
            <a:endParaRPr lang="en-US" dirty="0">
              <a:effectLst/>
            </a:endParaRPr>
          </a:p>
          <a:p>
            <a:pPr>
              <a:buFont typeface="+mj-lt"/>
              <a:buAutoNum type="arabicPeriod"/>
            </a:pPr>
            <a:r>
              <a:rPr lang="en-US" dirty="0">
                <a:effectLst/>
              </a:rPr>
              <a:t>﻿﻿﻿ Soul at death ( Gen 35:18; I Kings 17: 21-22)</a:t>
            </a:r>
          </a:p>
          <a:p>
            <a:pPr>
              <a:buFont typeface="+mj-lt"/>
              <a:buAutoNum type="arabicPeriod"/>
            </a:pPr>
            <a:endParaRPr lang="en-US" dirty="0">
              <a:effectLst/>
            </a:endParaRPr>
          </a:p>
          <a:p>
            <a:pPr>
              <a:buFont typeface="+mj-lt"/>
              <a:buAutoNum type="arabicPeriod"/>
            </a:pPr>
            <a:r>
              <a:rPr lang="en-US" dirty="0">
                <a:effectLst/>
              </a:rPr>
              <a:t>﻿﻿﻿ For those who are In Christ, when we die in the flesh our spirit and soul will be with the Lord (2 Cor 5: 2,6-8; Phil 1:21-24).</a:t>
            </a:r>
          </a:p>
          <a:p>
            <a:endParaRPr lang="en-US" dirty="0"/>
          </a:p>
        </p:txBody>
      </p:sp>
    </p:spTree>
    <p:extLst>
      <p:ext uri="{BB962C8B-B14F-4D97-AF65-F5344CB8AC3E}">
        <p14:creationId xmlns:p14="http://schemas.microsoft.com/office/powerpoint/2010/main" val="214313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A2FA9-3190-F226-B28E-0ECD28B92F88}"/>
              </a:ext>
            </a:extLst>
          </p:cNvPr>
          <p:cNvSpPr>
            <a:spLocks noGrp="1"/>
          </p:cNvSpPr>
          <p:nvPr>
            <p:ph type="title"/>
          </p:nvPr>
        </p:nvSpPr>
        <p:spPr>
          <a:xfrm>
            <a:off x="838200" y="18255"/>
            <a:ext cx="10515600" cy="1325563"/>
          </a:xfrm>
        </p:spPr>
        <p:txBody>
          <a:bodyPr/>
          <a:lstStyle/>
          <a:p>
            <a:pPr algn="ctr"/>
            <a:r>
              <a:rPr lang="en-US" dirty="0"/>
              <a:t>B) Example of Jesus’ Death on the Cross (Luke 23:43)</a:t>
            </a:r>
          </a:p>
        </p:txBody>
      </p:sp>
      <p:sp>
        <p:nvSpPr>
          <p:cNvPr id="6" name="Content Placeholder 5">
            <a:extLst>
              <a:ext uri="{FF2B5EF4-FFF2-40B4-BE49-F238E27FC236}">
                <a16:creationId xmlns:a16="http://schemas.microsoft.com/office/drawing/2014/main" id="{A4FA3CB1-43F5-84BA-BE28-FEFD83613E5F}"/>
              </a:ext>
            </a:extLst>
          </p:cNvPr>
          <p:cNvSpPr>
            <a:spLocks noGrp="1"/>
          </p:cNvSpPr>
          <p:nvPr>
            <p:ph idx="1"/>
          </p:nvPr>
        </p:nvSpPr>
        <p:spPr>
          <a:xfrm>
            <a:off x="267128" y="1343817"/>
            <a:ext cx="11924872" cy="5495927"/>
          </a:xfrm>
        </p:spPr>
        <p:txBody>
          <a:bodyPr/>
          <a:lstStyle/>
          <a:p>
            <a:pPr>
              <a:buFont typeface="+mj-lt"/>
              <a:buAutoNum type="arabicPeriod"/>
            </a:pPr>
            <a:r>
              <a:rPr lang="en-US" dirty="0">
                <a:effectLst/>
              </a:rPr>
              <a:t>﻿﻿﻿ Jesus promised the "thief on the cross" that the two of them would be together in Paradise or that portion of Hades that Jesus earlier called "Abraham's bosom" (Luke 16:22)</a:t>
            </a:r>
          </a:p>
          <a:p>
            <a:pPr>
              <a:buFont typeface="+mj-lt"/>
              <a:buAutoNum type="arabicPeriod"/>
            </a:pPr>
            <a:endParaRPr lang="en-US" dirty="0">
              <a:effectLst/>
            </a:endParaRPr>
          </a:p>
          <a:p>
            <a:pPr>
              <a:buFont typeface="+mj-lt"/>
              <a:buAutoNum type="arabicPeriod"/>
            </a:pPr>
            <a:r>
              <a:rPr lang="en-US" dirty="0">
                <a:effectLst/>
              </a:rPr>
              <a:t>﻿﻿﻿ Hades is not synonymous with heaven after Christ's resurrection John 20:17; Eph 4:9-10</a:t>
            </a:r>
          </a:p>
          <a:p>
            <a:pPr>
              <a:buFont typeface="+mj-lt"/>
              <a:buAutoNum type="arabicPeriod"/>
            </a:pPr>
            <a:endParaRPr lang="en-US" dirty="0">
              <a:effectLst/>
            </a:endParaRPr>
          </a:p>
          <a:p>
            <a:pPr>
              <a:buFont typeface="+mj-lt"/>
              <a:buAutoNum type="arabicPeriod"/>
            </a:pPr>
            <a:r>
              <a:rPr lang="en-US" dirty="0">
                <a:effectLst/>
              </a:rPr>
              <a:t>﻿﻿﻿ Paradise is now in heaven with the "tree of life" (2 Cor 12:2-4; Rev 2:7): Jesus ascended into heaven as the disciples watched (Acts 1:9-11).</a:t>
            </a:r>
          </a:p>
          <a:p>
            <a:pPr>
              <a:buFont typeface="+mj-lt"/>
              <a:buAutoNum type="arabicPeriod"/>
            </a:pPr>
            <a:endParaRPr lang="en-US" dirty="0">
              <a:effectLst/>
            </a:endParaRPr>
          </a:p>
          <a:p>
            <a:pPr>
              <a:buFont typeface="+mj-lt"/>
              <a:buAutoNum type="arabicPeriod"/>
            </a:pPr>
            <a:r>
              <a:rPr lang="en-US" dirty="0">
                <a:effectLst/>
              </a:rPr>
              <a:t>﻿﻿﻿ Jesus defeated death and Satan and lead those who were in Hades into heaven with Him (Eph 4:8)</a:t>
            </a:r>
          </a:p>
          <a:p>
            <a:endParaRPr lang="en-US" dirty="0"/>
          </a:p>
        </p:txBody>
      </p:sp>
    </p:spTree>
    <p:extLst>
      <p:ext uri="{BB962C8B-B14F-4D97-AF65-F5344CB8AC3E}">
        <p14:creationId xmlns:p14="http://schemas.microsoft.com/office/powerpoint/2010/main" val="184883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44420-49BA-9FCD-AE7A-3693358C6CD3}"/>
              </a:ext>
            </a:extLst>
          </p:cNvPr>
          <p:cNvSpPr>
            <a:spLocks noGrp="1"/>
          </p:cNvSpPr>
          <p:nvPr>
            <p:ph type="title"/>
          </p:nvPr>
        </p:nvSpPr>
        <p:spPr>
          <a:xfrm>
            <a:off x="838200" y="18255"/>
            <a:ext cx="10515600" cy="1325563"/>
          </a:xfrm>
        </p:spPr>
        <p:txBody>
          <a:bodyPr/>
          <a:lstStyle/>
          <a:p>
            <a:pPr algn="ctr"/>
            <a:r>
              <a:rPr lang="en-US" dirty="0"/>
              <a:t>C) The Great White Throne and </a:t>
            </a:r>
            <a:br>
              <a:rPr lang="en-US" dirty="0"/>
            </a:br>
            <a:r>
              <a:rPr lang="en-US" dirty="0"/>
              <a:t>the Judgement Scene</a:t>
            </a:r>
          </a:p>
        </p:txBody>
      </p:sp>
      <p:sp>
        <p:nvSpPr>
          <p:cNvPr id="3" name="Content Placeholder 2">
            <a:extLst>
              <a:ext uri="{FF2B5EF4-FFF2-40B4-BE49-F238E27FC236}">
                <a16:creationId xmlns:a16="http://schemas.microsoft.com/office/drawing/2014/main" id="{8897A70F-BF6E-FF34-5C98-FF065EBA3DE7}"/>
              </a:ext>
            </a:extLst>
          </p:cNvPr>
          <p:cNvSpPr>
            <a:spLocks noGrp="1"/>
          </p:cNvSpPr>
          <p:nvPr>
            <p:ph idx="1"/>
          </p:nvPr>
        </p:nvSpPr>
        <p:spPr>
          <a:xfrm>
            <a:off x="256854" y="1765059"/>
            <a:ext cx="11935146" cy="4351338"/>
          </a:xfrm>
        </p:spPr>
        <p:txBody>
          <a:bodyPr/>
          <a:lstStyle/>
          <a:p>
            <a:pPr>
              <a:buFont typeface="+mj-lt"/>
              <a:buAutoNum type="arabicPeriod"/>
            </a:pPr>
            <a:r>
              <a:rPr lang="en-US" dirty="0">
                <a:effectLst/>
              </a:rPr>
              <a:t>﻿﻿﻿ Those who are standing before God, whose deeds were being recounted, whose names either were or were not in the book of life are those who Jesus led "captive" when He ascended before His Father       (Rev 20: 11-15).</a:t>
            </a:r>
          </a:p>
          <a:p>
            <a:pPr>
              <a:buFont typeface="+mj-lt"/>
              <a:buAutoNum type="arabicPeriod"/>
            </a:pPr>
            <a:endParaRPr lang="en-US" dirty="0">
              <a:effectLst/>
            </a:endParaRPr>
          </a:p>
          <a:p>
            <a:pPr>
              <a:buFont typeface="+mj-lt"/>
              <a:buAutoNum type="arabicPeriod"/>
            </a:pPr>
            <a:r>
              <a:rPr lang="en-US" dirty="0">
                <a:effectLst/>
              </a:rPr>
              <a:t>﻿﻿﻿ After the cross a person is now judged upon their death (Heb 9:27).</a:t>
            </a:r>
          </a:p>
          <a:p>
            <a:endParaRPr lang="en-US" dirty="0"/>
          </a:p>
        </p:txBody>
      </p:sp>
    </p:spTree>
    <p:extLst>
      <p:ext uri="{BB962C8B-B14F-4D97-AF65-F5344CB8AC3E}">
        <p14:creationId xmlns:p14="http://schemas.microsoft.com/office/powerpoint/2010/main" val="2341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52F43-3248-1368-6117-A0A7CBBAD38F}"/>
              </a:ext>
            </a:extLst>
          </p:cNvPr>
          <p:cNvSpPr>
            <a:spLocks noGrp="1"/>
          </p:cNvSpPr>
          <p:nvPr>
            <p:ph type="title"/>
          </p:nvPr>
        </p:nvSpPr>
        <p:spPr>
          <a:xfrm>
            <a:off x="838200" y="18255"/>
            <a:ext cx="10515600" cy="1325563"/>
          </a:xfrm>
        </p:spPr>
        <p:txBody>
          <a:bodyPr/>
          <a:lstStyle/>
          <a:p>
            <a:pPr algn="ctr"/>
            <a:r>
              <a:rPr lang="en-US" dirty="0"/>
              <a:t>D) Those Who Have ”Fallen Asleep in the Lord Will Return With Him</a:t>
            </a:r>
          </a:p>
        </p:txBody>
      </p:sp>
      <p:sp>
        <p:nvSpPr>
          <p:cNvPr id="3" name="Content Placeholder 2">
            <a:extLst>
              <a:ext uri="{FF2B5EF4-FFF2-40B4-BE49-F238E27FC236}">
                <a16:creationId xmlns:a16="http://schemas.microsoft.com/office/drawing/2014/main" id="{D54BFB41-3E69-0CC9-DA59-9D48C1B7E7C4}"/>
              </a:ext>
            </a:extLst>
          </p:cNvPr>
          <p:cNvSpPr>
            <a:spLocks noGrp="1"/>
          </p:cNvSpPr>
          <p:nvPr>
            <p:ph idx="1"/>
          </p:nvPr>
        </p:nvSpPr>
        <p:spPr>
          <a:xfrm>
            <a:off x="267128" y="1539027"/>
            <a:ext cx="11924872" cy="5032375"/>
          </a:xfrm>
        </p:spPr>
        <p:txBody>
          <a:bodyPr/>
          <a:lstStyle/>
          <a:p>
            <a:pPr>
              <a:buFont typeface="+mj-lt"/>
              <a:buAutoNum type="arabicPeriod"/>
            </a:pPr>
            <a:r>
              <a:rPr lang="en-US" dirty="0">
                <a:effectLst/>
              </a:rPr>
              <a:t>﻿﻿﻿ Jesus brings with Him those faithful who are already in His presence       (I </a:t>
            </a:r>
            <a:r>
              <a:rPr lang="en-US" dirty="0" err="1">
                <a:effectLst/>
              </a:rPr>
              <a:t>Thess</a:t>
            </a:r>
            <a:r>
              <a:rPr lang="en-US" dirty="0">
                <a:effectLst/>
              </a:rPr>
              <a:t> 4:13-16)</a:t>
            </a:r>
          </a:p>
          <a:p>
            <a:pPr>
              <a:buFont typeface="+mj-lt"/>
              <a:buAutoNum type="arabicPeriod"/>
            </a:pPr>
            <a:endParaRPr lang="en-US" dirty="0">
              <a:effectLst/>
            </a:endParaRPr>
          </a:p>
          <a:p>
            <a:pPr>
              <a:buFont typeface="+mj-lt"/>
              <a:buAutoNum type="arabicPeriod"/>
            </a:pPr>
            <a:r>
              <a:rPr lang="en-US" dirty="0">
                <a:effectLst/>
              </a:rPr>
              <a:t>﻿﻿﻿ Those who are alive at Jesus return will be caught up in the clouds with the saints</a:t>
            </a:r>
          </a:p>
          <a:p>
            <a:pPr>
              <a:buFont typeface="+mj-lt"/>
              <a:buAutoNum type="arabicPeriod"/>
            </a:pPr>
            <a:endParaRPr lang="en-US" dirty="0">
              <a:effectLst/>
            </a:endParaRPr>
          </a:p>
          <a:p>
            <a:pPr>
              <a:buFont typeface="+mj-lt"/>
              <a:buAutoNum type="arabicPeriod"/>
            </a:pPr>
            <a:r>
              <a:rPr lang="en-US" dirty="0">
                <a:effectLst/>
              </a:rPr>
              <a:t>﻿﻿﻿ Upon Jesus return ALL who are in the grave will arise with their spiritual body</a:t>
            </a:r>
          </a:p>
          <a:p>
            <a:pPr>
              <a:buFont typeface="+mj-lt"/>
              <a:buAutoNum type="arabicPeriod"/>
            </a:pPr>
            <a:endParaRPr lang="en-US" dirty="0">
              <a:effectLst/>
            </a:endParaRPr>
          </a:p>
          <a:p>
            <a:pPr>
              <a:buFont typeface="+mj-lt"/>
              <a:buAutoNum type="arabicPeriod"/>
            </a:pPr>
            <a:r>
              <a:rPr lang="en-US" dirty="0">
                <a:effectLst/>
              </a:rPr>
              <a:t> (John 5:28-29; I Cor 15:12-19, 35-38, 42-44, 50-54)</a:t>
            </a:r>
          </a:p>
          <a:p>
            <a:endParaRPr lang="en-US" dirty="0"/>
          </a:p>
        </p:txBody>
      </p:sp>
    </p:spTree>
    <p:extLst>
      <p:ext uri="{BB962C8B-B14F-4D97-AF65-F5344CB8AC3E}">
        <p14:creationId xmlns:p14="http://schemas.microsoft.com/office/powerpoint/2010/main" val="398204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3BCF7-7F06-B4CE-1546-050856B876BB}"/>
              </a:ext>
            </a:extLst>
          </p:cNvPr>
          <p:cNvSpPr>
            <a:spLocks noGrp="1"/>
          </p:cNvSpPr>
          <p:nvPr>
            <p:ph type="title"/>
          </p:nvPr>
        </p:nvSpPr>
        <p:spPr/>
        <p:txBody>
          <a:bodyPr/>
          <a:lstStyle/>
          <a:p>
            <a:pPr algn="ctr"/>
            <a:r>
              <a:rPr lang="en-US" dirty="0"/>
              <a:t>E) What About The Day </a:t>
            </a:r>
            <a:br>
              <a:rPr lang="en-US" dirty="0"/>
            </a:br>
            <a:r>
              <a:rPr lang="en-US" dirty="0"/>
              <a:t>That the World Will Be Judged?</a:t>
            </a:r>
          </a:p>
        </p:txBody>
      </p:sp>
      <p:sp>
        <p:nvSpPr>
          <p:cNvPr id="3" name="Content Placeholder 2">
            <a:extLst>
              <a:ext uri="{FF2B5EF4-FFF2-40B4-BE49-F238E27FC236}">
                <a16:creationId xmlns:a16="http://schemas.microsoft.com/office/drawing/2014/main" id="{F15DEB9A-62DC-5780-2FB3-53074DFACBB5}"/>
              </a:ext>
            </a:extLst>
          </p:cNvPr>
          <p:cNvSpPr>
            <a:spLocks noGrp="1"/>
          </p:cNvSpPr>
          <p:nvPr>
            <p:ph idx="1"/>
          </p:nvPr>
        </p:nvSpPr>
        <p:spPr>
          <a:xfrm>
            <a:off x="267128" y="2051656"/>
            <a:ext cx="11924872" cy="4351338"/>
          </a:xfrm>
        </p:spPr>
        <p:txBody>
          <a:bodyPr/>
          <a:lstStyle/>
          <a:p>
            <a:pPr>
              <a:buFont typeface="+mj-lt"/>
              <a:buAutoNum type="arabicPeriod"/>
            </a:pPr>
            <a:r>
              <a:rPr lang="en-US" dirty="0">
                <a:effectLst/>
              </a:rPr>
              <a:t>﻿﻿﻿ In the "Olivet Discourse' Jesus answers the disciples question as to "what will be the signs of Your coming" by giving them three parables Matt 24:45-51, 25:1-13</a:t>
            </a:r>
          </a:p>
          <a:p>
            <a:pPr>
              <a:buFont typeface="+mj-lt"/>
              <a:buAutoNum type="arabicPeriod"/>
            </a:pPr>
            <a:endParaRPr lang="en-US" dirty="0">
              <a:effectLst/>
            </a:endParaRPr>
          </a:p>
          <a:p>
            <a:pPr>
              <a:buFont typeface="+mj-lt"/>
              <a:buAutoNum type="arabicPeriod"/>
            </a:pPr>
            <a:r>
              <a:rPr lang="en-US" dirty="0">
                <a:effectLst/>
              </a:rPr>
              <a:t>﻿﻿﻿ This will be the judgement on those who are still "alive" when Jesus returns. We know this for two reasons: "all the NATIONS will be gathered before Him" and this would not be talking about those who have previously died, for these will not stand before God as</a:t>
            </a:r>
            <a:br>
              <a:rPr lang="en-US" dirty="0">
                <a:effectLst/>
              </a:rPr>
            </a:br>
            <a:r>
              <a:rPr lang="en-US" dirty="0">
                <a:effectLst/>
              </a:rPr>
              <a:t>"nations" but as individuals, e.g. "each one" 2 Cor 5:10</a:t>
            </a:r>
          </a:p>
          <a:p>
            <a:endParaRPr lang="en-US" dirty="0"/>
          </a:p>
        </p:txBody>
      </p:sp>
    </p:spTree>
    <p:extLst>
      <p:ext uri="{BB962C8B-B14F-4D97-AF65-F5344CB8AC3E}">
        <p14:creationId xmlns:p14="http://schemas.microsoft.com/office/powerpoint/2010/main" val="342958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75CC3F2-008F-D543-9D62-4A65F650ED44}" vid="{BF0AE02C-F919-BB4A-BC8A-99D9499380F5}"/>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505</Words>
  <Application>Microsoft Macintosh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 Antiqua</vt:lpstr>
      <vt:lpstr>Calibri</vt:lpstr>
      <vt:lpstr>Office Theme</vt:lpstr>
      <vt:lpstr>“Let’s say I die; Then What?!”</vt:lpstr>
      <vt:lpstr>A) Spirit, Soul, and Body (I Thess. 5:23)</vt:lpstr>
      <vt:lpstr>B) Example of Jesus’ Death on the Cross (Luke 23:43)</vt:lpstr>
      <vt:lpstr>C) The Great White Throne and  the Judgement Scene</vt:lpstr>
      <vt:lpstr>D) Those Who Have ”Fallen Asleep in the Lord Will Return With Him</vt:lpstr>
      <vt:lpstr>E) What About The Day  That the World Will Be Judged?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say I die; Then What?!”</dc:title>
  <dc:creator>Paul Finney</dc:creator>
  <cp:lastModifiedBy>Paul Finney</cp:lastModifiedBy>
  <cp:revision>3</cp:revision>
  <dcterms:created xsi:type="dcterms:W3CDTF">2023-01-29T00:40:37Z</dcterms:created>
  <dcterms:modified xsi:type="dcterms:W3CDTF">2023-01-29T01:10:50Z</dcterms:modified>
</cp:coreProperties>
</file>