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BDAB"/>
    <a:srgbClr val="B3541F"/>
    <a:srgbClr val="673105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1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0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1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2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8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8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6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4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7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7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E892F-4234-4319-BF7B-A659CA583C1F}" type="datetimeFigureOut">
              <a:rPr lang="en-US" smtClean="0"/>
              <a:t>12/6/14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534C2-E6A9-4A43-8132-7C49BE4C83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6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81000" y="4419600"/>
            <a:ext cx="8534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</a:rPr>
              <a:t>Starts &amp; Ends </a:t>
            </a:r>
            <a:r>
              <a:rPr lang="en-US" b="1" dirty="0" smtClean="0">
                <a:solidFill>
                  <a:schemeClr val="tx1"/>
                </a:solidFill>
              </a:rPr>
              <a:t>In The Temple 1:10 &amp; 24:50-53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He adds several references MT &amp; MK leave out.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He stresses:</a:t>
            </a:r>
            <a:r>
              <a:rPr lang="en-US" b="1" i="1" dirty="0" smtClean="0">
                <a:solidFill>
                  <a:schemeClr val="tx1"/>
                </a:solidFill>
              </a:rPr>
              <a:t> Pray not to enter into temptation</a:t>
            </a:r>
            <a:r>
              <a:rPr lang="en-US" b="1" dirty="0" smtClean="0">
                <a:solidFill>
                  <a:schemeClr val="tx1"/>
                </a:solidFill>
              </a:rPr>
              <a:t>! 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67"/>
          <a:stretch/>
        </p:blipFill>
        <p:spPr>
          <a:xfrm>
            <a:off x="0" y="-9525"/>
            <a:ext cx="9144000" cy="3590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905000"/>
            <a:ext cx="61722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5000" b="1" dirty="0" smtClean="0">
                <a:ln w="254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Devoted to Prayer</a:t>
            </a:r>
            <a:endParaRPr lang="en-US" sz="5000" b="1" dirty="0">
              <a:ln w="254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76800"/>
            <a:ext cx="8534400" cy="685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Prayer In Luke’s Gospel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2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1968 L -0.03262 -0.08152 C -0.04095 -0.09472 -0.05535 -0.11 -0.07218 -0.1239 C -0.09075 -0.13918 -0.10671 -0.14937 -0.11955 -0.15354 L -0.1789 -0.17554 " pathEditMode="relative" rAng="12729457" ptsTypes="F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45" y="-9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81000" y="4419600"/>
            <a:ext cx="85344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pc="-80" dirty="0">
                <a:solidFill>
                  <a:schemeClr val="tx1"/>
                </a:solidFill>
              </a:rPr>
              <a:t>Jesus perseveres in prayer to The Father. (23:34, 46)</a:t>
            </a:r>
          </a:p>
          <a:p>
            <a:pPr algn="l"/>
            <a:r>
              <a:rPr lang="en-US" b="1" spc="-80" dirty="0">
                <a:solidFill>
                  <a:schemeClr val="tx1"/>
                </a:solidFill>
              </a:rPr>
              <a:t>He trusts God in prayer but sin still occurs: [22:31-34]</a:t>
            </a:r>
            <a:br>
              <a:rPr lang="en-US" b="1" spc="-80" dirty="0">
                <a:solidFill>
                  <a:schemeClr val="tx1"/>
                </a:solidFill>
              </a:rPr>
            </a:br>
            <a:r>
              <a:rPr lang="en-US" b="1" spc="-80" dirty="0">
                <a:solidFill>
                  <a:schemeClr val="tx1"/>
                </a:solidFill>
              </a:rPr>
              <a:t>	So, He prays for Peter’s reaction to sin.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67"/>
          <a:stretch/>
        </p:blipFill>
        <p:spPr>
          <a:xfrm>
            <a:off x="0" y="-9525"/>
            <a:ext cx="9144000" cy="3590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905000"/>
            <a:ext cx="61722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5000" b="1" dirty="0" smtClean="0">
                <a:ln w="254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Devoted to Prayer</a:t>
            </a:r>
            <a:endParaRPr lang="en-US" sz="5000" b="1" dirty="0">
              <a:ln w="254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657600"/>
            <a:ext cx="8534400" cy="685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Prayer In Luke’s Gospel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28700" y="1219200"/>
            <a:ext cx="7086600" cy="2819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/>
              <a:t>On Parenting &amp; Prayer:</a:t>
            </a:r>
          </a:p>
          <a:p>
            <a:pPr algn="just"/>
            <a:r>
              <a:rPr lang="en-US" sz="2800" dirty="0" smtClean="0"/>
              <a:t>“</a:t>
            </a:r>
            <a:r>
              <a:rPr lang="en-US" sz="2800" dirty="0"/>
              <a:t>It didn’t take me long to realize that I did my best parenting by prayer. I began to speak less to the kids &amp; more to God. It was actually quite relaxing.” </a:t>
            </a:r>
            <a:r>
              <a:rPr lang="en-US" sz="2000" dirty="0" smtClean="0"/>
              <a:t>–Paul Miller pg60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131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81000" y="4419600"/>
            <a:ext cx="85344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arenBoth"/>
            </a:pPr>
            <a:r>
              <a:rPr lang="en-US" dirty="0" smtClean="0">
                <a:solidFill>
                  <a:srgbClr val="000000"/>
                </a:solidFill>
              </a:rPr>
              <a:t>Tax </a:t>
            </a:r>
            <a:r>
              <a:rPr lang="en-US" dirty="0">
                <a:solidFill>
                  <a:srgbClr val="000000"/>
                </a:solidFill>
              </a:rPr>
              <a:t>Collector &amp; The Pharisee  </a:t>
            </a:r>
            <a:r>
              <a:rPr lang="en-US" b="1" dirty="0" err="1">
                <a:solidFill>
                  <a:srgbClr val="000000"/>
                </a:solidFill>
              </a:rPr>
              <a:t>Lk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18:9-14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 algn="l">
              <a:buAutoNum type="arabicParenBoth"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Widow &amp; Unjust </a:t>
            </a:r>
            <a:r>
              <a:rPr lang="en-US" dirty="0" smtClean="0">
                <a:solidFill>
                  <a:srgbClr val="000000"/>
                </a:solidFill>
              </a:rPr>
              <a:t>Judge </a:t>
            </a:r>
            <a:r>
              <a:rPr lang="en-US" b="1" dirty="0" err="1" smtClean="0">
                <a:solidFill>
                  <a:srgbClr val="000000"/>
                </a:solidFill>
              </a:rPr>
              <a:t>Lk</a:t>
            </a:r>
            <a:r>
              <a:rPr lang="en-US" b="1" dirty="0" smtClean="0">
                <a:solidFill>
                  <a:srgbClr val="000000"/>
                </a:solidFill>
              </a:rPr>
              <a:t> 18:1-8</a:t>
            </a:r>
          </a:p>
          <a:p>
            <a:pPr marL="514350" indent="-514350" algn="l">
              <a:buAutoNum type="arabicParenBoth"/>
            </a:pPr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Friend At </a:t>
            </a:r>
            <a:r>
              <a:rPr lang="en-US" dirty="0" smtClean="0">
                <a:solidFill>
                  <a:srgbClr val="000000"/>
                </a:solidFill>
              </a:rPr>
              <a:t>Midnight </a:t>
            </a:r>
            <a:r>
              <a:rPr lang="en-US" b="1" dirty="0" err="1">
                <a:solidFill>
                  <a:srgbClr val="000000"/>
                </a:solidFill>
              </a:rPr>
              <a:t>Lk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11:5-8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Attached to Jesus</a:t>
            </a:r>
            <a:r>
              <a:rPr lang="en-US" dirty="0">
                <a:solidFill>
                  <a:srgbClr val="000000"/>
                </a:solidFill>
              </a:rPr>
              <a:t>’ </a:t>
            </a:r>
            <a:r>
              <a:rPr lang="en-US" dirty="0" smtClean="0">
                <a:solidFill>
                  <a:srgbClr val="000000"/>
                </a:solidFill>
              </a:rPr>
              <a:t>“model” </a:t>
            </a:r>
            <a:r>
              <a:rPr lang="en-US" dirty="0">
                <a:solidFill>
                  <a:srgbClr val="000000"/>
                </a:solidFill>
              </a:rPr>
              <a:t>prayer. </a:t>
            </a:r>
            <a:r>
              <a:rPr lang="en-US" b="1" dirty="0" err="1" smtClean="0">
                <a:solidFill>
                  <a:srgbClr val="000000"/>
                </a:solidFill>
              </a:rPr>
              <a:t>Lk</a:t>
            </a:r>
            <a:r>
              <a:rPr lang="en-US" b="1" dirty="0" smtClean="0">
                <a:solidFill>
                  <a:srgbClr val="000000"/>
                </a:solidFill>
              </a:rPr>
              <a:t> 11:1-4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Jesus focuses on attitude more than content of prayer. </a:t>
            </a:r>
            <a:endParaRPr lang="en-US" b="1" spc="-8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67"/>
          <a:stretch/>
        </p:blipFill>
        <p:spPr>
          <a:xfrm>
            <a:off x="0" y="-9525"/>
            <a:ext cx="9144000" cy="3590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905000"/>
            <a:ext cx="61722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5000" b="1" dirty="0" smtClean="0">
                <a:ln w="254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Devoted to Prayer</a:t>
            </a:r>
            <a:endParaRPr lang="en-US" sz="5000" b="1" dirty="0">
              <a:ln w="254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657600"/>
            <a:ext cx="8534400" cy="685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solidFill>
                  <a:schemeClr val="tx1"/>
                </a:solidFill>
              </a:rPr>
              <a:t>Prayer In Luke’s Gospel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71600" y="1905000"/>
            <a:ext cx="6324600" cy="1676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/>
              <a:t>“Any Christian who is not </a:t>
            </a:r>
            <a:r>
              <a:rPr lang="en-US" sz="3200" i="1" dirty="0"/>
              <a:t>wise</a:t>
            </a:r>
            <a:r>
              <a:rPr lang="en-US" sz="3200" dirty="0"/>
              <a:t> &amp; </a:t>
            </a:r>
            <a:r>
              <a:rPr lang="en-US" sz="3200" i="1" dirty="0"/>
              <a:t>diligent</a:t>
            </a:r>
            <a:r>
              <a:rPr lang="en-US" sz="3200" dirty="0"/>
              <a:t> in prayer is on the road to spiritual bankruptcy.”</a:t>
            </a:r>
            <a:r>
              <a:rPr lang="en-US" sz="3200" dirty="0"/>
              <a:t> </a:t>
            </a:r>
            <a:r>
              <a:rPr lang="en-US" sz="2000" dirty="0" smtClean="0"/>
              <a:t>–Paul </a:t>
            </a:r>
            <a:r>
              <a:rPr lang="en-US" sz="2000" dirty="0" err="1" smtClean="0"/>
              <a:t>Earnhart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59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67"/>
          <a:stretch/>
        </p:blipFill>
        <p:spPr>
          <a:xfrm>
            <a:off x="0" y="-9524"/>
            <a:ext cx="9144000" cy="17954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587375"/>
            <a:ext cx="6172200" cy="10128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5000" b="1" dirty="0" smtClean="0">
                <a:ln w="254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Devoted to Prayer</a:t>
            </a:r>
            <a:endParaRPr lang="en-US" sz="5000" b="1" dirty="0">
              <a:ln w="254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1981200"/>
            <a:ext cx="85344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The Friend At Midnight: [</a:t>
            </a:r>
            <a:r>
              <a:rPr lang="en-US" sz="3600" b="1" dirty="0" err="1" smtClean="0">
                <a:solidFill>
                  <a:schemeClr val="tx1"/>
                </a:solidFill>
              </a:rPr>
              <a:t>Lk</a:t>
            </a:r>
            <a:r>
              <a:rPr lang="en-US" sz="3600" b="1" dirty="0" smtClean="0">
                <a:solidFill>
                  <a:schemeClr val="tx1"/>
                </a:solidFill>
              </a:rPr>
              <a:t> 11:5-8]</a:t>
            </a:r>
          </a:p>
          <a:p>
            <a:pPr algn="l"/>
            <a:r>
              <a:rPr lang="en-US" sz="3000" b="1" spc="-80" dirty="0" smtClean="0">
                <a:solidFill>
                  <a:schemeClr val="tx1"/>
                </a:solidFill>
              </a:rPr>
              <a:t>What was their culture like? Avoid shame at all costs. </a:t>
            </a:r>
            <a:br>
              <a:rPr lang="en-US" sz="3000" b="1" spc="-80" dirty="0" smtClean="0">
                <a:solidFill>
                  <a:schemeClr val="tx1"/>
                </a:solidFill>
              </a:rPr>
            </a:br>
            <a:r>
              <a:rPr lang="en-US" sz="3000" b="1" spc="-80" dirty="0" smtClean="0">
                <a:solidFill>
                  <a:schemeClr val="tx1"/>
                </a:solidFill>
              </a:rPr>
              <a:t>	Strong expectation of community &amp; hospitality. </a:t>
            </a:r>
          </a:p>
          <a:p>
            <a:pPr algn="l"/>
            <a:r>
              <a:rPr lang="en-US" sz="3000" b="1" spc="-80" dirty="0" smtClean="0">
                <a:solidFill>
                  <a:schemeClr val="tx1"/>
                </a:solidFill>
              </a:rPr>
              <a:t>	Its a rhetorical question of negative expectation. </a:t>
            </a:r>
          </a:p>
          <a:p>
            <a:pPr algn="l"/>
            <a:r>
              <a:rPr lang="en-US" sz="3000" b="1" spc="-80" dirty="0">
                <a:solidFill>
                  <a:schemeClr val="tx1"/>
                </a:solidFill>
              </a:rPr>
              <a:t>	</a:t>
            </a:r>
            <a:r>
              <a:rPr lang="en-US" sz="3000" b="1" spc="-80" dirty="0" smtClean="0">
                <a:solidFill>
                  <a:schemeClr val="tx1"/>
                </a:solidFill>
              </a:rPr>
              <a:t>Jesus is NOT teaching God sleeps or pray rudely!</a:t>
            </a:r>
          </a:p>
          <a:p>
            <a:pPr algn="l"/>
            <a:r>
              <a:rPr lang="en-US" sz="3000" b="1" spc="-80" dirty="0">
                <a:solidFill>
                  <a:schemeClr val="tx1"/>
                </a:solidFill>
              </a:rPr>
              <a:t>	</a:t>
            </a:r>
            <a:r>
              <a:rPr lang="en-US" sz="3000" b="1" spc="-80" dirty="0" smtClean="0">
                <a:solidFill>
                  <a:schemeClr val="tx1"/>
                </a:solidFill>
              </a:rPr>
              <a:t>[v9-13] Clarify The Promise: He’ll Give Salvation!</a:t>
            </a:r>
          </a:p>
          <a:p>
            <a:pPr algn="l"/>
            <a:r>
              <a:rPr lang="en-US" sz="3000" b="1" spc="-80" dirty="0" smtClean="0">
                <a:solidFill>
                  <a:schemeClr val="tx1"/>
                </a:solidFill>
              </a:rPr>
              <a:t>So, prayer does not guarantee God’s blessings.</a:t>
            </a:r>
            <a:endParaRPr lang="en-US" sz="3000" b="1" spc="-80" dirty="0">
              <a:solidFill>
                <a:schemeClr val="tx1"/>
              </a:solidFill>
            </a:endParaRPr>
          </a:p>
          <a:p>
            <a:pPr algn="l"/>
            <a:r>
              <a:rPr lang="en-US" sz="3000" b="1" spc="-80" dirty="0" smtClean="0">
                <a:solidFill>
                  <a:schemeClr val="tx1"/>
                </a:solidFill>
              </a:rPr>
              <a:t>	But, persistence in it allows The Spirit to shape us.</a:t>
            </a:r>
          </a:p>
        </p:txBody>
      </p:sp>
    </p:spTree>
    <p:extLst>
      <p:ext uri="{BB962C8B-B14F-4D97-AF65-F5344CB8AC3E}">
        <p14:creationId xmlns:p14="http://schemas.microsoft.com/office/powerpoint/2010/main" val="152204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217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Devoted to Prayer</vt:lpstr>
      <vt:lpstr>Devoted to Prayer</vt:lpstr>
      <vt:lpstr>Devoted to Prayer</vt:lpstr>
      <vt:lpstr>Devoted to Prayer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Devoted to Prayer</dc:title>
  <dc:creator>dell</dc:creator>
  <cp:lastModifiedBy>Lauren Wickerham</cp:lastModifiedBy>
  <cp:revision>21</cp:revision>
  <dcterms:created xsi:type="dcterms:W3CDTF">2014-11-30T01:46:02Z</dcterms:created>
  <dcterms:modified xsi:type="dcterms:W3CDTF">2014-12-07T05:36:56Z</dcterms:modified>
</cp:coreProperties>
</file>