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AF6A"/>
    <a:srgbClr val="E3E7F4"/>
    <a:srgbClr val="DAB16A"/>
    <a:srgbClr val="C85355"/>
    <a:srgbClr val="E156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17737-D873-8CD5-3867-A6E0333F0B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ACB194-F54F-CAFF-82E1-16653A55F2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40FF94-DD28-1BE5-F9E6-F8C90980AF08}"/>
              </a:ext>
            </a:extLst>
          </p:cNvPr>
          <p:cNvSpPr>
            <a:spLocks noGrp="1"/>
          </p:cNvSpPr>
          <p:nvPr>
            <p:ph type="dt" sz="half" idx="10"/>
          </p:nvPr>
        </p:nvSpPr>
        <p:spPr/>
        <p:txBody>
          <a:bodyPr/>
          <a:lstStyle/>
          <a:p>
            <a:fld id="{DC99FDBC-E825-441D-B648-A4A12D30B681}" type="datetimeFigureOut">
              <a:rPr lang="en-US" smtClean="0"/>
              <a:t>8/28/2022</a:t>
            </a:fld>
            <a:endParaRPr lang="en-US"/>
          </a:p>
        </p:txBody>
      </p:sp>
      <p:sp>
        <p:nvSpPr>
          <p:cNvPr id="5" name="Footer Placeholder 4">
            <a:extLst>
              <a:ext uri="{FF2B5EF4-FFF2-40B4-BE49-F238E27FC236}">
                <a16:creationId xmlns:a16="http://schemas.microsoft.com/office/drawing/2014/main" id="{D76F9AB0-3B9B-8E51-C409-25DA4759DF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18417-8009-4C54-EC98-81708137967F}"/>
              </a:ext>
            </a:extLst>
          </p:cNvPr>
          <p:cNvSpPr>
            <a:spLocks noGrp="1"/>
          </p:cNvSpPr>
          <p:nvPr>
            <p:ph type="sldNum" sz="quarter" idx="12"/>
          </p:nvPr>
        </p:nvSpPr>
        <p:spPr/>
        <p:txBody>
          <a:bodyPr/>
          <a:lstStyle/>
          <a:p>
            <a:fld id="{68EDD78B-4892-433A-8761-6F47FFA9FCAC}" type="slidenum">
              <a:rPr lang="en-US" smtClean="0"/>
              <a:t>‹#›</a:t>
            </a:fld>
            <a:endParaRPr lang="en-US"/>
          </a:p>
        </p:txBody>
      </p:sp>
    </p:spTree>
    <p:extLst>
      <p:ext uri="{BB962C8B-B14F-4D97-AF65-F5344CB8AC3E}">
        <p14:creationId xmlns:p14="http://schemas.microsoft.com/office/powerpoint/2010/main" val="211882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6B256-9256-5876-31A3-04C8F39989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07BE04-57D7-FB09-90A3-BEBD253398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C6EB8-B412-FADD-A3A0-91F879F897DC}"/>
              </a:ext>
            </a:extLst>
          </p:cNvPr>
          <p:cNvSpPr>
            <a:spLocks noGrp="1"/>
          </p:cNvSpPr>
          <p:nvPr>
            <p:ph type="dt" sz="half" idx="10"/>
          </p:nvPr>
        </p:nvSpPr>
        <p:spPr/>
        <p:txBody>
          <a:bodyPr/>
          <a:lstStyle/>
          <a:p>
            <a:fld id="{DC99FDBC-E825-441D-B648-A4A12D30B681}" type="datetimeFigureOut">
              <a:rPr lang="en-US" smtClean="0"/>
              <a:t>8/28/2022</a:t>
            </a:fld>
            <a:endParaRPr lang="en-US"/>
          </a:p>
        </p:txBody>
      </p:sp>
      <p:sp>
        <p:nvSpPr>
          <p:cNvPr id="5" name="Footer Placeholder 4">
            <a:extLst>
              <a:ext uri="{FF2B5EF4-FFF2-40B4-BE49-F238E27FC236}">
                <a16:creationId xmlns:a16="http://schemas.microsoft.com/office/drawing/2014/main" id="{E39FC1A4-19EB-005D-C528-95AD49E8F2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05AD19-0668-8714-547F-D43D5447B489}"/>
              </a:ext>
            </a:extLst>
          </p:cNvPr>
          <p:cNvSpPr>
            <a:spLocks noGrp="1"/>
          </p:cNvSpPr>
          <p:nvPr>
            <p:ph type="sldNum" sz="quarter" idx="12"/>
          </p:nvPr>
        </p:nvSpPr>
        <p:spPr/>
        <p:txBody>
          <a:bodyPr/>
          <a:lstStyle/>
          <a:p>
            <a:fld id="{68EDD78B-4892-433A-8761-6F47FFA9FCAC}" type="slidenum">
              <a:rPr lang="en-US" smtClean="0"/>
              <a:t>‹#›</a:t>
            </a:fld>
            <a:endParaRPr lang="en-US"/>
          </a:p>
        </p:txBody>
      </p:sp>
    </p:spTree>
    <p:extLst>
      <p:ext uri="{BB962C8B-B14F-4D97-AF65-F5344CB8AC3E}">
        <p14:creationId xmlns:p14="http://schemas.microsoft.com/office/powerpoint/2010/main" val="114158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5ABDAC-9D95-3463-6366-41ED43D4CC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F4F69F-BF51-2694-6999-1F05062014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A3F497-CAF0-F369-6283-37F8FA9C63AC}"/>
              </a:ext>
            </a:extLst>
          </p:cNvPr>
          <p:cNvSpPr>
            <a:spLocks noGrp="1"/>
          </p:cNvSpPr>
          <p:nvPr>
            <p:ph type="dt" sz="half" idx="10"/>
          </p:nvPr>
        </p:nvSpPr>
        <p:spPr/>
        <p:txBody>
          <a:bodyPr/>
          <a:lstStyle/>
          <a:p>
            <a:fld id="{DC99FDBC-E825-441D-B648-A4A12D30B681}" type="datetimeFigureOut">
              <a:rPr lang="en-US" smtClean="0"/>
              <a:t>8/28/2022</a:t>
            </a:fld>
            <a:endParaRPr lang="en-US"/>
          </a:p>
        </p:txBody>
      </p:sp>
      <p:sp>
        <p:nvSpPr>
          <p:cNvPr id="5" name="Footer Placeholder 4">
            <a:extLst>
              <a:ext uri="{FF2B5EF4-FFF2-40B4-BE49-F238E27FC236}">
                <a16:creationId xmlns:a16="http://schemas.microsoft.com/office/drawing/2014/main" id="{D25C30E0-CB2B-DDE8-8559-503A3219AF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D7DBBC-CC40-BCA7-B694-A0824C671F72}"/>
              </a:ext>
            </a:extLst>
          </p:cNvPr>
          <p:cNvSpPr>
            <a:spLocks noGrp="1"/>
          </p:cNvSpPr>
          <p:nvPr>
            <p:ph type="sldNum" sz="quarter" idx="12"/>
          </p:nvPr>
        </p:nvSpPr>
        <p:spPr/>
        <p:txBody>
          <a:bodyPr/>
          <a:lstStyle/>
          <a:p>
            <a:fld id="{68EDD78B-4892-433A-8761-6F47FFA9FCAC}" type="slidenum">
              <a:rPr lang="en-US" smtClean="0"/>
              <a:t>‹#›</a:t>
            </a:fld>
            <a:endParaRPr lang="en-US"/>
          </a:p>
        </p:txBody>
      </p:sp>
    </p:spTree>
    <p:extLst>
      <p:ext uri="{BB962C8B-B14F-4D97-AF65-F5344CB8AC3E}">
        <p14:creationId xmlns:p14="http://schemas.microsoft.com/office/powerpoint/2010/main" val="254542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ED578-9464-6F21-0766-32EE9C2386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BB0BAC-37CD-CF80-0825-296857533B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0FF927-29D6-A2FF-F924-E58051FC8161}"/>
              </a:ext>
            </a:extLst>
          </p:cNvPr>
          <p:cNvSpPr>
            <a:spLocks noGrp="1"/>
          </p:cNvSpPr>
          <p:nvPr>
            <p:ph type="dt" sz="half" idx="10"/>
          </p:nvPr>
        </p:nvSpPr>
        <p:spPr/>
        <p:txBody>
          <a:bodyPr/>
          <a:lstStyle/>
          <a:p>
            <a:fld id="{DC99FDBC-E825-441D-B648-A4A12D30B681}" type="datetimeFigureOut">
              <a:rPr lang="en-US" smtClean="0"/>
              <a:t>8/28/2022</a:t>
            </a:fld>
            <a:endParaRPr lang="en-US"/>
          </a:p>
        </p:txBody>
      </p:sp>
      <p:sp>
        <p:nvSpPr>
          <p:cNvPr id="5" name="Footer Placeholder 4">
            <a:extLst>
              <a:ext uri="{FF2B5EF4-FFF2-40B4-BE49-F238E27FC236}">
                <a16:creationId xmlns:a16="http://schemas.microsoft.com/office/drawing/2014/main" id="{9DE6D3F7-AF38-4693-E931-457F63E6B1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2B940F-D343-B42F-62A1-743BB6CE8D97}"/>
              </a:ext>
            </a:extLst>
          </p:cNvPr>
          <p:cNvSpPr>
            <a:spLocks noGrp="1"/>
          </p:cNvSpPr>
          <p:nvPr>
            <p:ph type="sldNum" sz="quarter" idx="12"/>
          </p:nvPr>
        </p:nvSpPr>
        <p:spPr/>
        <p:txBody>
          <a:bodyPr/>
          <a:lstStyle/>
          <a:p>
            <a:fld id="{68EDD78B-4892-433A-8761-6F47FFA9FCAC}" type="slidenum">
              <a:rPr lang="en-US" smtClean="0"/>
              <a:t>‹#›</a:t>
            </a:fld>
            <a:endParaRPr lang="en-US"/>
          </a:p>
        </p:txBody>
      </p:sp>
    </p:spTree>
    <p:extLst>
      <p:ext uri="{BB962C8B-B14F-4D97-AF65-F5344CB8AC3E}">
        <p14:creationId xmlns:p14="http://schemas.microsoft.com/office/powerpoint/2010/main" val="1319256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923E2-B773-60F0-1476-E2DCE7DCC9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E875C5-6DF1-9D56-8817-CE93EF9797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A3FB91-364B-C7E9-2640-17EC27CB25E4}"/>
              </a:ext>
            </a:extLst>
          </p:cNvPr>
          <p:cNvSpPr>
            <a:spLocks noGrp="1"/>
          </p:cNvSpPr>
          <p:nvPr>
            <p:ph type="dt" sz="half" idx="10"/>
          </p:nvPr>
        </p:nvSpPr>
        <p:spPr/>
        <p:txBody>
          <a:bodyPr/>
          <a:lstStyle/>
          <a:p>
            <a:fld id="{DC99FDBC-E825-441D-B648-A4A12D30B681}" type="datetimeFigureOut">
              <a:rPr lang="en-US" smtClean="0"/>
              <a:t>8/28/2022</a:t>
            </a:fld>
            <a:endParaRPr lang="en-US"/>
          </a:p>
        </p:txBody>
      </p:sp>
      <p:sp>
        <p:nvSpPr>
          <p:cNvPr id="5" name="Footer Placeholder 4">
            <a:extLst>
              <a:ext uri="{FF2B5EF4-FFF2-40B4-BE49-F238E27FC236}">
                <a16:creationId xmlns:a16="http://schemas.microsoft.com/office/drawing/2014/main" id="{A0703CB4-A970-D385-D0E3-4ACC5D458B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71A63-4CA9-DF81-D432-D7F088025650}"/>
              </a:ext>
            </a:extLst>
          </p:cNvPr>
          <p:cNvSpPr>
            <a:spLocks noGrp="1"/>
          </p:cNvSpPr>
          <p:nvPr>
            <p:ph type="sldNum" sz="quarter" idx="12"/>
          </p:nvPr>
        </p:nvSpPr>
        <p:spPr/>
        <p:txBody>
          <a:bodyPr/>
          <a:lstStyle/>
          <a:p>
            <a:fld id="{68EDD78B-4892-433A-8761-6F47FFA9FCAC}" type="slidenum">
              <a:rPr lang="en-US" smtClean="0"/>
              <a:t>‹#›</a:t>
            </a:fld>
            <a:endParaRPr lang="en-US"/>
          </a:p>
        </p:txBody>
      </p:sp>
    </p:spTree>
    <p:extLst>
      <p:ext uri="{BB962C8B-B14F-4D97-AF65-F5344CB8AC3E}">
        <p14:creationId xmlns:p14="http://schemas.microsoft.com/office/powerpoint/2010/main" val="401768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59D2D-4A14-3685-4569-DBA7AC9E7F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7BC295-3828-2091-F979-F4429FEF07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3A006E-8C3C-6198-8844-A1C2B6806C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321DAB-F756-F0C5-7F29-C1FAF2860738}"/>
              </a:ext>
            </a:extLst>
          </p:cNvPr>
          <p:cNvSpPr>
            <a:spLocks noGrp="1"/>
          </p:cNvSpPr>
          <p:nvPr>
            <p:ph type="dt" sz="half" idx="10"/>
          </p:nvPr>
        </p:nvSpPr>
        <p:spPr/>
        <p:txBody>
          <a:bodyPr/>
          <a:lstStyle/>
          <a:p>
            <a:fld id="{DC99FDBC-E825-441D-B648-A4A12D30B681}" type="datetimeFigureOut">
              <a:rPr lang="en-US" smtClean="0"/>
              <a:t>8/28/2022</a:t>
            </a:fld>
            <a:endParaRPr lang="en-US"/>
          </a:p>
        </p:txBody>
      </p:sp>
      <p:sp>
        <p:nvSpPr>
          <p:cNvPr id="6" name="Footer Placeholder 5">
            <a:extLst>
              <a:ext uri="{FF2B5EF4-FFF2-40B4-BE49-F238E27FC236}">
                <a16:creationId xmlns:a16="http://schemas.microsoft.com/office/drawing/2014/main" id="{9CCD4DC7-A2AA-B6E5-D798-9D9694A02B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4F6041-4C67-781A-3F11-32CF23556D2C}"/>
              </a:ext>
            </a:extLst>
          </p:cNvPr>
          <p:cNvSpPr>
            <a:spLocks noGrp="1"/>
          </p:cNvSpPr>
          <p:nvPr>
            <p:ph type="sldNum" sz="quarter" idx="12"/>
          </p:nvPr>
        </p:nvSpPr>
        <p:spPr/>
        <p:txBody>
          <a:bodyPr/>
          <a:lstStyle/>
          <a:p>
            <a:fld id="{68EDD78B-4892-433A-8761-6F47FFA9FCAC}" type="slidenum">
              <a:rPr lang="en-US" smtClean="0"/>
              <a:t>‹#›</a:t>
            </a:fld>
            <a:endParaRPr lang="en-US"/>
          </a:p>
        </p:txBody>
      </p:sp>
    </p:spTree>
    <p:extLst>
      <p:ext uri="{BB962C8B-B14F-4D97-AF65-F5344CB8AC3E}">
        <p14:creationId xmlns:p14="http://schemas.microsoft.com/office/powerpoint/2010/main" val="294950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6F6D-4BA5-E4C4-AB70-D80305754E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FE7AD3-9879-7F44-391F-79235997FF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1D571E-80C5-C1D1-B608-47F12DA287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D52A19-DF40-E370-AF20-D844D7CB95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1766C2-EBA1-2435-F24E-6464AF3C3A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F3B328-20BE-94E2-4AB4-CAB112108EB7}"/>
              </a:ext>
            </a:extLst>
          </p:cNvPr>
          <p:cNvSpPr>
            <a:spLocks noGrp="1"/>
          </p:cNvSpPr>
          <p:nvPr>
            <p:ph type="dt" sz="half" idx="10"/>
          </p:nvPr>
        </p:nvSpPr>
        <p:spPr/>
        <p:txBody>
          <a:bodyPr/>
          <a:lstStyle/>
          <a:p>
            <a:fld id="{DC99FDBC-E825-441D-B648-A4A12D30B681}" type="datetimeFigureOut">
              <a:rPr lang="en-US" smtClean="0"/>
              <a:t>8/28/2022</a:t>
            </a:fld>
            <a:endParaRPr lang="en-US"/>
          </a:p>
        </p:txBody>
      </p:sp>
      <p:sp>
        <p:nvSpPr>
          <p:cNvPr id="8" name="Footer Placeholder 7">
            <a:extLst>
              <a:ext uri="{FF2B5EF4-FFF2-40B4-BE49-F238E27FC236}">
                <a16:creationId xmlns:a16="http://schemas.microsoft.com/office/drawing/2014/main" id="{8E3A4A78-D217-085D-10F7-69CF95EFEC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D9FE4E-65EB-D9B4-3852-9BE3825E861A}"/>
              </a:ext>
            </a:extLst>
          </p:cNvPr>
          <p:cNvSpPr>
            <a:spLocks noGrp="1"/>
          </p:cNvSpPr>
          <p:nvPr>
            <p:ph type="sldNum" sz="quarter" idx="12"/>
          </p:nvPr>
        </p:nvSpPr>
        <p:spPr/>
        <p:txBody>
          <a:bodyPr/>
          <a:lstStyle/>
          <a:p>
            <a:fld id="{68EDD78B-4892-433A-8761-6F47FFA9FCAC}" type="slidenum">
              <a:rPr lang="en-US" smtClean="0"/>
              <a:t>‹#›</a:t>
            </a:fld>
            <a:endParaRPr lang="en-US"/>
          </a:p>
        </p:txBody>
      </p:sp>
    </p:spTree>
    <p:extLst>
      <p:ext uri="{BB962C8B-B14F-4D97-AF65-F5344CB8AC3E}">
        <p14:creationId xmlns:p14="http://schemas.microsoft.com/office/powerpoint/2010/main" val="366755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6D3F9-6136-2E3C-7A1A-2993BE7F5D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8D2112-8CE2-025B-66AA-357430EEA9D1}"/>
              </a:ext>
            </a:extLst>
          </p:cNvPr>
          <p:cNvSpPr>
            <a:spLocks noGrp="1"/>
          </p:cNvSpPr>
          <p:nvPr>
            <p:ph type="dt" sz="half" idx="10"/>
          </p:nvPr>
        </p:nvSpPr>
        <p:spPr/>
        <p:txBody>
          <a:bodyPr/>
          <a:lstStyle/>
          <a:p>
            <a:fld id="{DC99FDBC-E825-441D-B648-A4A12D30B681}" type="datetimeFigureOut">
              <a:rPr lang="en-US" smtClean="0"/>
              <a:t>8/28/2022</a:t>
            </a:fld>
            <a:endParaRPr lang="en-US"/>
          </a:p>
        </p:txBody>
      </p:sp>
      <p:sp>
        <p:nvSpPr>
          <p:cNvPr id="4" name="Footer Placeholder 3">
            <a:extLst>
              <a:ext uri="{FF2B5EF4-FFF2-40B4-BE49-F238E27FC236}">
                <a16:creationId xmlns:a16="http://schemas.microsoft.com/office/drawing/2014/main" id="{9ADC7CB7-29BA-1FE8-410F-51AEA52A3D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022745-992F-E53B-B26D-90B55086A3AE}"/>
              </a:ext>
            </a:extLst>
          </p:cNvPr>
          <p:cNvSpPr>
            <a:spLocks noGrp="1"/>
          </p:cNvSpPr>
          <p:nvPr>
            <p:ph type="sldNum" sz="quarter" idx="12"/>
          </p:nvPr>
        </p:nvSpPr>
        <p:spPr/>
        <p:txBody>
          <a:bodyPr/>
          <a:lstStyle/>
          <a:p>
            <a:fld id="{68EDD78B-4892-433A-8761-6F47FFA9FCAC}" type="slidenum">
              <a:rPr lang="en-US" smtClean="0"/>
              <a:t>‹#›</a:t>
            </a:fld>
            <a:endParaRPr lang="en-US"/>
          </a:p>
        </p:txBody>
      </p:sp>
    </p:spTree>
    <p:extLst>
      <p:ext uri="{BB962C8B-B14F-4D97-AF65-F5344CB8AC3E}">
        <p14:creationId xmlns:p14="http://schemas.microsoft.com/office/powerpoint/2010/main" val="125002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6C7E28-0D67-8E46-E9F1-D40B761112F4}"/>
              </a:ext>
            </a:extLst>
          </p:cNvPr>
          <p:cNvSpPr>
            <a:spLocks noGrp="1"/>
          </p:cNvSpPr>
          <p:nvPr>
            <p:ph type="dt" sz="half" idx="10"/>
          </p:nvPr>
        </p:nvSpPr>
        <p:spPr/>
        <p:txBody>
          <a:bodyPr/>
          <a:lstStyle/>
          <a:p>
            <a:fld id="{DC99FDBC-E825-441D-B648-A4A12D30B681}" type="datetimeFigureOut">
              <a:rPr lang="en-US" smtClean="0"/>
              <a:t>8/28/2022</a:t>
            </a:fld>
            <a:endParaRPr lang="en-US"/>
          </a:p>
        </p:txBody>
      </p:sp>
      <p:sp>
        <p:nvSpPr>
          <p:cNvPr id="3" name="Footer Placeholder 2">
            <a:extLst>
              <a:ext uri="{FF2B5EF4-FFF2-40B4-BE49-F238E27FC236}">
                <a16:creationId xmlns:a16="http://schemas.microsoft.com/office/drawing/2014/main" id="{AC9B187E-B088-14FD-F399-4464CD7285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D823F3-8BF9-6C46-E0C1-F7BEB8C7D330}"/>
              </a:ext>
            </a:extLst>
          </p:cNvPr>
          <p:cNvSpPr>
            <a:spLocks noGrp="1"/>
          </p:cNvSpPr>
          <p:nvPr>
            <p:ph type="sldNum" sz="quarter" idx="12"/>
          </p:nvPr>
        </p:nvSpPr>
        <p:spPr/>
        <p:txBody>
          <a:bodyPr/>
          <a:lstStyle/>
          <a:p>
            <a:fld id="{68EDD78B-4892-433A-8761-6F47FFA9FCAC}" type="slidenum">
              <a:rPr lang="en-US" smtClean="0"/>
              <a:t>‹#›</a:t>
            </a:fld>
            <a:endParaRPr lang="en-US"/>
          </a:p>
        </p:txBody>
      </p:sp>
    </p:spTree>
    <p:extLst>
      <p:ext uri="{BB962C8B-B14F-4D97-AF65-F5344CB8AC3E}">
        <p14:creationId xmlns:p14="http://schemas.microsoft.com/office/powerpoint/2010/main" val="3792569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CD482-041D-D364-54E7-8FA2F20812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60707B-D245-48BB-0912-B198DE2963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4587C2-AD9B-B8D6-372F-8B1FB3779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76DA1D-48D9-1DCF-DB81-0891A05FC3E1}"/>
              </a:ext>
            </a:extLst>
          </p:cNvPr>
          <p:cNvSpPr>
            <a:spLocks noGrp="1"/>
          </p:cNvSpPr>
          <p:nvPr>
            <p:ph type="dt" sz="half" idx="10"/>
          </p:nvPr>
        </p:nvSpPr>
        <p:spPr/>
        <p:txBody>
          <a:bodyPr/>
          <a:lstStyle/>
          <a:p>
            <a:fld id="{DC99FDBC-E825-441D-B648-A4A12D30B681}" type="datetimeFigureOut">
              <a:rPr lang="en-US" smtClean="0"/>
              <a:t>8/28/2022</a:t>
            </a:fld>
            <a:endParaRPr lang="en-US"/>
          </a:p>
        </p:txBody>
      </p:sp>
      <p:sp>
        <p:nvSpPr>
          <p:cNvPr id="6" name="Footer Placeholder 5">
            <a:extLst>
              <a:ext uri="{FF2B5EF4-FFF2-40B4-BE49-F238E27FC236}">
                <a16:creationId xmlns:a16="http://schemas.microsoft.com/office/drawing/2014/main" id="{64746D71-85A7-5791-48C8-F1CE3BCDF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F5D18B-DAF0-5FCD-CCEB-F07D5B41A5A7}"/>
              </a:ext>
            </a:extLst>
          </p:cNvPr>
          <p:cNvSpPr>
            <a:spLocks noGrp="1"/>
          </p:cNvSpPr>
          <p:nvPr>
            <p:ph type="sldNum" sz="quarter" idx="12"/>
          </p:nvPr>
        </p:nvSpPr>
        <p:spPr/>
        <p:txBody>
          <a:bodyPr/>
          <a:lstStyle/>
          <a:p>
            <a:fld id="{68EDD78B-4892-433A-8761-6F47FFA9FCAC}" type="slidenum">
              <a:rPr lang="en-US" smtClean="0"/>
              <a:t>‹#›</a:t>
            </a:fld>
            <a:endParaRPr lang="en-US"/>
          </a:p>
        </p:txBody>
      </p:sp>
    </p:spTree>
    <p:extLst>
      <p:ext uri="{BB962C8B-B14F-4D97-AF65-F5344CB8AC3E}">
        <p14:creationId xmlns:p14="http://schemas.microsoft.com/office/powerpoint/2010/main" val="398527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C4CDC-D25F-81B2-E37F-DDF71069FE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3889B1-72B1-37D1-38E9-1DA3DD73E7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653307-5D9C-BF57-9F52-68491CDA6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5FFE4F-ACD1-86C1-8543-8E7C5582B608}"/>
              </a:ext>
            </a:extLst>
          </p:cNvPr>
          <p:cNvSpPr>
            <a:spLocks noGrp="1"/>
          </p:cNvSpPr>
          <p:nvPr>
            <p:ph type="dt" sz="half" idx="10"/>
          </p:nvPr>
        </p:nvSpPr>
        <p:spPr/>
        <p:txBody>
          <a:bodyPr/>
          <a:lstStyle/>
          <a:p>
            <a:fld id="{DC99FDBC-E825-441D-B648-A4A12D30B681}" type="datetimeFigureOut">
              <a:rPr lang="en-US" smtClean="0"/>
              <a:t>8/28/2022</a:t>
            </a:fld>
            <a:endParaRPr lang="en-US"/>
          </a:p>
        </p:txBody>
      </p:sp>
      <p:sp>
        <p:nvSpPr>
          <p:cNvPr id="6" name="Footer Placeholder 5">
            <a:extLst>
              <a:ext uri="{FF2B5EF4-FFF2-40B4-BE49-F238E27FC236}">
                <a16:creationId xmlns:a16="http://schemas.microsoft.com/office/drawing/2014/main" id="{2B4E63B3-3FD1-8894-3DD8-0AE32B9DD9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EF207-87E8-DC05-4D75-4C006BED53A2}"/>
              </a:ext>
            </a:extLst>
          </p:cNvPr>
          <p:cNvSpPr>
            <a:spLocks noGrp="1"/>
          </p:cNvSpPr>
          <p:nvPr>
            <p:ph type="sldNum" sz="quarter" idx="12"/>
          </p:nvPr>
        </p:nvSpPr>
        <p:spPr/>
        <p:txBody>
          <a:bodyPr/>
          <a:lstStyle/>
          <a:p>
            <a:fld id="{68EDD78B-4892-433A-8761-6F47FFA9FCAC}" type="slidenum">
              <a:rPr lang="en-US" smtClean="0"/>
              <a:t>‹#›</a:t>
            </a:fld>
            <a:endParaRPr lang="en-US"/>
          </a:p>
        </p:txBody>
      </p:sp>
    </p:spTree>
    <p:extLst>
      <p:ext uri="{BB962C8B-B14F-4D97-AF65-F5344CB8AC3E}">
        <p14:creationId xmlns:p14="http://schemas.microsoft.com/office/powerpoint/2010/main" val="306885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05204E-2D24-DD30-3DC5-47940751C7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8B0605-BBD7-2917-985E-5058E1B42A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2129AA-F4F1-10FD-8F46-F1C2FAFCBF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9FDBC-E825-441D-B648-A4A12D30B681}" type="datetimeFigureOut">
              <a:rPr lang="en-US" smtClean="0"/>
              <a:t>8/28/2022</a:t>
            </a:fld>
            <a:endParaRPr lang="en-US"/>
          </a:p>
        </p:txBody>
      </p:sp>
      <p:sp>
        <p:nvSpPr>
          <p:cNvPr id="5" name="Footer Placeholder 4">
            <a:extLst>
              <a:ext uri="{FF2B5EF4-FFF2-40B4-BE49-F238E27FC236}">
                <a16:creationId xmlns:a16="http://schemas.microsoft.com/office/drawing/2014/main" id="{ADF6C055-4D3E-E3E3-1817-704277F728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D01A83-C411-24B3-9337-951C5E591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DD78B-4892-433A-8761-6F47FFA9FCAC}" type="slidenum">
              <a:rPr lang="en-US" smtClean="0"/>
              <a:t>‹#›</a:t>
            </a:fld>
            <a:endParaRPr lang="en-US"/>
          </a:p>
        </p:txBody>
      </p:sp>
    </p:spTree>
    <p:extLst>
      <p:ext uri="{BB962C8B-B14F-4D97-AF65-F5344CB8AC3E}">
        <p14:creationId xmlns:p14="http://schemas.microsoft.com/office/powerpoint/2010/main" val="704010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BBF8-1842-5409-2EFE-57917869C9C1}"/>
              </a:ext>
            </a:extLst>
          </p:cNvPr>
          <p:cNvSpPr>
            <a:spLocks noGrp="1"/>
          </p:cNvSpPr>
          <p:nvPr>
            <p:ph type="ctrTitle"/>
          </p:nvPr>
        </p:nvSpPr>
        <p:spPr>
          <a:xfrm>
            <a:off x="7315200" y="1783959"/>
            <a:ext cx="4495800" cy="2889114"/>
          </a:xfrm>
        </p:spPr>
        <p:txBody>
          <a:bodyPr anchor="b">
            <a:normAutofit fontScale="90000"/>
          </a:bodyPr>
          <a:lstStyle/>
          <a:p>
            <a:r>
              <a:rPr lang="en-US" sz="5300" dirty="0">
                <a:latin typeface="American Purpose" pitchFamily="2" charset="0"/>
              </a:rPr>
              <a:t>How To Engage a </a:t>
            </a:r>
            <a:br>
              <a:rPr lang="en-US" sz="5400" dirty="0">
                <a:latin typeface="American Purpose" pitchFamily="2" charset="0"/>
              </a:rPr>
            </a:br>
            <a:r>
              <a:rPr lang="en-US" sz="8900" b="1" dirty="0">
                <a:latin typeface="American Purpose" pitchFamily="2" charset="0"/>
              </a:rPr>
              <a:t>Changing Culture</a:t>
            </a:r>
            <a:endParaRPr lang="en-US" sz="6700" b="1" dirty="0">
              <a:latin typeface="American Purpose" pitchFamily="2" charset="0"/>
            </a:endParaRPr>
          </a:p>
        </p:txBody>
      </p:sp>
      <p:sp>
        <p:nvSpPr>
          <p:cNvPr id="3" name="Subtitle 2">
            <a:extLst>
              <a:ext uri="{FF2B5EF4-FFF2-40B4-BE49-F238E27FC236}">
                <a16:creationId xmlns:a16="http://schemas.microsoft.com/office/drawing/2014/main" id="{9BCA0BEB-BCEB-179D-135D-F7730071267E}"/>
              </a:ext>
            </a:extLst>
          </p:cNvPr>
          <p:cNvSpPr>
            <a:spLocks noGrp="1"/>
          </p:cNvSpPr>
          <p:nvPr>
            <p:ph type="subTitle" idx="1"/>
          </p:nvPr>
        </p:nvSpPr>
        <p:spPr>
          <a:xfrm>
            <a:off x="7464612" y="4750893"/>
            <a:ext cx="4087305" cy="1147863"/>
          </a:xfrm>
        </p:spPr>
        <p:txBody>
          <a:bodyPr anchor="t">
            <a:normAutofit/>
          </a:bodyPr>
          <a:lstStyle/>
          <a:p>
            <a:r>
              <a:rPr lang="en-US" sz="2800" dirty="0"/>
              <a:t>Helpful thoughts from philosopher Dr. N. Pearcy</a:t>
            </a:r>
          </a:p>
        </p:txBody>
      </p:sp>
      <p:sp>
        <p:nvSpPr>
          <p:cNvPr id="1037" name="Freeform: Shape 103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a:extLst>
              <a:ext uri="{FF2B5EF4-FFF2-40B4-BE49-F238E27FC236}">
                <a16:creationId xmlns:a16="http://schemas.microsoft.com/office/drawing/2014/main" id="{5A2826A3-7D1D-3C0F-A1AF-1FEB9CEB5F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12350" r="-284" b="18622"/>
          <a:stretch/>
        </p:blipFill>
        <p:spPr bwMode="auto">
          <a:xfrm>
            <a:off x="1" y="1"/>
            <a:ext cx="7048499" cy="694690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4" name="Flowchart: Process 3">
            <a:extLst>
              <a:ext uri="{FF2B5EF4-FFF2-40B4-BE49-F238E27FC236}">
                <a16:creationId xmlns:a16="http://schemas.microsoft.com/office/drawing/2014/main" id="{2086AEF9-4A61-6157-30F8-55D1E00A2DB1}"/>
              </a:ext>
            </a:extLst>
          </p:cNvPr>
          <p:cNvSpPr/>
          <p:nvPr/>
        </p:nvSpPr>
        <p:spPr>
          <a:xfrm>
            <a:off x="7126940" y="4621367"/>
            <a:ext cx="4762648"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183368"/>
      </p:ext>
    </p:extLst>
  </p:cSld>
  <p:clrMapOvr>
    <a:overrideClrMapping bg1="dk1" tx1="lt1" bg2="dk2" tx2="lt2" accent1="accent1" accent2="accent2" accent3="accent3" accent4="accent4" accent5="accent5" accent6="accent6" hlink="hlink" folHlink="folHlink"/>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BBF8-1842-5409-2EFE-57917869C9C1}"/>
              </a:ext>
            </a:extLst>
          </p:cNvPr>
          <p:cNvSpPr>
            <a:spLocks noGrp="1"/>
          </p:cNvSpPr>
          <p:nvPr>
            <p:ph type="title"/>
          </p:nvPr>
        </p:nvSpPr>
        <p:spPr>
          <a:xfrm>
            <a:off x="444501" y="215901"/>
            <a:ext cx="9525000" cy="1474788"/>
          </a:xfrm>
          <a:solidFill>
            <a:srgbClr val="C85355"/>
          </a:solidFill>
          <a:ln w="57150">
            <a:solidFill>
              <a:srgbClr val="DAB16A"/>
            </a:solidFill>
          </a:ln>
        </p:spPr>
        <p:txBody>
          <a:bodyPr anchor="b">
            <a:noAutofit/>
          </a:bodyPr>
          <a:lstStyle/>
          <a:p>
            <a:r>
              <a:rPr lang="en-US" sz="3600" spc="300" dirty="0">
                <a:effectLst>
                  <a:outerShdw blurRad="38100" dist="38100" dir="2700000" algn="tl">
                    <a:srgbClr val="000000">
                      <a:alpha val="43137"/>
                    </a:srgbClr>
                  </a:outerShdw>
                </a:effectLst>
                <a:latin typeface="American Purpose" pitchFamily="2" charset="0"/>
              </a:rPr>
              <a:t>  Engaging Our </a:t>
            </a:r>
            <a:br>
              <a:rPr lang="en-US" sz="4000" spc="300" dirty="0">
                <a:effectLst>
                  <a:outerShdw blurRad="38100" dist="38100" dir="2700000" algn="tl">
                    <a:srgbClr val="000000">
                      <a:alpha val="43137"/>
                    </a:srgbClr>
                  </a:outerShdw>
                </a:effectLst>
                <a:latin typeface="American Purpose" pitchFamily="2" charset="0"/>
              </a:rPr>
            </a:br>
            <a:r>
              <a:rPr lang="en-US" sz="4000" spc="300" dirty="0">
                <a:effectLst>
                  <a:outerShdw blurRad="38100" dist="38100" dir="2700000" algn="tl">
                    <a:srgbClr val="000000">
                      <a:alpha val="43137"/>
                    </a:srgbClr>
                  </a:outerShdw>
                </a:effectLst>
                <a:latin typeface="American Purpose" pitchFamily="2" charset="0"/>
              </a:rPr>
              <a:t>  </a:t>
            </a:r>
            <a:r>
              <a:rPr lang="en-US" sz="6000" b="1" spc="300" dirty="0">
                <a:effectLst>
                  <a:outerShdw blurRad="38100" dist="38100" dir="2700000" algn="tl">
                    <a:srgbClr val="000000">
                      <a:alpha val="43137"/>
                    </a:srgbClr>
                  </a:outerShdw>
                </a:effectLst>
                <a:latin typeface="American Purpose" pitchFamily="2" charset="0"/>
              </a:rPr>
              <a:t>Changing Culture</a:t>
            </a:r>
            <a:endParaRPr lang="en-US" b="1" spc="300" dirty="0">
              <a:effectLst>
                <a:outerShdw blurRad="38100" dist="38100" dir="2700000" algn="tl">
                  <a:srgbClr val="000000">
                    <a:alpha val="43137"/>
                  </a:srgbClr>
                </a:outerShdw>
              </a:effectLst>
              <a:latin typeface="American Purpose" pitchFamily="2" charset="0"/>
            </a:endParaRPr>
          </a:p>
        </p:txBody>
      </p:sp>
      <p:sp>
        <p:nvSpPr>
          <p:cNvPr id="3" name="Subtitle 2">
            <a:extLst>
              <a:ext uri="{FF2B5EF4-FFF2-40B4-BE49-F238E27FC236}">
                <a16:creationId xmlns:a16="http://schemas.microsoft.com/office/drawing/2014/main" id="{9BCA0BEB-BCEB-179D-135D-F7730071267E}"/>
              </a:ext>
            </a:extLst>
          </p:cNvPr>
          <p:cNvSpPr>
            <a:spLocks noGrp="1"/>
          </p:cNvSpPr>
          <p:nvPr>
            <p:ph idx="1"/>
          </p:nvPr>
        </p:nvSpPr>
        <p:spPr>
          <a:xfrm>
            <a:off x="590550" y="1873519"/>
            <a:ext cx="11010900" cy="2025381"/>
          </a:xfrm>
        </p:spPr>
        <p:txBody>
          <a:bodyPr anchor="t">
            <a:normAutofit/>
          </a:bodyPr>
          <a:lstStyle/>
          <a:p>
            <a:r>
              <a:rPr lang="en-US" sz="3600" dirty="0"/>
              <a:t>The Sexual Revolution promised ‘Freedom &amp; Fulfillment’</a:t>
            </a:r>
          </a:p>
          <a:p>
            <a:r>
              <a:rPr lang="en-US" sz="3600" dirty="0"/>
              <a:t>It is truthful to point out: It has failed to deliver! </a:t>
            </a:r>
          </a:p>
          <a:p>
            <a:pPr marL="0" indent="0">
              <a:buNone/>
            </a:pPr>
            <a:r>
              <a:rPr lang="en-US" sz="4000" b="1" dirty="0"/>
              <a:t>1) How Did We Get Here? </a:t>
            </a:r>
            <a:r>
              <a:rPr lang="en-US" sz="4000" dirty="0"/>
              <a:t> 	(Naïve dualism) </a:t>
            </a:r>
            <a:endParaRPr lang="en-US" sz="4000" b="1" dirty="0"/>
          </a:p>
        </p:txBody>
      </p:sp>
      <p:pic>
        <p:nvPicPr>
          <p:cNvPr id="1026" name="Picture 2">
            <a:extLst>
              <a:ext uri="{FF2B5EF4-FFF2-40B4-BE49-F238E27FC236}">
                <a16:creationId xmlns:a16="http://schemas.microsoft.com/office/drawing/2014/main" id="{5A2826A3-7D1D-3C0F-A1AF-1FEB9CEB5F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12350" r="-284" b="18622"/>
          <a:stretch/>
        </p:blipFill>
        <p:spPr bwMode="auto">
          <a:xfrm>
            <a:off x="10292405" y="44184"/>
            <a:ext cx="1856090" cy="1829335"/>
          </a:xfrm>
          <a:prstGeom prst="rect">
            <a:avLst/>
          </a:prstGeom>
          <a:extLst>
            <a:ext uri="{909E8E84-426E-40DD-AFC4-6F175D3DCCD1}">
              <a14:hiddenFill xmlns:a14="http://schemas.microsoft.com/office/drawing/2010/main">
                <a:solidFill>
                  <a:srgbClr val="FFFFFF"/>
                </a:solidFill>
              </a14:hiddenFill>
            </a:ext>
          </a:extLst>
        </p:spPr>
      </p:pic>
      <p:sp>
        <p:nvSpPr>
          <p:cNvPr id="5" name="Speech Bubble: Oval 4">
            <a:extLst>
              <a:ext uri="{FF2B5EF4-FFF2-40B4-BE49-F238E27FC236}">
                <a16:creationId xmlns:a16="http://schemas.microsoft.com/office/drawing/2014/main" id="{1ACE6A91-9282-CBB1-C419-49A0BFE9838A}"/>
              </a:ext>
            </a:extLst>
          </p:cNvPr>
          <p:cNvSpPr/>
          <p:nvPr/>
        </p:nvSpPr>
        <p:spPr>
          <a:xfrm>
            <a:off x="7563795" y="338137"/>
            <a:ext cx="1155700" cy="685800"/>
          </a:xfrm>
          <a:prstGeom prst="wedgeEllipseCallout">
            <a:avLst>
              <a:gd name="adj1" fmla="val -53800"/>
              <a:gd name="adj2" fmla="val 84723"/>
            </a:avLst>
          </a:prstGeom>
          <a:solidFill>
            <a:srgbClr val="E3E7F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peech Bubble: Oval 5">
            <a:extLst>
              <a:ext uri="{FF2B5EF4-FFF2-40B4-BE49-F238E27FC236}">
                <a16:creationId xmlns:a16="http://schemas.microsoft.com/office/drawing/2014/main" id="{666EB7BE-05C2-13D4-BE79-B57FF91F883C}"/>
              </a:ext>
            </a:extLst>
          </p:cNvPr>
          <p:cNvSpPr/>
          <p:nvPr/>
        </p:nvSpPr>
        <p:spPr>
          <a:xfrm>
            <a:off x="8465495" y="490537"/>
            <a:ext cx="1155700" cy="685800"/>
          </a:xfrm>
          <a:prstGeom prst="wedgeEllipseCallout">
            <a:avLst>
              <a:gd name="adj1" fmla="val 40706"/>
              <a:gd name="adj2" fmla="val 81019"/>
            </a:avLst>
          </a:prstGeom>
          <a:solidFill>
            <a:srgbClr val="DAB16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Process 6">
            <a:extLst>
              <a:ext uri="{FF2B5EF4-FFF2-40B4-BE49-F238E27FC236}">
                <a16:creationId xmlns:a16="http://schemas.microsoft.com/office/drawing/2014/main" id="{025CD278-8D86-134B-C7C6-C06C8805EA46}"/>
              </a:ext>
            </a:extLst>
          </p:cNvPr>
          <p:cNvSpPr/>
          <p:nvPr/>
        </p:nvSpPr>
        <p:spPr>
          <a:xfrm>
            <a:off x="2751119" y="5079657"/>
            <a:ext cx="1836207"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5F98282-36D2-0166-60CC-A7162618D0E5}"/>
              </a:ext>
            </a:extLst>
          </p:cNvPr>
          <p:cNvSpPr txBox="1"/>
          <p:nvPr/>
        </p:nvSpPr>
        <p:spPr>
          <a:xfrm>
            <a:off x="2201427" y="4103399"/>
            <a:ext cx="2912346" cy="769441"/>
          </a:xfrm>
          <a:prstGeom prst="rect">
            <a:avLst/>
          </a:prstGeom>
          <a:noFill/>
        </p:spPr>
        <p:txBody>
          <a:bodyPr wrap="square" rtlCol="0">
            <a:spAutoFit/>
          </a:bodyPr>
          <a:lstStyle/>
          <a:p>
            <a:pPr algn="ctr"/>
            <a:r>
              <a:rPr lang="en-US" sz="4400" dirty="0"/>
              <a:t>Beliefs</a:t>
            </a:r>
          </a:p>
        </p:txBody>
      </p:sp>
      <p:sp>
        <p:nvSpPr>
          <p:cNvPr id="9" name="TextBox 8">
            <a:extLst>
              <a:ext uri="{FF2B5EF4-FFF2-40B4-BE49-F238E27FC236}">
                <a16:creationId xmlns:a16="http://schemas.microsoft.com/office/drawing/2014/main" id="{AB7D176A-741E-2035-59CE-8DA8C58DEA61}"/>
              </a:ext>
            </a:extLst>
          </p:cNvPr>
          <p:cNvSpPr txBox="1"/>
          <p:nvPr/>
        </p:nvSpPr>
        <p:spPr>
          <a:xfrm>
            <a:off x="2201427" y="5301814"/>
            <a:ext cx="2912346" cy="769441"/>
          </a:xfrm>
          <a:prstGeom prst="rect">
            <a:avLst/>
          </a:prstGeom>
          <a:noFill/>
        </p:spPr>
        <p:txBody>
          <a:bodyPr wrap="square" rtlCol="0">
            <a:spAutoFit/>
          </a:bodyPr>
          <a:lstStyle/>
          <a:p>
            <a:pPr algn="ctr"/>
            <a:r>
              <a:rPr lang="en-US" sz="4400" dirty="0"/>
              <a:t>Science</a:t>
            </a:r>
          </a:p>
        </p:txBody>
      </p:sp>
      <p:sp>
        <p:nvSpPr>
          <p:cNvPr id="10" name="Flowchart: Process 9">
            <a:extLst>
              <a:ext uri="{FF2B5EF4-FFF2-40B4-BE49-F238E27FC236}">
                <a16:creationId xmlns:a16="http://schemas.microsoft.com/office/drawing/2014/main" id="{5155EED4-ABF8-1629-09C0-36E7E65838F7}"/>
              </a:ext>
            </a:extLst>
          </p:cNvPr>
          <p:cNvSpPr/>
          <p:nvPr/>
        </p:nvSpPr>
        <p:spPr>
          <a:xfrm>
            <a:off x="428097" y="5065867"/>
            <a:ext cx="1836207"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30960AE-A8B1-F06C-F413-16C8AA93D333}"/>
              </a:ext>
            </a:extLst>
          </p:cNvPr>
          <p:cNvSpPr txBox="1"/>
          <p:nvPr/>
        </p:nvSpPr>
        <p:spPr>
          <a:xfrm>
            <a:off x="-71873" y="4107130"/>
            <a:ext cx="2912346" cy="769441"/>
          </a:xfrm>
          <a:prstGeom prst="rect">
            <a:avLst/>
          </a:prstGeom>
          <a:noFill/>
        </p:spPr>
        <p:txBody>
          <a:bodyPr wrap="square" rtlCol="0">
            <a:spAutoFit/>
          </a:bodyPr>
          <a:lstStyle/>
          <a:p>
            <a:pPr algn="ctr"/>
            <a:r>
              <a:rPr lang="en-US" sz="4400" dirty="0"/>
              <a:t>Sacred</a:t>
            </a:r>
          </a:p>
        </p:txBody>
      </p:sp>
      <p:sp>
        <p:nvSpPr>
          <p:cNvPr id="12" name="TextBox 11">
            <a:extLst>
              <a:ext uri="{FF2B5EF4-FFF2-40B4-BE49-F238E27FC236}">
                <a16:creationId xmlns:a16="http://schemas.microsoft.com/office/drawing/2014/main" id="{67E14843-DD1A-BCC2-CEE0-9BE8EA6B813C}"/>
              </a:ext>
            </a:extLst>
          </p:cNvPr>
          <p:cNvSpPr txBox="1"/>
          <p:nvPr/>
        </p:nvSpPr>
        <p:spPr>
          <a:xfrm>
            <a:off x="-71873" y="5288024"/>
            <a:ext cx="2912346" cy="769441"/>
          </a:xfrm>
          <a:prstGeom prst="rect">
            <a:avLst/>
          </a:prstGeom>
          <a:noFill/>
        </p:spPr>
        <p:txBody>
          <a:bodyPr wrap="square" rtlCol="0">
            <a:spAutoFit/>
          </a:bodyPr>
          <a:lstStyle/>
          <a:p>
            <a:pPr algn="ctr"/>
            <a:r>
              <a:rPr lang="en-US" sz="4400" dirty="0"/>
              <a:t>Secular</a:t>
            </a:r>
          </a:p>
        </p:txBody>
      </p:sp>
      <p:sp>
        <p:nvSpPr>
          <p:cNvPr id="13" name="Flowchart: Process 12">
            <a:extLst>
              <a:ext uri="{FF2B5EF4-FFF2-40B4-BE49-F238E27FC236}">
                <a16:creationId xmlns:a16="http://schemas.microsoft.com/office/drawing/2014/main" id="{BD639998-603F-08D6-4D89-D34F3E29E806}"/>
              </a:ext>
            </a:extLst>
          </p:cNvPr>
          <p:cNvSpPr/>
          <p:nvPr/>
        </p:nvSpPr>
        <p:spPr>
          <a:xfrm>
            <a:off x="5442885" y="5079657"/>
            <a:ext cx="2957230"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51C77BD-B6FF-B74E-63A5-000937951BD2}"/>
              </a:ext>
            </a:extLst>
          </p:cNvPr>
          <p:cNvSpPr txBox="1"/>
          <p:nvPr/>
        </p:nvSpPr>
        <p:spPr>
          <a:xfrm>
            <a:off x="4789517" y="4151731"/>
            <a:ext cx="4263966" cy="707886"/>
          </a:xfrm>
          <a:prstGeom prst="rect">
            <a:avLst/>
          </a:prstGeom>
          <a:noFill/>
        </p:spPr>
        <p:txBody>
          <a:bodyPr wrap="square" rtlCol="0">
            <a:spAutoFit/>
          </a:bodyPr>
          <a:lstStyle/>
          <a:p>
            <a:pPr algn="ctr"/>
            <a:r>
              <a:rPr lang="en-US" sz="4000" dirty="0"/>
              <a:t>Subjective Morals</a:t>
            </a:r>
          </a:p>
        </p:txBody>
      </p:sp>
      <p:sp>
        <p:nvSpPr>
          <p:cNvPr id="15" name="TextBox 14">
            <a:extLst>
              <a:ext uri="{FF2B5EF4-FFF2-40B4-BE49-F238E27FC236}">
                <a16:creationId xmlns:a16="http://schemas.microsoft.com/office/drawing/2014/main" id="{70D6279C-629E-BB3E-849C-38AB4F155134}"/>
              </a:ext>
            </a:extLst>
          </p:cNvPr>
          <p:cNvSpPr txBox="1"/>
          <p:nvPr/>
        </p:nvSpPr>
        <p:spPr>
          <a:xfrm>
            <a:off x="4789517" y="5313424"/>
            <a:ext cx="4263966" cy="707886"/>
          </a:xfrm>
          <a:prstGeom prst="rect">
            <a:avLst/>
          </a:prstGeom>
          <a:noFill/>
        </p:spPr>
        <p:txBody>
          <a:bodyPr wrap="square" rtlCol="0">
            <a:spAutoFit/>
          </a:bodyPr>
          <a:lstStyle/>
          <a:p>
            <a:pPr algn="ctr"/>
            <a:r>
              <a:rPr lang="en-US" sz="4000" dirty="0"/>
              <a:t>Objective Facts</a:t>
            </a:r>
          </a:p>
        </p:txBody>
      </p:sp>
      <p:sp>
        <p:nvSpPr>
          <p:cNvPr id="16" name="Flowchart: Process 15">
            <a:extLst>
              <a:ext uri="{FF2B5EF4-FFF2-40B4-BE49-F238E27FC236}">
                <a16:creationId xmlns:a16="http://schemas.microsoft.com/office/drawing/2014/main" id="{035E7C6D-A664-06B4-BA1A-D59B67A87994}"/>
              </a:ext>
            </a:extLst>
          </p:cNvPr>
          <p:cNvSpPr/>
          <p:nvPr/>
        </p:nvSpPr>
        <p:spPr>
          <a:xfrm>
            <a:off x="9057786" y="5081826"/>
            <a:ext cx="2688391"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EBB4944-7F14-EB18-5AF8-53EE426CF982}"/>
              </a:ext>
            </a:extLst>
          </p:cNvPr>
          <p:cNvSpPr txBox="1"/>
          <p:nvPr/>
        </p:nvSpPr>
        <p:spPr>
          <a:xfrm>
            <a:off x="8269998" y="4223281"/>
            <a:ext cx="4263966" cy="707886"/>
          </a:xfrm>
          <a:prstGeom prst="rect">
            <a:avLst/>
          </a:prstGeom>
          <a:noFill/>
        </p:spPr>
        <p:txBody>
          <a:bodyPr wrap="square" rtlCol="0">
            <a:spAutoFit/>
          </a:bodyPr>
          <a:lstStyle/>
          <a:p>
            <a:pPr algn="ctr"/>
            <a:r>
              <a:rPr lang="en-US" sz="4000" dirty="0"/>
              <a:t>Romanticism </a:t>
            </a:r>
          </a:p>
        </p:txBody>
      </p:sp>
      <p:sp>
        <p:nvSpPr>
          <p:cNvPr id="18" name="TextBox 17">
            <a:extLst>
              <a:ext uri="{FF2B5EF4-FFF2-40B4-BE49-F238E27FC236}">
                <a16:creationId xmlns:a16="http://schemas.microsoft.com/office/drawing/2014/main" id="{22392AF0-3401-F27D-5B50-6FF5DFC00F99}"/>
              </a:ext>
            </a:extLst>
          </p:cNvPr>
          <p:cNvSpPr txBox="1"/>
          <p:nvPr/>
        </p:nvSpPr>
        <p:spPr>
          <a:xfrm>
            <a:off x="8269998" y="5280393"/>
            <a:ext cx="4263966" cy="707886"/>
          </a:xfrm>
          <a:prstGeom prst="rect">
            <a:avLst/>
          </a:prstGeom>
          <a:noFill/>
        </p:spPr>
        <p:txBody>
          <a:bodyPr wrap="square" rtlCol="0">
            <a:spAutoFit/>
          </a:bodyPr>
          <a:lstStyle/>
          <a:p>
            <a:pPr algn="ctr"/>
            <a:r>
              <a:rPr lang="en-US" sz="4000" dirty="0"/>
              <a:t>Enlightenment</a:t>
            </a:r>
          </a:p>
        </p:txBody>
      </p:sp>
    </p:spTree>
    <p:extLst>
      <p:ext uri="{BB962C8B-B14F-4D97-AF65-F5344CB8AC3E}">
        <p14:creationId xmlns:p14="http://schemas.microsoft.com/office/powerpoint/2010/main" val="26019540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barn(outVertical)">
                                      <p:cBhvr>
                                        <p:cTn id="11" dur="500"/>
                                        <p:tgtEl>
                                          <p:spTgt spid="14"/>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arn(outVertical)">
                                      <p:cBhvr>
                                        <p:cTn id="14" dur="500"/>
                                        <p:tgtEl>
                                          <p:spTgt spid="13"/>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outVertical)">
                                      <p:cBhvr>
                                        <p:cTn id="17" dur="500"/>
                                        <p:tgtEl>
                                          <p:spTgt spid="15"/>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outVertical)">
                                      <p:cBhvr>
                                        <p:cTn id="21" dur="500"/>
                                        <p:tgtEl>
                                          <p:spTgt spid="9"/>
                                        </p:tgtEl>
                                      </p:cBhvr>
                                    </p:animEffect>
                                  </p:childTnLst>
                                </p:cTn>
                              </p:par>
                              <p:par>
                                <p:cTn id="22" presetID="16" presetClass="entr" presetSubtype="37"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outVertical)">
                                      <p:cBhvr>
                                        <p:cTn id="24" dur="500"/>
                                        <p:tgtEl>
                                          <p:spTgt spid="7"/>
                                        </p:tgtEl>
                                      </p:cBhvr>
                                    </p:animEffect>
                                  </p:childTnLst>
                                </p:cTn>
                              </p:par>
                              <p:par>
                                <p:cTn id="25" presetID="16" presetClass="entr" presetSubtype="37"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out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outVertical)">
                                      <p:cBhvr>
                                        <p:cTn id="32" dur="500"/>
                                        <p:tgtEl>
                                          <p:spTgt spid="10"/>
                                        </p:tgtEl>
                                      </p:cBhvr>
                                    </p:animEffect>
                                  </p:childTnLst>
                                </p:cTn>
                              </p:par>
                            </p:childTnLst>
                          </p:cTn>
                        </p:par>
                        <p:par>
                          <p:cTn id="33" fill="hold">
                            <p:stCondLst>
                              <p:cond delay="500"/>
                            </p:stCondLst>
                            <p:childTnLst>
                              <p:par>
                                <p:cTn id="34" presetID="16" presetClass="entr" presetSubtype="21"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par>
                          <p:cTn id="40" fill="hold">
                            <p:stCondLst>
                              <p:cond delay="1000"/>
                            </p:stCondLst>
                            <p:childTnLst>
                              <p:par>
                                <p:cTn id="41" presetID="16" presetClass="entr" presetSubtype="37"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arn(outVertical)">
                                      <p:cBhvr>
                                        <p:cTn id="43" dur="500"/>
                                        <p:tgtEl>
                                          <p:spTgt spid="16"/>
                                        </p:tgtEl>
                                      </p:cBhvr>
                                    </p:animEffect>
                                  </p:childTnLst>
                                </p:cTn>
                              </p:par>
                            </p:childTnLst>
                          </p:cTn>
                        </p:par>
                        <p:par>
                          <p:cTn id="44" fill="hold">
                            <p:stCondLst>
                              <p:cond delay="1500"/>
                            </p:stCondLst>
                            <p:childTnLst>
                              <p:par>
                                <p:cTn id="45" presetID="16" presetClass="entr" presetSubtype="21"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arn(inVertical)">
                                      <p:cBhvr>
                                        <p:cTn id="47" dur="500"/>
                                        <p:tgtEl>
                                          <p:spTgt spid="17"/>
                                        </p:tgtEl>
                                      </p:cBhvr>
                                    </p:animEffect>
                                  </p:childTnLst>
                                </p:cTn>
                              </p:par>
                              <p:par>
                                <p:cTn id="48" presetID="16" presetClass="entr" presetSubtype="21" fill="hold" nodeType="withEffect">
                                  <p:stCondLst>
                                    <p:cond delay="0"/>
                                  </p:stCondLst>
                                  <p:childTnLst>
                                    <p:set>
                                      <p:cBhvr>
                                        <p:cTn id="49" dur="1" fill="hold">
                                          <p:stCondLst>
                                            <p:cond delay="0"/>
                                          </p:stCondLst>
                                        </p:cTn>
                                        <p:tgtEl>
                                          <p:spTgt spid="18">
                                            <p:txEl>
                                              <p:pRg st="0" end="0"/>
                                            </p:txEl>
                                          </p:spTgt>
                                        </p:tgtEl>
                                        <p:attrNameLst>
                                          <p:attrName>style.visibility</p:attrName>
                                        </p:attrNameLst>
                                      </p:cBhvr>
                                      <p:to>
                                        <p:strVal val="visible"/>
                                      </p:to>
                                    </p:set>
                                    <p:animEffect transition="in" filter="barn(inVertical)">
                                      <p:cBhvr>
                                        <p:cTn id="50"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animBg="1"/>
      <p:bldP spid="11" grpId="0"/>
      <p:bldP spid="12" grpId="0"/>
      <p:bldP spid="13" grpId="0" animBg="1"/>
      <p:bldP spid="14" grpId="0"/>
      <p:bldP spid="15" grpId="0"/>
      <p:bldP spid="16" grpId="0" animBg="1"/>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BBF8-1842-5409-2EFE-57917869C9C1}"/>
              </a:ext>
            </a:extLst>
          </p:cNvPr>
          <p:cNvSpPr>
            <a:spLocks noGrp="1"/>
          </p:cNvSpPr>
          <p:nvPr>
            <p:ph type="title"/>
          </p:nvPr>
        </p:nvSpPr>
        <p:spPr>
          <a:xfrm>
            <a:off x="444501" y="215901"/>
            <a:ext cx="9525000" cy="1474788"/>
          </a:xfrm>
          <a:solidFill>
            <a:srgbClr val="C85355"/>
          </a:solidFill>
          <a:ln w="57150">
            <a:solidFill>
              <a:srgbClr val="DAB16A"/>
            </a:solidFill>
          </a:ln>
        </p:spPr>
        <p:txBody>
          <a:bodyPr anchor="b">
            <a:noAutofit/>
          </a:bodyPr>
          <a:lstStyle/>
          <a:p>
            <a:r>
              <a:rPr lang="en-US" sz="3600" spc="300" dirty="0">
                <a:effectLst>
                  <a:outerShdw blurRad="38100" dist="38100" dir="2700000" algn="tl">
                    <a:srgbClr val="000000">
                      <a:alpha val="43137"/>
                    </a:srgbClr>
                  </a:outerShdw>
                </a:effectLst>
                <a:latin typeface="American Purpose" pitchFamily="2" charset="0"/>
              </a:rPr>
              <a:t>  Engaging Our </a:t>
            </a:r>
            <a:br>
              <a:rPr lang="en-US" sz="4000" spc="300" dirty="0">
                <a:effectLst>
                  <a:outerShdw blurRad="38100" dist="38100" dir="2700000" algn="tl">
                    <a:srgbClr val="000000">
                      <a:alpha val="43137"/>
                    </a:srgbClr>
                  </a:outerShdw>
                </a:effectLst>
                <a:latin typeface="American Purpose" pitchFamily="2" charset="0"/>
              </a:rPr>
            </a:br>
            <a:r>
              <a:rPr lang="en-US" sz="4000" spc="300" dirty="0">
                <a:effectLst>
                  <a:outerShdw blurRad="38100" dist="38100" dir="2700000" algn="tl">
                    <a:srgbClr val="000000">
                      <a:alpha val="43137"/>
                    </a:srgbClr>
                  </a:outerShdw>
                </a:effectLst>
                <a:latin typeface="American Purpose" pitchFamily="2" charset="0"/>
              </a:rPr>
              <a:t>  </a:t>
            </a:r>
            <a:r>
              <a:rPr lang="en-US" sz="6000" b="1" spc="300" dirty="0">
                <a:effectLst>
                  <a:outerShdw blurRad="38100" dist="38100" dir="2700000" algn="tl">
                    <a:srgbClr val="000000">
                      <a:alpha val="43137"/>
                    </a:srgbClr>
                  </a:outerShdw>
                </a:effectLst>
                <a:latin typeface="American Purpose" pitchFamily="2" charset="0"/>
              </a:rPr>
              <a:t>Changing Culture</a:t>
            </a:r>
            <a:endParaRPr lang="en-US" b="1" spc="300" dirty="0">
              <a:effectLst>
                <a:outerShdw blurRad="38100" dist="38100" dir="2700000" algn="tl">
                  <a:srgbClr val="000000">
                    <a:alpha val="43137"/>
                  </a:srgbClr>
                </a:outerShdw>
              </a:effectLst>
              <a:latin typeface="American Purpose" pitchFamily="2" charset="0"/>
            </a:endParaRPr>
          </a:p>
        </p:txBody>
      </p:sp>
      <p:sp>
        <p:nvSpPr>
          <p:cNvPr id="3" name="Subtitle 2">
            <a:extLst>
              <a:ext uri="{FF2B5EF4-FFF2-40B4-BE49-F238E27FC236}">
                <a16:creationId xmlns:a16="http://schemas.microsoft.com/office/drawing/2014/main" id="{9BCA0BEB-BCEB-179D-135D-F7730071267E}"/>
              </a:ext>
            </a:extLst>
          </p:cNvPr>
          <p:cNvSpPr>
            <a:spLocks noGrp="1"/>
          </p:cNvSpPr>
          <p:nvPr>
            <p:ph idx="1"/>
          </p:nvPr>
        </p:nvSpPr>
        <p:spPr>
          <a:xfrm>
            <a:off x="590550" y="1873519"/>
            <a:ext cx="11010900" cy="2025381"/>
          </a:xfrm>
        </p:spPr>
        <p:txBody>
          <a:bodyPr anchor="t">
            <a:normAutofit/>
          </a:bodyPr>
          <a:lstStyle/>
          <a:p>
            <a:r>
              <a:rPr lang="en-US" sz="3600" dirty="0"/>
              <a:t>The Sexual Revolution promised ‘Freedom &amp; Fulfillment’</a:t>
            </a:r>
          </a:p>
          <a:p>
            <a:r>
              <a:rPr lang="en-US" sz="3600" dirty="0"/>
              <a:t>It is truthful to point out: It has failed to deliver! </a:t>
            </a:r>
          </a:p>
          <a:p>
            <a:pPr marL="0" indent="0">
              <a:buNone/>
            </a:pPr>
            <a:r>
              <a:rPr lang="en-US" sz="4000" b="1" dirty="0"/>
              <a:t>1) How Did We Get Here? </a:t>
            </a:r>
            <a:r>
              <a:rPr lang="en-US" sz="4000" dirty="0"/>
              <a:t> 	(Naïve dualism) </a:t>
            </a:r>
            <a:endParaRPr lang="en-US" sz="4000" b="1" dirty="0"/>
          </a:p>
        </p:txBody>
      </p:sp>
      <p:pic>
        <p:nvPicPr>
          <p:cNvPr id="1026" name="Picture 2">
            <a:extLst>
              <a:ext uri="{FF2B5EF4-FFF2-40B4-BE49-F238E27FC236}">
                <a16:creationId xmlns:a16="http://schemas.microsoft.com/office/drawing/2014/main" id="{5A2826A3-7D1D-3C0F-A1AF-1FEB9CEB5F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12350" r="-284" b="18622"/>
          <a:stretch/>
        </p:blipFill>
        <p:spPr bwMode="auto">
          <a:xfrm>
            <a:off x="10292405" y="44184"/>
            <a:ext cx="1856090" cy="1829335"/>
          </a:xfrm>
          <a:prstGeom prst="rect">
            <a:avLst/>
          </a:prstGeom>
          <a:extLst>
            <a:ext uri="{909E8E84-426E-40DD-AFC4-6F175D3DCCD1}">
              <a14:hiddenFill xmlns:a14="http://schemas.microsoft.com/office/drawing/2010/main">
                <a:solidFill>
                  <a:srgbClr val="FFFFFF"/>
                </a:solidFill>
              </a14:hiddenFill>
            </a:ext>
          </a:extLst>
        </p:spPr>
      </p:pic>
      <p:sp>
        <p:nvSpPr>
          <p:cNvPr id="5" name="Speech Bubble: Oval 4">
            <a:extLst>
              <a:ext uri="{FF2B5EF4-FFF2-40B4-BE49-F238E27FC236}">
                <a16:creationId xmlns:a16="http://schemas.microsoft.com/office/drawing/2014/main" id="{1ACE6A91-9282-CBB1-C419-49A0BFE9838A}"/>
              </a:ext>
            </a:extLst>
          </p:cNvPr>
          <p:cNvSpPr/>
          <p:nvPr/>
        </p:nvSpPr>
        <p:spPr>
          <a:xfrm>
            <a:off x="7563795" y="338137"/>
            <a:ext cx="1155700" cy="685800"/>
          </a:xfrm>
          <a:prstGeom prst="wedgeEllipseCallout">
            <a:avLst>
              <a:gd name="adj1" fmla="val -53800"/>
              <a:gd name="adj2" fmla="val 84723"/>
            </a:avLst>
          </a:prstGeom>
          <a:solidFill>
            <a:srgbClr val="E3E7F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peech Bubble: Oval 5">
            <a:extLst>
              <a:ext uri="{FF2B5EF4-FFF2-40B4-BE49-F238E27FC236}">
                <a16:creationId xmlns:a16="http://schemas.microsoft.com/office/drawing/2014/main" id="{666EB7BE-05C2-13D4-BE79-B57FF91F883C}"/>
              </a:ext>
            </a:extLst>
          </p:cNvPr>
          <p:cNvSpPr/>
          <p:nvPr/>
        </p:nvSpPr>
        <p:spPr>
          <a:xfrm>
            <a:off x="8465495" y="490537"/>
            <a:ext cx="1155700" cy="685800"/>
          </a:xfrm>
          <a:prstGeom prst="wedgeEllipseCallout">
            <a:avLst>
              <a:gd name="adj1" fmla="val 40706"/>
              <a:gd name="adj2" fmla="val 81019"/>
            </a:avLst>
          </a:prstGeom>
          <a:solidFill>
            <a:srgbClr val="DAB16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Process 9">
            <a:extLst>
              <a:ext uri="{FF2B5EF4-FFF2-40B4-BE49-F238E27FC236}">
                <a16:creationId xmlns:a16="http://schemas.microsoft.com/office/drawing/2014/main" id="{5155EED4-ABF8-1629-09C0-36E7E65838F7}"/>
              </a:ext>
            </a:extLst>
          </p:cNvPr>
          <p:cNvSpPr/>
          <p:nvPr/>
        </p:nvSpPr>
        <p:spPr>
          <a:xfrm>
            <a:off x="590550" y="5341810"/>
            <a:ext cx="1254154"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30960AE-A8B1-F06C-F413-16C8AA93D333}"/>
              </a:ext>
            </a:extLst>
          </p:cNvPr>
          <p:cNvSpPr txBox="1"/>
          <p:nvPr/>
        </p:nvSpPr>
        <p:spPr>
          <a:xfrm>
            <a:off x="-224273" y="4693514"/>
            <a:ext cx="2912346" cy="523220"/>
          </a:xfrm>
          <a:prstGeom prst="rect">
            <a:avLst/>
          </a:prstGeom>
          <a:noFill/>
        </p:spPr>
        <p:txBody>
          <a:bodyPr wrap="square" rtlCol="0">
            <a:spAutoFit/>
          </a:bodyPr>
          <a:lstStyle/>
          <a:p>
            <a:pPr algn="ctr"/>
            <a:r>
              <a:rPr lang="en-US" sz="2800" dirty="0">
                <a:solidFill>
                  <a:schemeClr val="tx1">
                    <a:lumMod val="85000"/>
                  </a:schemeClr>
                </a:solidFill>
              </a:rPr>
              <a:t>Sacred/Beliefs</a:t>
            </a:r>
          </a:p>
        </p:txBody>
      </p:sp>
      <p:sp>
        <p:nvSpPr>
          <p:cNvPr id="12" name="TextBox 11">
            <a:extLst>
              <a:ext uri="{FF2B5EF4-FFF2-40B4-BE49-F238E27FC236}">
                <a16:creationId xmlns:a16="http://schemas.microsoft.com/office/drawing/2014/main" id="{67E14843-DD1A-BCC2-CEE0-9BE8EA6B813C}"/>
              </a:ext>
            </a:extLst>
          </p:cNvPr>
          <p:cNvSpPr txBox="1"/>
          <p:nvPr/>
        </p:nvSpPr>
        <p:spPr>
          <a:xfrm>
            <a:off x="-224273" y="5451179"/>
            <a:ext cx="2912346" cy="523220"/>
          </a:xfrm>
          <a:prstGeom prst="rect">
            <a:avLst/>
          </a:prstGeom>
          <a:noFill/>
        </p:spPr>
        <p:txBody>
          <a:bodyPr wrap="square" rtlCol="0">
            <a:spAutoFit/>
          </a:bodyPr>
          <a:lstStyle/>
          <a:p>
            <a:pPr algn="ctr"/>
            <a:r>
              <a:rPr lang="en-US" sz="2800" dirty="0">
                <a:solidFill>
                  <a:schemeClr val="tx1">
                    <a:lumMod val="85000"/>
                  </a:schemeClr>
                </a:solidFill>
              </a:rPr>
              <a:t>Secular/Science</a:t>
            </a:r>
          </a:p>
        </p:txBody>
      </p:sp>
      <p:sp>
        <p:nvSpPr>
          <p:cNvPr id="13" name="Flowchart: Process 12">
            <a:extLst>
              <a:ext uri="{FF2B5EF4-FFF2-40B4-BE49-F238E27FC236}">
                <a16:creationId xmlns:a16="http://schemas.microsoft.com/office/drawing/2014/main" id="{BD639998-603F-08D6-4D89-D34F3E29E806}"/>
              </a:ext>
            </a:extLst>
          </p:cNvPr>
          <p:cNvSpPr/>
          <p:nvPr/>
        </p:nvSpPr>
        <p:spPr>
          <a:xfrm>
            <a:off x="7017094" y="5318580"/>
            <a:ext cx="2221811"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51C77BD-B6FF-B74E-63A5-000937951BD2}"/>
              </a:ext>
            </a:extLst>
          </p:cNvPr>
          <p:cNvSpPr txBox="1"/>
          <p:nvPr/>
        </p:nvSpPr>
        <p:spPr>
          <a:xfrm>
            <a:off x="6704249" y="4718495"/>
            <a:ext cx="2912346" cy="523220"/>
          </a:xfrm>
          <a:prstGeom prst="rect">
            <a:avLst/>
          </a:prstGeom>
          <a:noFill/>
        </p:spPr>
        <p:txBody>
          <a:bodyPr wrap="square" rtlCol="0">
            <a:spAutoFit/>
          </a:bodyPr>
          <a:lstStyle/>
          <a:p>
            <a:pPr algn="ctr"/>
            <a:r>
              <a:rPr lang="en-US" sz="2800" dirty="0">
                <a:solidFill>
                  <a:schemeClr val="tx1">
                    <a:lumMod val="85000"/>
                  </a:schemeClr>
                </a:solidFill>
              </a:rPr>
              <a:t>Subjective Morals</a:t>
            </a:r>
          </a:p>
        </p:txBody>
      </p:sp>
      <p:sp>
        <p:nvSpPr>
          <p:cNvPr id="15" name="TextBox 14">
            <a:extLst>
              <a:ext uri="{FF2B5EF4-FFF2-40B4-BE49-F238E27FC236}">
                <a16:creationId xmlns:a16="http://schemas.microsoft.com/office/drawing/2014/main" id="{70D6279C-629E-BB3E-849C-38AB4F155134}"/>
              </a:ext>
            </a:extLst>
          </p:cNvPr>
          <p:cNvSpPr txBox="1"/>
          <p:nvPr/>
        </p:nvSpPr>
        <p:spPr>
          <a:xfrm>
            <a:off x="5996016" y="5451179"/>
            <a:ext cx="4263966" cy="523220"/>
          </a:xfrm>
          <a:prstGeom prst="rect">
            <a:avLst/>
          </a:prstGeom>
          <a:noFill/>
        </p:spPr>
        <p:txBody>
          <a:bodyPr wrap="square" rtlCol="0">
            <a:spAutoFit/>
          </a:bodyPr>
          <a:lstStyle/>
          <a:p>
            <a:pPr algn="ctr"/>
            <a:r>
              <a:rPr lang="en-US" sz="2800" dirty="0">
                <a:solidFill>
                  <a:schemeClr val="tx1">
                    <a:lumMod val="85000"/>
                  </a:schemeClr>
                </a:solidFill>
              </a:rPr>
              <a:t>Objective Facts</a:t>
            </a:r>
          </a:p>
        </p:txBody>
      </p:sp>
      <p:sp>
        <p:nvSpPr>
          <p:cNvPr id="16" name="Flowchart: Process 15">
            <a:extLst>
              <a:ext uri="{FF2B5EF4-FFF2-40B4-BE49-F238E27FC236}">
                <a16:creationId xmlns:a16="http://schemas.microsoft.com/office/drawing/2014/main" id="{035E7C6D-A664-06B4-BA1A-D59B67A87994}"/>
              </a:ext>
            </a:extLst>
          </p:cNvPr>
          <p:cNvSpPr/>
          <p:nvPr/>
        </p:nvSpPr>
        <p:spPr>
          <a:xfrm>
            <a:off x="9773067" y="5324490"/>
            <a:ext cx="2019828" cy="73863"/>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EBB4944-7F14-EB18-5AF8-53EE426CF982}"/>
              </a:ext>
            </a:extLst>
          </p:cNvPr>
          <p:cNvSpPr txBox="1"/>
          <p:nvPr/>
        </p:nvSpPr>
        <p:spPr>
          <a:xfrm>
            <a:off x="9626193" y="4702089"/>
            <a:ext cx="2406897" cy="523220"/>
          </a:xfrm>
          <a:prstGeom prst="rect">
            <a:avLst/>
          </a:prstGeom>
          <a:noFill/>
        </p:spPr>
        <p:txBody>
          <a:bodyPr wrap="square" rtlCol="0">
            <a:spAutoFit/>
          </a:bodyPr>
          <a:lstStyle/>
          <a:p>
            <a:pPr algn="ctr"/>
            <a:r>
              <a:rPr lang="en-US" sz="2800" dirty="0">
                <a:solidFill>
                  <a:schemeClr val="tx1">
                    <a:lumMod val="85000"/>
                  </a:schemeClr>
                </a:solidFill>
              </a:rPr>
              <a:t>Romanticism </a:t>
            </a:r>
          </a:p>
        </p:txBody>
      </p:sp>
      <p:sp>
        <p:nvSpPr>
          <p:cNvPr id="18" name="TextBox 17">
            <a:extLst>
              <a:ext uri="{FF2B5EF4-FFF2-40B4-BE49-F238E27FC236}">
                <a16:creationId xmlns:a16="http://schemas.microsoft.com/office/drawing/2014/main" id="{22392AF0-3401-F27D-5B50-6FF5DFC00F99}"/>
              </a:ext>
            </a:extLst>
          </p:cNvPr>
          <p:cNvSpPr txBox="1"/>
          <p:nvPr/>
        </p:nvSpPr>
        <p:spPr>
          <a:xfrm>
            <a:off x="9459188" y="5466901"/>
            <a:ext cx="2647587" cy="523220"/>
          </a:xfrm>
          <a:prstGeom prst="rect">
            <a:avLst/>
          </a:prstGeom>
          <a:noFill/>
        </p:spPr>
        <p:txBody>
          <a:bodyPr wrap="square" rtlCol="0">
            <a:spAutoFit/>
          </a:bodyPr>
          <a:lstStyle/>
          <a:p>
            <a:pPr algn="ctr"/>
            <a:r>
              <a:rPr lang="en-US" sz="2800" dirty="0">
                <a:solidFill>
                  <a:schemeClr val="tx1">
                    <a:lumMod val="85000"/>
                  </a:schemeClr>
                </a:solidFill>
              </a:rPr>
              <a:t>Enlightenment</a:t>
            </a:r>
          </a:p>
        </p:txBody>
      </p:sp>
      <p:sp>
        <p:nvSpPr>
          <p:cNvPr id="4" name="Flowchart: Process 3">
            <a:extLst>
              <a:ext uri="{FF2B5EF4-FFF2-40B4-BE49-F238E27FC236}">
                <a16:creationId xmlns:a16="http://schemas.microsoft.com/office/drawing/2014/main" id="{1D800BA9-F4F3-5695-FBF5-BFE4C6C58ABC}"/>
              </a:ext>
            </a:extLst>
          </p:cNvPr>
          <p:cNvSpPr/>
          <p:nvPr/>
        </p:nvSpPr>
        <p:spPr>
          <a:xfrm>
            <a:off x="2624217" y="5359820"/>
            <a:ext cx="1140140" cy="118956"/>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2958C43-C386-126F-A904-FC8390B005EE}"/>
              </a:ext>
            </a:extLst>
          </p:cNvPr>
          <p:cNvSpPr txBox="1"/>
          <p:nvPr/>
        </p:nvSpPr>
        <p:spPr>
          <a:xfrm>
            <a:off x="2062318" y="4627701"/>
            <a:ext cx="2188088" cy="707886"/>
          </a:xfrm>
          <a:prstGeom prst="rect">
            <a:avLst/>
          </a:prstGeom>
          <a:noFill/>
        </p:spPr>
        <p:txBody>
          <a:bodyPr wrap="square" rtlCol="0">
            <a:spAutoFit/>
          </a:bodyPr>
          <a:lstStyle/>
          <a:p>
            <a:pPr algn="ctr"/>
            <a:r>
              <a:rPr lang="en-US" sz="4000" dirty="0"/>
              <a:t>Soul</a:t>
            </a:r>
          </a:p>
        </p:txBody>
      </p:sp>
      <p:sp>
        <p:nvSpPr>
          <p:cNvPr id="20" name="TextBox 19">
            <a:extLst>
              <a:ext uri="{FF2B5EF4-FFF2-40B4-BE49-F238E27FC236}">
                <a16:creationId xmlns:a16="http://schemas.microsoft.com/office/drawing/2014/main" id="{748D2C1C-4A1B-40CF-7788-A714DDD46B1F}"/>
              </a:ext>
            </a:extLst>
          </p:cNvPr>
          <p:cNvSpPr txBox="1"/>
          <p:nvPr/>
        </p:nvSpPr>
        <p:spPr>
          <a:xfrm>
            <a:off x="2239023" y="5505105"/>
            <a:ext cx="1808337" cy="707886"/>
          </a:xfrm>
          <a:prstGeom prst="rect">
            <a:avLst/>
          </a:prstGeom>
          <a:noFill/>
        </p:spPr>
        <p:txBody>
          <a:bodyPr wrap="square" rtlCol="0">
            <a:spAutoFit/>
          </a:bodyPr>
          <a:lstStyle/>
          <a:p>
            <a:pPr algn="ctr"/>
            <a:r>
              <a:rPr lang="en-US" sz="4000" dirty="0"/>
              <a:t>Body</a:t>
            </a:r>
          </a:p>
        </p:txBody>
      </p:sp>
      <p:sp>
        <p:nvSpPr>
          <p:cNvPr id="21" name="Flowchart: Process 20">
            <a:extLst>
              <a:ext uri="{FF2B5EF4-FFF2-40B4-BE49-F238E27FC236}">
                <a16:creationId xmlns:a16="http://schemas.microsoft.com/office/drawing/2014/main" id="{6D5F58C0-08C4-7A7C-9D87-BE1B6AC03C14}"/>
              </a:ext>
            </a:extLst>
          </p:cNvPr>
          <p:cNvSpPr/>
          <p:nvPr/>
        </p:nvSpPr>
        <p:spPr>
          <a:xfrm>
            <a:off x="4298519" y="5338875"/>
            <a:ext cx="2019828" cy="118956"/>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758F3B2-DB99-5419-4637-4D8A01DAE867}"/>
              </a:ext>
            </a:extLst>
          </p:cNvPr>
          <p:cNvSpPr txBox="1"/>
          <p:nvPr/>
        </p:nvSpPr>
        <p:spPr>
          <a:xfrm>
            <a:off x="3757030" y="4587386"/>
            <a:ext cx="2912346" cy="707886"/>
          </a:xfrm>
          <a:prstGeom prst="rect">
            <a:avLst/>
          </a:prstGeom>
          <a:noFill/>
        </p:spPr>
        <p:txBody>
          <a:bodyPr wrap="square" rtlCol="0">
            <a:spAutoFit/>
          </a:bodyPr>
          <a:lstStyle/>
          <a:p>
            <a:pPr algn="ctr"/>
            <a:r>
              <a:rPr lang="en-US" sz="4000" dirty="0"/>
              <a:t>Personhood</a:t>
            </a:r>
          </a:p>
        </p:txBody>
      </p:sp>
      <p:sp>
        <p:nvSpPr>
          <p:cNvPr id="23" name="TextBox 22">
            <a:extLst>
              <a:ext uri="{FF2B5EF4-FFF2-40B4-BE49-F238E27FC236}">
                <a16:creationId xmlns:a16="http://schemas.microsoft.com/office/drawing/2014/main" id="{29D46DAB-76F1-F652-3D16-75AEE3969435}"/>
              </a:ext>
            </a:extLst>
          </p:cNvPr>
          <p:cNvSpPr txBox="1"/>
          <p:nvPr/>
        </p:nvSpPr>
        <p:spPr>
          <a:xfrm>
            <a:off x="4324623" y="5538932"/>
            <a:ext cx="1989171" cy="1203126"/>
          </a:xfrm>
          <a:prstGeom prst="rect">
            <a:avLst/>
          </a:prstGeom>
          <a:noFill/>
        </p:spPr>
        <p:txBody>
          <a:bodyPr wrap="square" rtlCol="0">
            <a:spAutoFit/>
          </a:bodyPr>
          <a:lstStyle/>
          <a:p>
            <a:pPr algn="ctr"/>
            <a:r>
              <a:rPr lang="en-US" sz="4000" dirty="0"/>
              <a:t>Physical</a:t>
            </a:r>
          </a:p>
        </p:txBody>
      </p:sp>
      <p:pic>
        <p:nvPicPr>
          <p:cNvPr id="2050" name="Picture 2">
            <a:extLst>
              <a:ext uri="{FF2B5EF4-FFF2-40B4-BE49-F238E27FC236}">
                <a16:creationId xmlns:a16="http://schemas.microsoft.com/office/drawing/2014/main" id="{F6793536-B9E5-4076-ACC6-3DF4A5F6D3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9653" y="218919"/>
            <a:ext cx="3023979" cy="4638005"/>
          </a:xfrm>
          <a:prstGeom prst="rect">
            <a:avLst/>
          </a:prstGeom>
          <a:noFill/>
          <a:ln>
            <a:noFill/>
          </a:ln>
          <a:effectLst>
            <a:outerShdw blurRad="225425" dist="50800" dir="5220000" algn="ctr">
              <a:srgbClr val="000000">
                <a:alpha val="33000"/>
              </a:srgbClr>
            </a:outerShdw>
          </a:effectLst>
          <a:scene3d>
            <a:camera prst="perspectiveHeroicExtremeRightFacing">
              <a:rot lat="170872" lon="19815916" rev="214772"/>
            </a:camera>
            <a:lightRig rig="harsh" dir="t">
              <a:rot lat="0" lon="0" rev="3000000"/>
            </a:lightRig>
          </a:scene3d>
          <a:sp3d extrusionH="254000" contourW="19050">
            <a:bevelT w="82550" h="44450" prst="angle"/>
            <a:bevelB w="82550" h="44450" prst="angle"/>
            <a:contourClr>
              <a:srgbClr val="FFFFFF"/>
            </a:contourClr>
          </a:sp3d>
          <a:extLst>
            <a:ext uri="{909E8E84-426E-40DD-AFC4-6F175D3DCCD1}">
              <a14:hiddenFill xmlns:a14="http://schemas.microsoft.com/office/drawing/2010/main">
                <a:solidFill>
                  <a:srgbClr val="FFFFFF"/>
                </a:solidFill>
              </a14:hiddenFill>
            </a:ext>
          </a:extLst>
        </p:spPr>
      </p:pic>
      <p:sp>
        <p:nvSpPr>
          <p:cNvPr id="24" name="Speech Bubble: Rectangle 23">
            <a:extLst>
              <a:ext uri="{FF2B5EF4-FFF2-40B4-BE49-F238E27FC236}">
                <a16:creationId xmlns:a16="http://schemas.microsoft.com/office/drawing/2014/main" id="{AC00BA99-B3C3-E8F5-AA4A-9524E1852EC8}"/>
              </a:ext>
            </a:extLst>
          </p:cNvPr>
          <p:cNvSpPr/>
          <p:nvPr/>
        </p:nvSpPr>
        <p:spPr>
          <a:xfrm>
            <a:off x="4686537" y="584201"/>
            <a:ext cx="7060962" cy="3663418"/>
          </a:xfrm>
          <a:prstGeom prst="wedgeRectCallout">
            <a:avLst>
              <a:gd name="adj1" fmla="val -65706"/>
              <a:gd name="adj2" fmla="val 11629"/>
            </a:avLst>
          </a:prstGeom>
          <a:solidFill>
            <a:srgbClr val="D9AF6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spcBef>
                <a:spcPts val="0"/>
              </a:spcBef>
              <a:spcAft>
                <a:spcPts val="0"/>
              </a:spcAft>
            </a:pPr>
            <a:r>
              <a:rPr lang="en-US" sz="3400" dirty="0">
                <a:effectLst/>
                <a:latin typeface="Arial Narrow" panose="020B0606020202030204" pitchFamily="34" charset="0"/>
                <a:ea typeface="Times New Roman" panose="02020603050405020304" pitchFamily="18" charset="0"/>
              </a:rPr>
              <a:t>“Hook-up culture</a:t>
            </a:r>
            <a:r>
              <a:rPr lang="en-US" sz="3400" dirty="0">
                <a:effectLst/>
                <a:latin typeface="Arial Narrow" panose="020B0606020202030204" pitchFamily="34" charset="0"/>
                <a:ea typeface="Times New Roman" panose="02020603050405020304" pitchFamily="18" charset="0"/>
                <a:cs typeface="Calibri" panose="020F0502020204030204" pitchFamily="34" charset="0"/>
              </a:rPr>
              <a:t> creates a drastic divide between physical intimacy &amp; emotional intimacy. Teaches young people not to reckon with someone’s </a:t>
            </a:r>
            <a:r>
              <a:rPr lang="en-US" sz="3400" b="1" u="sng" dirty="0">
                <a:effectLst/>
                <a:latin typeface="Arial Narrow" panose="020B0606020202030204" pitchFamily="34" charset="0"/>
                <a:ea typeface="Times New Roman" panose="02020603050405020304" pitchFamily="18" charset="0"/>
                <a:cs typeface="Calibri" panose="020F0502020204030204" pitchFamily="34" charset="0"/>
              </a:rPr>
              <a:t>personhood</a:t>
            </a:r>
            <a:r>
              <a:rPr lang="en-US" sz="3400" dirty="0">
                <a:effectLst/>
                <a:latin typeface="Arial Narrow" panose="020B0606020202030204" pitchFamily="34" charset="0"/>
                <a:ea typeface="Times New Roman" panose="02020603050405020304" pitchFamily="18" charset="0"/>
                <a:cs typeface="Calibri" panose="020F0502020204030204" pitchFamily="34" charset="0"/>
              </a:rPr>
              <a:t>.”</a:t>
            </a:r>
          </a:p>
          <a:p>
            <a:pPr marL="0" marR="0">
              <a:spcBef>
                <a:spcPts val="0"/>
              </a:spcBef>
              <a:spcAft>
                <a:spcPts val="0"/>
              </a:spcAft>
            </a:pPr>
            <a:r>
              <a:rPr lang="en-US" sz="3000" u="sng" dirty="0">
                <a:latin typeface="Arial Narrow" panose="020B0606020202030204" pitchFamily="34" charset="0"/>
                <a:ea typeface="Times New Roman" panose="02020603050405020304" pitchFamily="18" charset="0"/>
                <a:cs typeface="Calibri" panose="020F0502020204030204" pitchFamily="34" charset="0"/>
              </a:rPr>
              <a:t>The End of S…: How Hookup Culture Is Leaving </a:t>
            </a:r>
            <a:br>
              <a:rPr lang="en-US" sz="3000" u="sng" dirty="0">
                <a:latin typeface="Arial Narrow" panose="020B0606020202030204" pitchFamily="34" charset="0"/>
                <a:ea typeface="Times New Roman" panose="02020603050405020304" pitchFamily="18" charset="0"/>
                <a:cs typeface="Calibri" panose="020F0502020204030204" pitchFamily="34" charset="0"/>
              </a:rPr>
            </a:br>
            <a:r>
              <a:rPr lang="en-US" sz="3000" u="sng" dirty="0">
                <a:latin typeface="Arial Narrow" panose="020B0606020202030204" pitchFamily="34" charset="0"/>
                <a:ea typeface="Times New Roman" panose="02020603050405020304" pitchFamily="18" charset="0"/>
                <a:cs typeface="Calibri" panose="020F0502020204030204" pitchFamily="34" charset="0"/>
              </a:rPr>
              <a:t>a Generation Unhappy, Sexually Unfulfilled </a:t>
            </a:r>
            <a:br>
              <a:rPr lang="en-US" sz="3000" u="sng" dirty="0">
                <a:latin typeface="Arial Narrow" panose="020B0606020202030204" pitchFamily="34" charset="0"/>
                <a:ea typeface="Times New Roman" panose="02020603050405020304" pitchFamily="18" charset="0"/>
                <a:cs typeface="Calibri" panose="020F0502020204030204" pitchFamily="34" charset="0"/>
              </a:rPr>
            </a:br>
            <a:r>
              <a:rPr lang="en-US" sz="3000" u="sng" dirty="0">
                <a:latin typeface="Arial Narrow" panose="020B0606020202030204" pitchFamily="34" charset="0"/>
                <a:ea typeface="Times New Roman" panose="02020603050405020304" pitchFamily="18" charset="0"/>
                <a:cs typeface="Calibri" panose="020F0502020204030204" pitchFamily="34" charset="0"/>
              </a:rPr>
              <a:t>&amp; Confused About Intimacy</a:t>
            </a:r>
            <a:endParaRPr lang="en-US" sz="3000" u="sng" dirty="0">
              <a:effectLst/>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3642441102"/>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BBF8-1842-5409-2EFE-57917869C9C1}"/>
              </a:ext>
            </a:extLst>
          </p:cNvPr>
          <p:cNvSpPr>
            <a:spLocks noGrp="1"/>
          </p:cNvSpPr>
          <p:nvPr>
            <p:ph type="title"/>
          </p:nvPr>
        </p:nvSpPr>
        <p:spPr>
          <a:xfrm>
            <a:off x="444501" y="215901"/>
            <a:ext cx="9525000" cy="1474788"/>
          </a:xfrm>
          <a:solidFill>
            <a:srgbClr val="C85355"/>
          </a:solidFill>
          <a:ln w="57150">
            <a:solidFill>
              <a:srgbClr val="DAB16A"/>
            </a:solidFill>
          </a:ln>
        </p:spPr>
        <p:txBody>
          <a:bodyPr anchor="b">
            <a:noAutofit/>
          </a:bodyPr>
          <a:lstStyle/>
          <a:p>
            <a:r>
              <a:rPr lang="en-US" sz="3600" spc="300" dirty="0">
                <a:effectLst>
                  <a:outerShdw blurRad="38100" dist="38100" dir="2700000" algn="tl">
                    <a:srgbClr val="000000">
                      <a:alpha val="43137"/>
                    </a:srgbClr>
                  </a:outerShdw>
                </a:effectLst>
                <a:latin typeface="American Purpose" pitchFamily="2" charset="0"/>
              </a:rPr>
              <a:t>  Engaging Our </a:t>
            </a:r>
            <a:br>
              <a:rPr lang="en-US" sz="4000" spc="300" dirty="0">
                <a:effectLst>
                  <a:outerShdw blurRad="38100" dist="38100" dir="2700000" algn="tl">
                    <a:srgbClr val="000000">
                      <a:alpha val="43137"/>
                    </a:srgbClr>
                  </a:outerShdw>
                </a:effectLst>
                <a:latin typeface="American Purpose" pitchFamily="2" charset="0"/>
              </a:rPr>
            </a:br>
            <a:r>
              <a:rPr lang="en-US" sz="4000" spc="300" dirty="0">
                <a:effectLst>
                  <a:outerShdw blurRad="38100" dist="38100" dir="2700000" algn="tl">
                    <a:srgbClr val="000000">
                      <a:alpha val="43137"/>
                    </a:srgbClr>
                  </a:outerShdw>
                </a:effectLst>
                <a:latin typeface="American Purpose" pitchFamily="2" charset="0"/>
              </a:rPr>
              <a:t>  </a:t>
            </a:r>
            <a:r>
              <a:rPr lang="en-US" sz="6000" b="1" spc="300" dirty="0">
                <a:effectLst>
                  <a:outerShdw blurRad="38100" dist="38100" dir="2700000" algn="tl">
                    <a:srgbClr val="000000">
                      <a:alpha val="43137"/>
                    </a:srgbClr>
                  </a:outerShdw>
                </a:effectLst>
                <a:latin typeface="American Purpose" pitchFamily="2" charset="0"/>
              </a:rPr>
              <a:t>Changing Culture</a:t>
            </a:r>
            <a:endParaRPr lang="en-US" b="1" spc="300" dirty="0">
              <a:effectLst>
                <a:outerShdw blurRad="38100" dist="38100" dir="2700000" algn="tl">
                  <a:srgbClr val="000000">
                    <a:alpha val="43137"/>
                  </a:srgbClr>
                </a:outerShdw>
              </a:effectLst>
              <a:latin typeface="American Purpose" pitchFamily="2" charset="0"/>
            </a:endParaRPr>
          </a:p>
        </p:txBody>
      </p:sp>
      <p:sp>
        <p:nvSpPr>
          <p:cNvPr id="3" name="Subtitle 2">
            <a:extLst>
              <a:ext uri="{FF2B5EF4-FFF2-40B4-BE49-F238E27FC236}">
                <a16:creationId xmlns:a16="http://schemas.microsoft.com/office/drawing/2014/main" id="{9BCA0BEB-BCEB-179D-135D-F7730071267E}"/>
              </a:ext>
            </a:extLst>
          </p:cNvPr>
          <p:cNvSpPr>
            <a:spLocks noGrp="1"/>
          </p:cNvSpPr>
          <p:nvPr>
            <p:ph idx="1"/>
          </p:nvPr>
        </p:nvSpPr>
        <p:spPr>
          <a:xfrm>
            <a:off x="590550" y="1873519"/>
            <a:ext cx="11010900" cy="2025381"/>
          </a:xfrm>
        </p:spPr>
        <p:txBody>
          <a:bodyPr anchor="t">
            <a:normAutofit/>
          </a:bodyPr>
          <a:lstStyle/>
          <a:p>
            <a:r>
              <a:rPr lang="en-US" sz="3600" dirty="0"/>
              <a:t>The Sexual Revolution promised ‘Freedom &amp; Fulfillment’</a:t>
            </a:r>
          </a:p>
          <a:p>
            <a:r>
              <a:rPr lang="en-US" sz="3600" dirty="0"/>
              <a:t>It is truthful to point out: It has failed to deliver! </a:t>
            </a:r>
          </a:p>
          <a:p>
            <a:pPr marL="0" indent="0">
              <a:buNone/>
            </a:pPr>
            <a:r>
              <a:rPr lang="en-US" sz="4000" b="1" dirty="0"/>
              <a:t>1) How Did We Get Here? </a:t>
            </a:r>
            <a:r>
              <a:rPr lang="en-US" sz="4000" dirty="0"/>
              <a:t> 	(Naïve dualism) </a:t>
            </a:r>
            <a:endParaRPr lang="en-US" sz="4000" b="1" dirty="0"/>
          </a:p>
        </p:txBody>
      </p:sp>
      <p:pic>
        <p:nvPicPr>
          <p:cNvPr id="1026" name="Picture 2">
            <a:extLst>
              <a:ext uri="{FF2B5EF4-FFF2-40B4-BE49-F238E27FC236}">
                <a16:creationId xmlns:a16="http://schemas.microsoft.com/office/drawing/2014/main" id="{5A2826A3-7D1D-3C0F-A1AF-1FEB9CEB5F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12350" r="-284" b="18622"/>
          <a:stretch/>
        </p:blipFill>
        <p:spPr bwMode="auto">
          <a:xfrm>
            <a:off x="10292405" y="44184"/>
            <a:ext cx="1856090" cy="1829335"/>
          </a:xfrm>
          <a:prstGeom prst="rect">
            <a:avLst/>
          </a:prstGeom>
          <a:extLst>
            <a:ext uri="{909E8E84-426E-40DD-AFC4-6F175D3DCCD1}">
              <a14:hiddenFill xmlns:a14="http://schemas.microsoft.com/office/drawing/2010/main">
                <a:solidFill>
                  <a:srgbClr val="FFFFFF"/>
                </a:solidFill>
              </a14:hiddenFill>
            </a:ext>
          </a:extLst>
        </p:spPr>
      </p:pic>
      <p:sp>
        <p:nvSpPr>
          <p:cNvPr id="5" name="Speech Bubble: Oval 4">
            <a:extLst>
              <a:ext uri="{FF2B5EF4-FFF2-40B4-BE49-F238E27FC236}">
                <a16:creationId xmlns:a16="http://schemas.microsoft.com/office/drawing/2014/main" id="{1ACE6A91-9282-CBB1-C419-49A0BFE9838A}"/>
              </a:ext>
            </a:extLst>
          </p:cNvPr>
          <p:cNvSpPr/>
          <p:nvPr/>
        </p:nvSpPr>
        <p:spPr>
          <a:xfrm>
            <a:off x="7563795" y="338137"/>
            <a:ext cx="1155700" cy="685800"/>
          </a:xfrm>
          <a:prstGeom prst="wedgeEllipseCallout">
            <a:avLst>
              <a:gd name="adj1" fmla="val -53800"/>
              <a:gd name="adj2" fmla="val 84723"/>
            </a:avLst>
          </a:prstGeom>
          <a:solidFill>
            <a:srgbClr val="E3E7F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peech Bubble: Oval 5">
            <a:extLst>
              <a:ext uri="{FF2B5EF4-FFF2-40B4-BE49-F238E27FC236}">
                <a16:creationId xmlns:a16="http://schemas.microsoft.com/office/drawing/2014/main" id="{666EB7BE-05C2-13D4-BE79-B57FF91F883C}"/>
              </a:ext>
            </a:extLst>
          </p:cNvPr>
          <p:cNvSpPr/>
          <p:nvPr/>
        </p:nvSpPr>
        <p:spPr>
          <a:xfrm>
            <a:off x="8465495" y="490537"/>
            <a:ext cx="1155700" cy="685800"/>
          </a:xfrm>
          <a:prstGeom prst="wedgeEllipseCallout">
            <a:avLst>
              <a:gd name="adj1" fmla="val 40706"/>
              <a:gd name="adj2" fmla="val 81019"/>
            </a:avLst>
          </a:prstGeom>
          <a:solidFill>
            <a:srgbClr val="DAB16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Process 9">
            <a:extLst>
              <a:ext uri="{FF2B5EF4-FFF2-40B4-BE49-F238E27FC236}">
                <a16:creationId xmlns:a16="http://schemas.microsoft.com/office/drawing/2014/main" id="{5155EED4-ABF8-1629-09C0-36E7E65838F7}"/>
              </a:ext>
            </a:extLst>
          </p:cNvPr>
          <p:cNvSpPr/>
          <p:nvPr/>
        </p:nvSpPr>
        <p:spPr>
          <a:xfrm>
            <a:off x="590550" y="5341810"/>
            <a:ext cx="1254154"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30960AE-A8B1-F06C-F413-16C8AA93D333}"/>
              </a:ext>
            </a:extLst>
          </p:cNvPr>
          <p:cNvSpPr txBox="1"/>
          <p:nvPr/>
        </p:nvSpPr>
        <p:spPr>
          <a:xfrm>
            <a:off x="-224273" y="4693514"/>
            <a:ext cx="2912346" cy="523220"/>
          </a:xfrm>
          <a:prstGeom prst="rect">
            <a:avLst/>
          </a:prstGeom>
          <a:noFill/>
        </p:spPr>
        <p:txBody>
          <a:bodyPr wrap="square" rtlCol="0">
            <a:spAutoFit/>
          </a:bodyPr>
          <a:lstStyle/>
          <a:p>
            <a:pPr algn="ctr"/>
            <a:r>
              <a:rPr lang="en-US" sz="2800" dirty="0">
                <a:solidFill>
                  <a:schemeClr val="tx1">
                    <a:lumMod val="85000"/>
                  </a:schemeClr>
                </a:solidFill>
              </a:rPr>
              <a:t>Sacred/Beliefs</a:t>
            </a:r>
          </a:p>
        </p:txBody>
      </p:sp>
      <p:sp>
        <p:nvSpPr>
          <p:cNvPr id="12" name="TextBox 11">
            <a:extLst>
              <a:ext uri="{FF2B5EF4-FFF2-40B4-BE49-F238E27FC236}">
                <a16:creationId xmlns:a16="http://schemas.microsoft.com/office/drawing/2014/main" id="{67E14843-DD1A-BCC2-CEE0-9BE8EA6B813C}"/>
              </a:ext>
            </a:extLst>
          </p:cNvPr>
          <p:cNvSpPr txBox="1"/>
          <p:nvPr/>
        </p:nvSpPr>
        <p:spPr>
          <a:xfrm>
            <a:off x="-224273" y="5451179"/>
            <a:ext cx="2912346" cy="523220"/>
          </a:xfrm>
          <a:prstGeom prst="rect">
            <a:avLst/>
          </a:prstGeom>
          <a:noFill/>
        </p:spPr>
        <p:txBody>
          <a:bodyPr wrap="square" rtlCol="0">
            <a:spAutoFit/>
          </a:bodyPr>
          <a:lstStyle/>
          <a:p>
            <a:pPr algn="ctr"/>
            <a:r>
              <a:rPr lang="en-US" sz="2800" dirty="0">
                <a:solidFill>
                  <a:schemeClr val="tx1">
                    <a:lumMod val="85000"/>
                  </a:schemeClr>
                </a:solidFill>
              </a:rPr>
              <a:t>Secular/Science</a:t>
            </a:r>
          </a:p>
        </p:txBody>
      </p:sp>
      <p:sp>
        <p:nvSpPr>
          <p:cNvPr id="13" name="Flowchart: Process 12">
            <a:extLst>
              <a:ext uri="{FF2B5EF4-FFF2-40B4-BE49-F238E27FC236}">
                <a16:creationId xmlns:a16="http://schemas.microsoft.com/office/drawing/2014/main" id="{BD639998-603F-08D6-4D89-D34F3E29E806}"/>
              </a:ext>
            </a:extLst>
          </p:cNvPr>
          <p:cNvSpPr/>
          <p:nvPr/>
        </p:nvSpPr>
        <p:spPr>
          <a:xfrm>
            <a:off x="7017094" y="5318580"/>
            <a:ext cx="2221811"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51C77BD-B6FF-B74E-63A5-000937951BD2}"/>
              </a:ext>
            </a:extLst>
          </p:cNvPr>
          <p:cNvSpPr txBox="1"/>
          <p:nvPr/>
        </p:nvSpPr>
        <p:spPr>
          <a:xfrm>
            <a:off x="6704249" y="4718495"/>
            <a:ext cx="2912346" cy="523220"/>
          </a:xfrm>
          <a:prstGeom prst="rect">
            <a:avLst/>
          </a:prstGeom>
          <a:noFill/>
        </p:spPr>
        <p:txBody>
          <a:bodyPr wrap="square" rtlCol="0">
            <a:spAutoFit/>
          </a:bodyPr>
          <a:lstStyle/>
          <a:p>
            <a:pPr algn="ctr"/>
            <a:r>
              <a:rPr lang="en-US" sz="2800" dirty="0">
                <a:solidFill>
                  <a:schemeClr val="tx1">
                    <a:lumMod val="85000"/>
                  </a:schemeClr>
                </a:solidFill>
              </a:rPr>
              <a:t>Subjective Morals</a:t>
            </a:r>
          </a:p>
        </p:txBody>
      </p:sp>
      <p:sp>
        <p:nvSpPr>
          <p:cNvPr id="15" name="TextBox 14">
            <a:extLst>
              <a:ext uri="{FF2B5EF4-FFF2-40B4-BE49-F238E27FC236}">
                <a16:creationId xmlns:a16="http://schemas.microsoft.com/office/drawing/2014/main" id="{70D6279C-629E-BB3E-849C-38AB4F155134}"/>
              </a:ext>
            </a:extLst>
          </p:cNvPr>
          <p:cNvSpPr txBox="1"/>
          <p:nvPr/>
        </p:nvSpPr>
        <p:spPr>
          <a:xfrm>
            <a:off x="5996016" y="5451179"/>
            <a:ext cx="4263966" cy="523220"/>
          </a:xfrm>
          <a:prstGeom prst="rect">
            <a:avLst/>
          </a:prstGeom>
          <a:noFill/>
        </p:spPr>
        <p:txBody>
          <a:bodyPr wrap="square" rtlCol="0">
            <a:spAutoFit/>
          </a:bodyPr>
          <a:lstStyle/>
          <a:p>
            <a:pPr algn="ctr"/>
            <a:r>
              <a:rPr lang="en-US" sz="2800" dirty="0">
                <a:solidFill>
                  <a:schemeClr val="tx1">
                    <a:lumMod val="85000"/>
                  </a:schemeClr>
                </a:solidFill>
              </a:rPr>
              <a:t>Objective Facts</a:t>
            </a:r>
          </a:p>
        </p:txBody>
      </p:sp>
      <p:sp>
        <p:nvSpPr>
          <p:cNvPr id="16" name="Flowchart: Process 15">
            <a:extLst>
              <a:ext uri="{FF2B5EF4-FFF2-40B4-BE49-F238E27FC236}">
                <a16:creationId xmlns:a16="http://schemas.microsoft.com/office/drawing/2014/main" id="{035E7C6D-A664-06B4-BA1A-D59B67A87994}"/>
              </a:ext>
            </a:extLst>
          </p:cNvPr>
          <p:cNvSpPr/>
          <p:nvPr/>
        </p:nvSpPr>
        <p:spPr>
          <a:xfrm>
            <a:off x="9773067" y="5324490"/>
            <a:ext cx="2019828" cy="73863"/>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EBB4944-7F14-EB18-5AF8-53EE426CF982}"/>
              </a:ext>
            </a:extLst>
          </p:cNvPr>
          <p:cNvSpPr txBox="1"/>
          <p:nvPr/>
        </p:nvSpPr>
        <p:spPr>
          <a:xfrm>
            <a:off x="9626193" y="4702089"/>
            <a:ext cx="2406897" cy="523220"/>
          </a:xfrm>
          <a:prstGeom prst="rect">
            <a:avLst/>
          </a:prstGeom>
          <a:noFill/>
        </p:spPr>
        <p:txBody>
          <a:bodyPr wrap="square" rtlCol="0">
            <a:spAutoFit/>
          </a:bodyPr>
          <a:lstStyle/>
          <a:p>
            <a:pPr algn="ctr"/>
            <a:r>
              <a:rPr lang="en-US" sz="2800" dirty="0">
                <a:solidFill>
                  <a:schemeClr val="tx1">
                    <a:lumMod val="85000"/>
                  </a:schemeClr>
                </a:solidFill>
              </a:rPr>
              <a:t>Romanticism </a:t>
            </a:r>
          </a:p>
        </p:txBody>
      </p:sp>
      <p:sp>
        <p:nvSpPr>
          <p:cNvPr id="18" name="TextBox 17">
            <a:extLst>
              <a:ext uri="{FF2B5EF4-FFF2-40B4-BE49-F238E27FC236}">
                <a16:creationId xmlns:a16="http://schemas.microsoft.com/office/drawing/2014/main" id="{22392AF0-3401-F27D-5B50-6FF5DFC00F99}"/>
              </a:ext>
            </a:extLst>
          </p:cNvPr>
          <p:cNvSpPr txBox="1"/>
          <p:nvPr/>
        </p:nvSpPr>
        <p:spPr>
          <a:xfrm>
            <a:off x="9459188" y="5466901"/>
            <a:ext cx="2647587" cy="523220"/>
          </a:xfrm>
          <a:prstGeom prst="rect">
            <a:avLst/>
          </a:prstGeom>
          <a:noFill/>
        </p:spPr>
        <p:txBody>
          <a:bodyPr wrap="square" rtlCol="0">
            <a:spAutoFit/>
          </a:bodyPr>
          <a:lstStyle/>
          <a:p>
            <a:pPr algn="ctr"/>
            <a:r>
              <a:rPr lang="en-US" sz="2800" dirty="0">
                <a:solidFill>
                  <a:schemeClr val="tx1">
                    <a:lumMod val="85000"/>
                  </a:schemeClr>
                </a:solidFill>
              </a:rPr>
              <a:t>Enlightenment</a:t>
            </a:r>
          </a:p>
        </p:txBody>
      </p:sp>
      <p:sp>
        <p:nvSpPr>
          <p:cNvPr id="4" name="Flowchart: Process 3">
            <a:extLst>
              <a:ext uri="{FF2B5EF4-FFF2-40B4-BE49-F238E27FC236}">
                <a16:creationId xmlns:a16="http://schemas.microsoft.com/office/drawing/2014/main" id="{1D800BA9-F4F3-5695-FBF5-BFE4C6C58ABC}"/>
              </a:ext>
            </a:extLst>
          </p:cNvPr>
          <p:cNvSpPr/>
          <p:nvPr/>
        </p:nvSpPr>
        <p:spPr>
          <a:xfrm>
            <a:off x="2624217" y="5359820"/>
            <a:ext cx="1140140" cy="118956"/>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2958C43-C386-126F-A904-FC8390B005EE}"/>
              </a:ext>
            </a:extLst>
          </p:cNvPr>
          <p:cNvSpPr txBox="1"/>
          <p:nvPr/>
        </p:nvSpPr>
        <p:spPr>
          <a:xfrm>
            <a:off x="2062318" y="4627701"/>
            <a:ext cx="2188088" cy="707886"/>
          </a:xfrm>
          <a:prstGeom prst="rect">
            <a:avLst/>
          </a:prstGeom>
          <a:noFill/>
        </p:spPr>
        <p:txBody>
          <a:bodyPr wrap="square" rtlCol="0">
            <a:spAutoFit/>
          </a:bodyPr>
          <a:lstStyle/>
          <a:p>
            <a:pPr algn="ctr"/>
            <a:r>
              <a:rPr lang="en-US" sz="4000" dirty="0"/>
              <a:t>Soul</a:t>
            </a:r>
          </a:p>
        </p:txBody>
      </p:sp>
      <p:sp>
        <p:nvSpPr>
          <p:cNvPr id="20" name="TextBox 19">
            <a:extLst>
              <a:ext uri="{FF2B5EF4-FFF2-40B4-BE49-F238E27FC236}">
                <a16:creationId xmlns:a16="http://schemas.microsoft.com/office/drawing/2014/main" id="{748D2C1C-4A1B-40CF-7788-A714DDD46B1F}"/>
              </a:ext>
            </a:extLst>
          </p:cNvPr>
          <p:cNvSpPr txBox="1"/>
          <p:nvPr/>
        </p:nvSpPr>
        <p:spPr>
          <a:xfrm>
            <a:off x="2239023" y="5505105"/>
            <a:ext cx="1808337" cy="707886"/>
          </a:xfrm>
          <a:prstGeom prst="rect">
            <a:avLst/>
          </a:prstGeom>
          <a:noFill/>
        </p:spPr>
        <p:txBody>
          <a:bodyPr wrap="square" rtlCol="0">
            <a:spAutoFit/>
          </a:bodyPr>
          <a:lstStyle/>
          <a:p>
            <a:pPr algn="ctr"/>
            <a:r>
              <a:rPr lang="en-US" sz="4000" dirty="0"/>
              <a:t>Body</a:t>
            </a:r>
          </a:p>
        </p:txBody>
      </p:sp>
      <p:sp>
        <p:nvSpPr>
          <p:cNvPr id="21" name="Flowchart: Process 20">
            <a:extLst>
              <a:ext uri="{FF2B5EF4-FFF2-40B4-BE49-F238E27FC236}">
                <a16:creationId xmlns:a16="http://schemas.microsoft.com/office/drawing/2014/main" id="{6D5F58C0-08C4-7A7C-9D87-BE1B6AC03C14}"/>
              </a:ext>
            </a:extLst>
          </p:cNvPr>
          <p:cNvSpPr/>
          <p:nvPr/>
        </p:nvSpPr>
        <p:spPr>
          <a:xfrm>
            <a:off x="4298519" y="5338875"/>
            <a:ext cx="2019828" cy="118956"/>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758F3B2-DB99-5419-4637-4D8A01DAE867}"/>
              </a:ext>
            </a:extLst>
          </p:cNvPr>
          <p:cNvSpPr txBox="1"/>
          <p:nvPr/>
        </p:nvSpPr>
        <p:spPr>
          <a:xfrm>
            <a:off x="3757030" y="4587386"/>
            <a:ext cx="2912346" cy="707886"/>
          </a:xfrm>
          <a:prstGeom prst="rect">
            <a:avLst/>
          </a:prstGeom>
          <a:noFill/>
        </p:spPr>
        <p:txBody>
          <a:bodyPr wrap="square" rtlCol="0">
            <a:spAutoFit/>
          </a:bodyPr>
          <a:lstStyle/>
          <a:p>
            <a:pPr algn="ctr"/>
            <a:r>
              <a:rPr lang="en-US" sz="4000" dirty="0"/>
              <a:t>Personhood</a:t>
            </a:r>
          </a:p>
        </p:txBody>
      </p:sp>
      <p:sp>
        <p:nvSpPr>
          <p:cNvPr id="23" name="TextBox 22">
            <a:extLst>
              <a:ext uri="{FF2B5EF4-FFF2-40B4-BE49-F238E27FC236}">
                <a16:creationId xmlns:a16="http://schemas.microsoft.com/office/drawing/2014/main" id="{29D46DAB-76F1-F652-3D16-75AEE3969435}"/>
              </a:ext>
            </a:extLst>
          </p:cNvPr>
          <p:cNvSpPr txBox="1"/>
          <p:nvPr/>
        </p:nvSpPr>
        <p:spPr>
          <a:xfrm>
            <a:off x="4324623" y="5538932"/>
            <a:ext cx="1989171" cy="1203126"/>
          </a:xfrm>
          <a:prstGeom prst="rect">
            <a:avLst/>
          </a:prstGeom>
          <a:noFill/>
        </p:spPr>
        <p:txBody>
          <a:bodyPr wrap="square" rtlCol="0">
            <a:spAutoFit/>
          </a:bodyPr>
          <a:lstStyle/>
          <a:p>
            <a:pPr algn="ctr"/>
            <a:r>
              <a:rPr lang="en-US" sz="4000" dirty="0"/>
              <a:t>Physical</a:t>
            </a:r>
          </a:p>
        </p:txBody>
      </p:sp>
      <p:pic>
        <p:nvPicPr>
          <p:cNvPr id="4098" name="Picture 2">
            <a:extLst>
              <a:ext uri="{FF2B5EF4-FFF2-40B4-BE49-F238E27FC236}">
                <a16:creationId xmlns:a16="http://schemas.microsoft.com/office/drawing/2014/main" id="{D2B48012-BDA2-169E-5E0E-7FA344657B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9550" y="346075"/>
            <a:ext cx="2933700" cy="428625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rgbClr val="FFFFFF"/>
                </a:solidFill>
              </a14:hiddenFill>
            </a:ext>
          </a:extLst>
        </p:spPr>
      </p:pic>
      <p:sp>
        <p:nvSpPr>
          <p:cNvPr id="7" name="Speech Bubble: Rectangle 6">
            <a:extLst>
              <a:ext uri="{FF2B5EF4-FFF2-40B4-BE49-F238E27FC236}">
                <a16:creationId xmlns:a16="http://schemas.microsoft.com/office/drawing/2014/main" id="{C0106C5E-5CE6-64B7-BB65-5D3F873D32A2}"/>
              </a:ext>
            </a:extLst>
          </p:cNvPr>
          <p:cNvSpPr/>
          <p:nvPr/>
        </p:nvSpPr>
        <p:spPr>
          <a:xfrm>
            <a:off x="4686537" y="584200"/>
            <a:ext cx="7060962" cy="4018707"/>
          </a:xfrm>
          <a:prstGeom prst="wedgeRectCallout">
            <a:avLst>
              <a:gd name="adj1" fmla="val -57252"/>
              <a:gd name="adj2" fmla="val 16685"/>
            </a:avLst>
          </a:prstGeom>
          <a:solidFill>
            <a:srgbClr val="D9AF6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a:t>1932: </a:t>
            </a:r>
            <a:r>
              <a:rPr lang="en-US" sz="3200" dirty="0"/>
              <a:t>“When men &amp; women pick one another up just for a bit of fun, they find they’ve picked up more than they bargained for, because men &amp; women have a top story as well as a ground floor… You can’t have one without the other. </a:t>
            </a:r>
            <a:r>
              <a:rPr lang="en-US" sz="3200" b="1" dirty="0"/>
              <a:t>They’re always trying to; but it doesn’t work.</a:t>
            </a:r>
            <a:r>
              <a:rPr lang="en-US" sz="3200" dirty="0"/>
              <a:t>” </a:t>
            </a:r>
            <a:endParaRPr lang="en-US" sz="4400" u="sng" dirty="0">
              <a:effectLst/>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3466648052"/>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BBF8-1842-5409-2EFE-57917869C9C1}"/>
              </a:ext>
            </a:extLst>
          </p:cNvPr>
          <p:cNvSpPr>
            <a:spLocks noGrp="1"/>
          </p:cNvSpPr>
          <p:nvPr>
            <p:ph type="title"/>
          </p:nvPr>
        </p:nvSpPr>
        <p:spPr>
          <a:xfrm>
            <a:off x="444501" y="215901"/>
            <a:ext cx="9525000" cy="1474788"/>
          </a:xfrm>
          <a:solidFill>
            <a:srgbClr val="C85355"/>
          </a:solidFill>
          <a:ln w="57150">
            <a:solidFill>
              <a:srgbClr val="DAB16A"/>
            </a:solidFill>
          </a:ln>
        </p:spPr>
        <p:txBody>
          <a:bodyPr anchor="b">
            <a:noAutofit/>
          </a:bodyPr>
          <a:lstStyle/>
          <a:p>
            <a:r>
              <a:rPr lang="en-US" sz="3600" spc="300" dirty="0">
                <a:effectLst>
                  <a:outerShdw blurRad="38100" dist="38100" dir="2700000" algn="tl">
                    <a:srgbClr val="000000">
                      <a:alpha val="43137"/>
                    </a:srgbClr>
                  </a:outerShdw>
                </a:effectLst>
                <a:latin typeface="American Purpose" pitchFamily="2" charset="0"/>
              </a:rPr>
              <a:t>  Engaging Our </a:t>
            </a:r>
            <a:br>
              <a:rPr lang="en-US" sz="4000" spc="300" dirty="0">
                <a:effectLst>
                  <a:outerShdw blurRad="38100" dist="38100" dir="2700000" algn="tl">
                    <a:srgbClr val="000000">
                      <a:alpha val="43137"/>
                    </a:srgbClr>
                  </a:outerShdw>
                </a:effectLst>
                <a:latin typeface="American Purpose" pitchFamily="2" charset="0"/>
              </a:rPr>
            </a:br>
            <a:r>
              <a:rPr lang="en-US" sz="4000" spc="300" dirty="0">
                <a:effectLst>
                  <a:outerShdw blurRad="38100" dist="38100" dir="2700000" algn="tl">
                    <a:srgbClr val="000000">
                      <a:alpha val="43137"/>
                    </a:srgbClr>
                  </a:outerShdw>
                </a:effectLst>
                <a:latin typeface="American Purpose" pitchFamily="2" charset="0"/>
              </a:rPr>
              <a:t>  </a:t>
            </a:r>
            <a:r>
              <a:rPr lang="en-US" sz="6000" b="1" spc="300" dirty="0">
                <a:effectLst>
                  <a:outerShdw blurRad="38100" dist="38100" dir="2700000" algn="tl">
                    <a:srgbClr val="000000">
                      <a:alpha val="43137"/>
                    </a:srgbClr>
                  </a:outerShdw>
                </a:effectLst>
                <a:latin typeface="American Purpose" pitchFamily="2" charset="0"/>
              </a:rPr>
              <a:t>Changing Culture</a:t>
            </a:r>
            <a:endParaRPr lang="en-US" b="1" spc="300" dirty="0">
              <a:effectLst>
                <a:outerShdw blurRad="38100" dist="38100" dir="2700000" algn="tl">
                  <a:srgbClr val="000000">
                    <a:alpha val="43137"/>
                  </a:srgbClr>
                </a:outerShdw>
              </a:effectLst>
              <a:latin typeface="American Purpose" pitchFamily="2" charset="0"/>
            </a:endParaRPr>
          </a:p>
        </p:txBody>
      </p:sp>
      <p:sp>
        <p:nvSpPr>
          <p:cNvPr id="3" name="Subtitle 2">
            <a:extLst>
              <a:ext uri="{FF2B5EF4-FFF2-40B4-BE49-F238E27FC236}">
                <a16:creationId xmlns:a16="http://schemas.microsoft.com/office/drawing/2014/main" id="{9BCA0BEB-BCEB-179D-135D-F7730071267E}"/>
              </a:ext>
            </a:extLst>
          </p:cNvPr>
          <p:cNvSpPr>
            <a:spLocks noGrp="1"/>
          </p:cNvSpPr>
          <p:nvPr>
            <p:ph idx="1"/>
          </p:nvPr>
        </p:nvSpPr>
        <p:spPr>
          <a:xfrm>
            <a:off x="590550" y="1873519"/>
            <a:ext cx="11010900" cy="3814585"/>
          </a:xfrm>
        </p:spPr>
        <p:txBody>
          <a:bodyPr anchor="t">
            <a:normAutofit/>
          </a:bodyPr>
          <a:lstStyle/>
          <a:p>
            <a:pPr marL="742950" indent="-742950">
              <a:buAutoNum type="arabicParenR"/>
            </a:pPr>
            <a:r>
              <a:rPr lang="en-US" sz="4000" b="1" dirty="0"/>
              <a:t>How Did We Get Here? </a:t>
            </a:r>
            <a:r>
              <a:rPr lang="en-US" sz="4000" dirty="0"/>
              <a:t> 	(Naïve dualism) </a:t>
            </a:r>
          </a:p>
          <a:p>
            <a:pPr marL="742950" indent="-742950">
              <a:buAutoNum type="arabicParenR"/>
            </a:pPr>
            <a:r>
              <a:rPr lang="en-US" sz="4000" b="1" dirty="0"/>
              <a:t>Does God Unite Body &amp; Soul? Yes!</a:t>
            </a:r>
          </a:p>
          <a:p>
            <a:pPr marL="457200" lvl="1" indent="0">
              <a:buNone/>
            </a:pPr>
            <a:r>
              <a:rPr lang="en-US" sz="3600" dirty="0"/>
              <a:t>Several OT passages connect body &amp; soul/spirit. </a:t>
            </a:r>
          </a:p>
          <a:p>
            <a:pPr marL="457200" lvl="1" indent="0">
              <a:buNone/>
            </a:pPr>
            <a:r>
              <a:rPr lang="en-US" sz="3600" dirty="0"/>
              <a:t>God gifted us bodies at Creation. He called it GOOD!</a:t>
            </a:r>
          </a:p>
        </p:txBody>
      </p:sp>
      <p:pic>
        <p:nvPicPr>
          <p:cNvPr id="1026" name="Picture 2">
            <a:extLst>
              <a:ext uri="{FF2B5EF4-FFF2-40B4-BE49-F238E27FC236}">
                <a16:creationId xmlns:a16="http://schemas.microsoft.com/office/drawing/2014/main" id="{5A2826A3-7D1D-3C0F-A1AF-1FEB9CEB5F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12350" r="-284" b="18622"/>
          <a:stretch/>
        </p:blipFill>
        <p:spPr bwMode="auto">
          <a:xfrm>
            <a:off x="10292405" y="44184"/>
            <a:ext cx="1856090" cy="1829335"/>
          </a:xfrm>
          <a:prstGeom prst="rect">
            <a:avLst/>
          </a:prstGeom>
          <a:extLst>
            <a:ext uri="{909E8E84-426E-40DD-AFC4-6F175D3DCCD1}">
              <a14:hiddenFill xmlns:a14="http://schemas.microsoft.com/office/drawing/2010/main">
                <a:solidFill>
                  <a:srgbClr val="FFFFFF"/>
                </a:solidFill>
              </a14:hiddenFill>
            </a:ext>
          </a:extLst>
        </p:spPr>
      </p:pic>
      <p:sp>
        <p:nvSpPr>
          <p:cNvPr id="5" name="Speech Bubble: Oval 4">
            <a:extLst>
              <a:ext uri="{FF2B5EF4-FFF2-40B4-BE49-F238E27FC236}">
                <a16:creationId xmlns:a16="http://schemas.microsoft.com/office/drawing/2014/main" id="{1ACE6A91-9282-CBB1-C419-49A0BFE9838A}"/>
              </a:ext>
            </a:extLst>
          </p:cNvPr>
          <p:cNvSpPr/>
          <p:nvPr/>
        </p:nvSpPr>
        <p:spPr>
          <a:xfrm>
            <a:off x="7563795" y="338137"/>
            <a:ext cx="1155700" cy="685800"/>
          </a:xfrm>
          <a:prstGeom prst="wedgeEllipseCallout">
            <a:avLst>
              <a:gd name="adj1" fmla="val -53800"/>
              <a:gd name="adj2" fmla="val 84723"/>
            </a:avLst>
          </a:prstGeom>
          <a:solidFill>
            <a:srgbClr val="E3E7F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peech Bubble: Oval 5">
            <a:extLst>
              <a:ext uri="{FF2B5EF4-FFF2-40B4-BE49-F238E27FC236}">
                <a16:creationId xmlns:a16="http://schemas.microsoft.com/office/drawing/2014/main" id="{666EB7BE-05C2-13D4-BE79-B57FF91F883C}"/>
              </a:ext>
            </a:extLst>
          </p:cNvPr>
          <p:cNvSpPr/>
          <p:nvPr/>
        </p:nvSpPr>
        <p:spPr>
          <a:xfrm>
            <a:off x="8465495" y="490537"/>
            <a:ext cx="1155700" cy="685800"/>
          </a:xfrm>
          <a:prstGeom prst="wedgeEllipseCallout">
            <a:avLst>
              <a:gd name="adj1" fmla="val 40706"/>
              <a:gd name="adj2" fmla="val 81019"/>
            </a:avLst>
          </a:prstGeom>
          <a:solidFill>
            <a:srgbClr val="DAB16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Process 9">
            <a:extLst>
              <a:ext uri="{FF2B5EF4-FFF2-40B4-BE49-F238E27FC236}">
                <a16:creationId xmlns:a16="http://schemas.microsoft.com/office/drawing/2014/main" id="{5155EED4-ABF8-1629-09C0-36E7E65838F7}"/>
              </a:ext>
            </a:extLst>
          </p:cNvPr>
          <p:cNvSpPr/>
          <p:nvPr/>
        </p:nvSpPr>
        <p:spPr>
          <a:xfrm>
            <a:off x="549857" y="6275387"/>
            <a:ext cx="1254154"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30960AE-A8B1-F06C-F413-16C8AA93D333}"/>
              </a:ext>
            </a:extLst>
          </p:cNvPr>
          <p:cNvSpPr txBox="1"/>
          <p:nvPr/>
        </p:nvSpPr>
        <p:spPr>
          <a:xfrm>
            <a:off x="0" y="5722214"/>
            <a:ext cx="2406897" cy="523220"/>
          </a:xfrm>
          <a:prstGeom prst="rect">
            <a:avLst/>
          </a:prstGeom>
          <a:noFill/>
        </p:spPr>
        <p:txBody>
          <a:bodyPr wrap="square" rtlCol="0">
            <a:spAutoFit/>
          </a:bodyPr>
          <a:lstStyle/>
          <a:p>
            <a:pPr algn="ctr"/>
            <a:r>
              <a:rPr lang="en-US" sz="2800" dirty="0">
                <a:solidFill>
                  <a:schemeClr val="tx1">
                    <a:lumMod val="85000"/>
                  </a:schemeClr>
                </a:solidFill>
              </a:rPr>
              <a:t>Sacred/Beliefs</a:t>
            </a:r>
          </a:p>
        </p:txBody>
      </p:sp>
      <p:sp>
        <p:nvSpPr>
          <p:cNvPr id="12" name="TextBox 11">
            <a:extLst>
              <a:ext uri="{FF2B5EF4-FFF2-40B4-BE49-F238E27FC236}">
                <a16:creationId xmlns:a16="http://schemas.microsoft.com/office/drawing/2014/main" id="{67E14843-DD1A-BCC2-CEE0-9BE8EA6B813C}"/>
              </a:ext>
            </a:extLst>
          </p:cNvPr>
          <p:cNvSpPr txBox="1"/>
          <p:nvPr/>
        </p:nvSpPr>
        <p:spPr>
          <a:xfrm>
            <a:off x="-224273" y="6327479"/>
            <a:ext cx="2912346" cy="523220"/>
          </a:xfrm>
          <a:prstGeom prst="rect">
            <a:avLst/>
          </a:prstGeom>
          <a:noFill/>
        </p:spPr>
        <p:txBody>
          <a:bodyPr wrap="square" rtlCol="0">
            <a:spAutoFit/>
          </a:bodyPr>
          <a:lstStyle/>
          <a:p>
            <a:pPr algn="ctr"/>
            <a:r>
              <a:rPr lang="en-US" sz="2800" dirty="0">
                <a:solidFill>
                  <a:schemeClr val="tx1">
                    <a:lumMod val="85000"/>
                  </a:schemeClr>
                </a:solidFill>
              </a:rPr>
              <a:t>Secular/Science</a:t>
            </a:r>
          </a:p>
        </p:txBody>
      </p:sp>
      <p:sp>
        <p:nvSpPr>
          <p:cNvPr id="13" name="Flowchart: Process 12">
            <a:extLst>
              <a:ext uri="{FF2B5EF4-FFF2-40B4-BE49-F238E27FC236}">
                <a16:creationId xmlns:a16="http://schemas.microsoft.com/office/drawing/2014/main" id="{BD639998-603F-08D6-4D89-D34F3E29E806}"/>
              </a:ext>
            </a:extLst>
          </p:cNvPr>
          <p:cNvSpPr/>
          <p:nvPr/>
        </p:nvSpPr>
        <p:spPr>
          <a:xfrm>
            <a:off x="6694675" y="6312920"/>
            <a:ext cx="2221811"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51C77BD-B6FF-B74E-63A5-000937951BD2}"/>
              </a:ext>
            </a:extLst>
          </p:cNvPr>
          <p:cNvSpPr txBox="1"/>
          <p:nvPr/>
        </p:nvSpPr>
        <p:spPr>
          <a:xfrm>
            <a:off x="6307853" y="5733878"/>
            <a:ext cx="2912346" cy="523220"/>
          </a:xfrm>
          <a:prstGeom prst="rect">
            <a:avLst/>
          </a:prstGeom>
          <a:noFill/>
        </p:spPr>
        <p:txBody>
          <a:bodyPr wrap="square" rtlCol="0">
            <a:spAutoFit/>
          </a:bodyPr>
          <a:lstStyle/>
          <a:p>
            <a:pPr algn="ctr"/>
            <a:r>
              <a:rPr lang="en-US" sz="2800" dirty="0">
                <a:solidFill>
                  <a:schemeClr val="tx1">
                    <a:lumMod val="85000"/>
                  </a:schemeClr>
                </a:solidFill>
              </a:rPr>
              <a:t>Subjective Morals</a:t>
            </a:r>
          </a:p>
        </p:txBody>
      </p:sp>
      <p:sp>
        <p:nvSpPr>
          <p:cNvPr id="15" name="TextBox 14">
            <a:extLst>
              <a:ext uri="{FF2B5EF4-FFF2-40B4-BE49-F238E27FC236}">
                <a16:creationId xmlns:a16="http://schemas.microsoft.com/office/drawing/2014/main" id="{70D6279C-629E-BB3E-849C-38AB4F155134}"/>
              </a:ext>
            </a:extLst>
          </p:cNvPr>
          <p:cNvSpPr txBox="1"/>
          <p:nvPr/>
        </p:nvSpPr>
        <p:spPr>
          <a:xfrm>
            <a:off x="6349408" y="6327479"/>
            <a:ext cx="2912346" cy="523220"/>
          </a:xfrm>
          <a:prstGeom prst="rect">
            <a:avLst/>
          </a:prstGeom>
          <a:noFill/>
        </p:spPr>
        <p:txBody>
          <a:bodyPr wrap="square" rtlCol="0">
            <a:spAutoFit/>
          </a:bodyPr>
          <a:lstStyle/>
          <a:p>
            <a:pPr algn="ctr"/>
            <a:r>
              <a:rPr lang="en-US" sz="2800" dirty="0">
                <a:solidFill>
                  <a:schemeClr val="tx1">
                    <a:lumMod val="85000"/>
                  </a:schemeClr>
                </a:solidFill>
              </a:rPr>
              <a:t>Objective Facts</a:t>
            </a:r>
          </a:p>
        </p:txBody>
      </p:sp>
      <p:sp>
        <p:nvSpPr>
          <p:cNvPr id="16" name="Flowchart: Process 15">
            <a:extLst>
              <a:ext uri="{FF2B5EF4-FFF2-40B4-BE49-F238E27FC236}">
                <a16:creationId xmlns:a16="http://schemas.microsoft.com/office/drawing/2014/main" id="{035E7C6D-A664-06B4-BA1A-D59B67A87994}"/>
              </a:ext>
            </a:extLst>
          </p:cNvPr>
          <p:cNvSpPr/>
          <p:nvPr/>
        </p:nvSpPr>
        <p:spPr>
          <a:xfrm>
            <a:off x="9773067" y="6276916"/>
            <a:ext cx="2019828" cy="73863"/>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EBB4944-7F14-EB18-5AF8-53EE426CF982}"/>
              </a:ext>
            </a:extLst>
          </p:cNvPr>
          <p:cNvSpPr txBox="1"/>
          <p:nvPr/>
        </p:nvSpPr>
        <p:spPr>
          <a:xfrm>
            <a:off x="9579532" y="5736982"/>
            <a:ext cx="2406897" cy="523220"/>
          </a:xfrm>
          <a:prstGeom prst="rect">
            <a:avLst/>
          </a:prstGeom>
          <a:noFill/>
        </p:spPr>
        <p:txBody>
          <a:bodyPr wrap="square" rtlCol="0">
            <a:spAutoFit/>
          </a:bodyPr>
          <a:lstStyle/>
          <a:p>
            <a:pPr algn="ctr"/>
            <a:r>
              <a:rPr lang="en-US" sz="2800" dirty="0">
                <a:solidFill>
                  <a:schemeClr val="tx1">
                    <a:lumMod val="85000"/>
                  </a:schemeClr>
                </a:solidFill>
              </a:rPr>
              <a:t>Romanticism </a:t>
            </a:r>
          </a:p>
        </p:txBody>
      </p:sp>
      <p:sp>
        <p:nvSpPr>
          <p:cNvPr id="18" name="TextBox 17">
            <a:extLst>
              <a:ext uri="{FF2B5EF4-FFF2-40B4-BE49-F238E27FC236}">
                <a16:creationId xmlns:a16="http://schemas.microsoft.com/office/drawing/2014/main" id="{22392AF0-3401-F27D-5B50-6FF5DFC00F99}"/>
              </a:ext>
            </a:extLst>
          </p:cNvPr>
          <p:cNvSpPr txBox="1"/>
          <p:nvPr/>
        </p:nvSpPr>
        <p:spPr>
          <a:xfrm>
            <a:off x="9459188" y="6343201"/>
            <a:ext cx="2647587" cy="523220"/>
          </a:xfrm>
          <a:prstGeom prst="rect">
            <a:avLst/>
          </a:prstGeom>
          <a:noFill/>
        </p:spPr>
        <p:txBody>
          <a:bodyPr wrap="square" rtlCol="0">
            <a:spAutoFit/>
          </a:bodyPr>
          <a:lstStyle/>
          <a:p>
            <a:pPr algn="ctr"/>
            <a:r>
              <a:rPr lang="en-US" sz="2800" dirty="0">
                <a:solidFill>
                  <a:schemeClr val="tx1">
                    <a:lumMod val="85000"/>
                  </a:schemeClr>
                </a:solidFill>
              </a:rPr>
              <a:t>Enlightenment</a:t>
            </a:r>
          </a:p>
        </p:txBody>
      </p:sp>
      <p:sp>
        <p:nvSpPr>
          <p:cNvPr id="4" name="Flowchart: Process 3">
            <a:extLst>
              <a:ext uri="{FF2B5EF4-FFF2-40B4-BE49-F238E27FC236}">
                <a16:creationId xmlns:a16="http://schemas.microsoft.com/office/drawing/2014/main" id="{1D800BA9-F4F3-5695-FBF5-BFE4C6C58ABC}"/>
              </a:ext>
            </a:extLst>
          </p:cNvPr>
          <p:cNvSpPr/>
          <p:nvPr/>
        </p:nvSpPr>
        <p:spPr>
          <a:xfrm>
            <a:off x="2438774" y="6242637"/>
            <a:ext cx="1036491" cy="108142"/>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2958C43-C386-126F-A904-FC8390B005EE}"/>
              </a:ext>
            </a:extLst>
          </p:cNvPr>
          <p:cNvSpPr txBox="1"/>
          <p:nvPr/>
        </p:nvSpPr>
        <p:spPr>
          <a:xfrm>
            <a:off x="2218588" y="5722214"/>
            <a:ext cx="1494494" cy="523220"/>
          </a:xfrm>
          <a:prstGeom prst="rect">
            <a:avLst/>
          </a:prstGeom>
          <a:noFill/>
        </p:spPr>
        <p:txBody>
          <a:bodyPr wrap="square" rtlCol="0">
            <a:spAutoFit/>
          </a:bodyPr>
          <a:lstStyle/>
          <a:p>
            <a:pPr algn="ctr"/>
            <a:r>
              <a:rPr lang="en-US" sz="2800" dirty="0">
                <a:solidFill>
                  <a:schemeClr val="tx1">
                    <a:lumMod val="85000"/>
                  </a:schemeClr>
                </a:solidFill>
              </a:rPr>
              <a:t>Soul</a:t>
            </a:r>
          </a:p>
        </p:txBody>
      </p:sp>
      <p:sp>
        <p:nvSpPr>
          <p:cNvPr id="20" name="TextBox 19">
            <a:extLst>
              <a:ext uri="{FF2B5EF4-FFF2-40B4-BE49-F238E27FC236}">
                <a16:creationId xmlns:a16="http://schemas.microsoft.com/office/drawing/2014/main" id="{748D2C1C-4A1B-40CF-7788-A714DDD46B1F}"/>
              </a:ext>
            </a:extLst>
          </p:cNvPr>
          <p:cNvSpPr txBox="1"/>
          <p:nvPr/>
        </p:nvSpPr>
        <p:spPr>
          <a:xfrm>
            <a:off x="2090118" y="6327479"/>
            <a:ext cx="1808337" cy="523220"/>
          </a:xfrm>
          <a:prstGeom prst="rect">
            <a:avLst/>
          </a:prstGeom>
          <a:noFill/>
        </p:spPr>
        <p:txBody>
          <a:bodyPr wrap="square" rtlCol="0">
            <a:spAutoFit/>
          </a:bodyPr>
          <a:lstStyle/>
          <a:p>
            <a:pPr algn="ctr"/>
            <a:r>
              <a:rPr lang="en-US" sz="2800" dirty="0">
                <a:solidFill>
                  <a:schemeClr val="tx1">
                    <a:lumMod val="85000"/>
                  </a:schemeClr>
                </a:solidFill>
              </a:rPr>
              <a:t>Body</a:t>
            </a:r>
          </a:p>
        </p:txBody>
      </p:sp>
      <p:sp>
        <p:nvSpPr>
          <p:cNvPr id="21" name="Flowchart: Process 20">
            <a:extLst>
              <a:ext uri="{FF2B5EF4-FFF2-40B4-BE49-F238E27FC236}">
                <a16:creationId xmlns:a16="http://schemas.microsoft.com/office/drawing/2014/main" id="{6D5F58C0-08C4-7A7C-9D87-BE1B6AC03C14}"/>
              </a:ext>
            </a:extLst>
          </p:cNvPr>
          <p:cNvSpPr/>
          <p:nvPr/>
        </p:nvSpPr>
        <p:spPr>
          <a:xfrm>
            <a:off x="4058837" y="6271324"/>
            <a:ext cx="2019828" cy="89374"/>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758F3B2-DB99-5419-4637-4D8A01DAE867}"/>
              </a:ext>
            </a:extLst>
          </p:cNvPr>
          <p:cNvSpPr txBox="1"/>
          <p:nvPr/>
        </p:nvSpPr>
        <p:spPr>
          <a:xfrm>
            <a:off x="3713082" y="5718104"/>
            <a:ext cx="2647587" cy="523220"/>
          </a:xfrm>
          <a:prstGeom prst="rect">
            <a:avLst/>
          </a:prstGeom>
          <a:noFill/>
        </p:spPr>
        <p:txBody>
          <a:bodyPr wrap="square" rtlCol="0">
            <a:spAutoFit/>
          </a:bodyPr>
          <a:lstStyle/>
          <a:p>
            <a:pPr algn="ctr"/>
            <a:r>
              <a:rPr lang="en-US" sz="2800" dirty="0">
                <a:solidFill>
                  <a:schemeClr val="tx1">
                    <a:lumMod val="85000"/>
                  </a:schemeClr>
                </a:solidFill>
              </a:rPr>
              <a:t>Personhood</a:t>
            </a:r>
          </a:p>
        </p:txBody>
      </p:sp>
      <p:sp>
        <p:nvSpPr>
          <p:cNvPr id="23" name="TextBox 22">
            <a:extLst>
              <a:ext uri="{FF2B5EF4-FFF2-40B4-BE49-F238E27FC236}">
                <a16:creationId xmlns:a16="http://schemas.microsoft.com/office/drawing/2014/main" id="{29D46DAB-76F1-F652-3D16-75AEE3969435}"/>
              </a:ext>
            </a:extLst>
          </p:cNvPr>
          <p:cNvSpPr txBox="1"/>
          <p:nvPr/>
        </p:nvSpPr>
        <p:spPr>
          <a:xfrm>
            <a:off x="4070741" y="6333428"/>
            <a:ext cx="1989171" cy="523220"/>
          </a:xfrm>
          <a:prstGeom prst="rect">
            <a:avLst/>
          </a:prstGeom>
          <a:noFill/>
        </p:spPr>
        <p:txBody>
          <a:bodyPr wrap="square" rtlCol="0">
            <a:spAutoFit/>
          </a:bodyPr>
          <a:lstStyle/>
          <a:p>
            <a:pPr algn="ctr"/>
            <a:r>
              <a:rPr lang="en-US" sz="2800" dirty="0">
                <a:solidFill>
                  <a:schemeClr val="tx1">
                    <a:lumMod val="85000"/>
                  </a:schemeClr>
                </a:solidFill>
              </a:rPr>
              <a:t>Physical</a:t>
            </a:r>
          </a:p>
        </p:txBody>
      </p:sp>
      <p:pic>
        <p:nvPicPr>
          <p:cNvPr id="9" name="Picture 8">
            <a:extLst>
              <a:ext uri="{FF2B5EF4-FFF2-40B4-BE49-F238E27FC236}">
                <a16:creationId xmlns:a16="http://schemas.microsoft.com/office/drawing/2014/main" id="{4A920C65-B7A5-9515-D624-A453877E3225}"/>
              </a:ext>
            </a:extLst>
          </p:cNvPr>
          <p:cNvPicPr>
            <a:picLocks noChangeAspect="1"/>
          </p:cNvPicPr>
          <p:nvPr/>
        </p:nvPicPr>
        <p:blipFill>
          <a:blip r:embed="rId3"/>
          <a:stretch>
            <a:fillRect/>
          </a:stretch>
        </p:blipFill>
        <p:spPr>
          <a:xfrm>
            <a:off x="1057983" y="581237"/>
            <a:ext cx="10076033" cy="566776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4" name="Rectangle 23">
            <a:extLst>
              <a:ext uri="{FF2B5EF4-FFF2-40B4-BE49-F238E27FC236}">
                <a16:creationId xmlns:a16="http://schemas.microsoft.com/office/drawing/2014/main" id="{B05B4B4C-321E-AAAC-4FC0-516BEA07CC31}"/>
              </a:ext>
            </a:extLst>
          </p:cNvPr>
          <p:cNvSpPr/>
          <p:nvPr/>
        </p:nvSpPr>
        <p:spPr>
          <a:xfrm>
            <a:off x="702417" y="2019842"/>
            <a:ext cx="10714990" cy="3685317"/>
          </a:xfrm>
          <a:prstGeom prst="rect">
            <a:avLst/>
          </a:prstGeom>
          <a:solidFill>
            <a:srgbClr val="D9AF6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spcBef>
                <a:spcPts val="0"/>
              </a:spcBef>
              <a:spcAft>
                <a:spcPts val="0"/>
              </a:spcAft>
            </a:pPr>
            <a:r>
              <a:rPr lang="en-US" sz="3600" b="1" dirty="0">
                <a:effectLst/>
                <a:latin typeface="Calibri" panose="020F0502020204030204" pitchFamily="34" charset="0"/>
                <a:ea typeface="Times New Roman" panose="02020603050405020304" pitchFamily="18" charset="0"/>
              </a:rPr>
              <a:t>Justin Martyr’s essay, </a:t>
            </a:r>
            <a:r>
              <a:rPr lang="en-US" sz="3600" b="1" i="1" dirty="0">
                <a:effectLst/>
                <a:latin typeface="Calibri" panose="020F0502020204030204" pitchFamily="34" charset="0"/>
                <a:ea typeface="Times New Roman" panose="02020603050405020304" pitchFamily="18" charset="0"/>
              </a:rPr>
              <a:t>The Dignity of the Body</a:t>
            </a:r>
            <a:r>
              <a:rPr lang="en-US" sz="3600" b="1" dirty="0">
                <a:effectLst/>
                <a:latin typeface="Calibri" panose="020F0502020204030204" pitchFamily="34" charset="0"/>
                <a:ea typeface="Times New Roman" panose="02020603050405020304" pitchFamily="18" charset="0"/>
              </a:rPr>
              <a:t>:</a:t>
            </a:r>
            <a:endParaRPr lang="en-US" sz="3600" b="1" dirty="0">
              <a:effectLst/>
              <a:latin typeface="Times New Roman" panose="02020603050405020304" pitchFamily="18" charset="0"/>
              <a:ea typeface="Times New Roman" panose="02020603050405020304" pitchFamily="18" charset="0"/>
            </a:endParaRPr>
          </a:p>
          <a:p>
            <a:pPr algn="just"/>
            <a:r>
              <a:rPr lang="en-US" sz="2800" dirty="0">
                <a:effectLst/>
                <a:latin typeface="Calibri" panose="020F0502020204030204" pitchFamily="34" charset="0"/>
                <a:ea typeface="Times New Roman" panose="02020603050405020304" pitchFamily="18" charset="0"/>
              </a:rPr>
              <a:t>“</a:t>
            </a:r>
            <a:r>
              <a:rPr lang="en-US" sz="2800" dirty="0">
                <a:effectLst/>
                <a:latin typeface="Arial Narrow" panose="020B0606020202030204" pitchFamily="34" charset="0"/>
                <a:ea typeface="Times New Roman" panose="02020603050405020304" pitchFamily="18" charset="0"/>
                <a:cs typeface="Calibri" panose="020F0502020204030204" pitchFamily="34" charset="0"/>
              </a:rPr>
              <a:t>We must now speak with respect to those who think meanly of the flesh… these persons seem to be ignorant of the whole work of God… For does not the word say, ‘Let Us make man in Our image, &amp; after Our likeness?’ What kind of man? Manifestly He means fleshly man, for the word says, ‘And God took dust of the earth, &amp; made man.’ It is evident, therefore, that man made in the image of God was of flesh. </a:t>
            </a:r>
            <a:r>
              <a:rPr lang="en-US" sz="2800" b="1" dirty="0">
                <a:effectLst/>
                <a:latin typeface="Arial Narrow" panose="020B0606020202030204" pitchFamily="34" charset="0"/>
                <a:ea typeface="Times New Roman" panose="02020603050405020304" pitchFamily="18" charset="0"/>
                <a:cs typeface="Calibri" panose="020F0502020204030204" pitchFamily="34" charset="0"/>
              </a:rPr>
              <a:t>Is it not, then, absurd to say, that the flesh made by God in His own image is contemptible, &amp; worth nothing?</a:t>
            </a:r>
            <a:r>
              <a:rPr lang="en-US" sz="2800" dirty="0">
                <a:effectLst/>
                <a:latin typeface="Calibri" panose="020F0502020204030204" pitchFamily="34" charset="0"/>
                <a:ea typeface="Times New Roman" panose="02020603050405020304" pitchFamily="18" charset="0"/>
              </a:rPr>
              <a:t>” </a:t>
            </a:r>
            <a:endParaRPr lang="en-US" sz="2800" dirty="0"/>
          </a:p>
        </p:txBody>
      </p:sp>
    </p:spTree>
    <p:extLst>
      <p:ext uri="{BB962C8B-B14F-4D97-AF65-F5344CB8AC3E}">
        <p14:creationId xmlns:p14="http://schemas.microsoft.com/office/powerpoint/2010/main" val="344678237"/>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50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1000"/>
                                        <p:tgtEl>
                                          <p:spTgt spid="24"/>
                                        </p:tgtEl>
                                      </p:cBhvr>
                                    </p:animEffect>
                                    <p:anim calcmode="lin" valueType="num">
                                      <p:cBhvr>
                                        <p:cTn id="24" dur="1000" fill="hold"/>
                                        <p:tgtEl>
                                          <p:spTgt spid="24"/>
                                        </p:tgtEl>
                                        <p:attrNameLst>
                                          <p:attrName>ppt_x</p:attrName>
                                        </p:attrNameLst>
                                      </p:cBhvr>
                                      <p:tavLst>
                                        <p:tav tm="0">
                                          <p:val>
                                            <p:strVal val="#ppt_x"/>
                                          </p:val>
                                        </p:tav>
                                        <p:tav tm="100000">
                                          <p:val>
                                            <p:strVal val="#ppt_x"/>
                                          </p:val>
                                        </p:tav>
                                      </p:tavLst>
                                    </p:anim>
                                    <p:anim calcmode="lin" valueType="num">
                                      <p:cBhvr>
                                        <p:cTn id="2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BBF8-1842-5409-2EFE-57917869C9C1}"/>
              </a:ext>
            </a:extLst>
          </p:cNvPr>
          <p:cNvSpPr>
            <a:spLocks noGrp="1"/>
          </p:cNvSpPr>
          <p:nvPr>
            <p:ph type="title"/>
          </p:nvPr>
        </p:nvSpPr>
        <p:spPr>
          <a:xfrm>
            <a:off x="444501" y="215901"/>
            <a:ext cx="9525000" cy="1474788"/>
          </a:xfrm>
          <a:solidFill>
            <a:srgbClr val="C85355"/>
          </a:solidFill>
          <a:ln w="57150">
            <a:solidFill>
              <a:srgbClr val="DAB16A"/>
            </a:solidFill>
          </a:ln>
        </p:spPr>
        <p:txBody>
          <a:bodyPr anchor="b">
            <a:noAutofit/>
          </a:bodyPr>
          <a:lstStyle/>
          <a:p>
            <a:r>
              <a:rPr lang="en-US" sz="3600" spc="300" dirty="0">
                <a:effectLst>
                  <a:outerShdw blurRad="38100" dist="38100" dir="2700000" algn="tl">
                    <a:srgbClr val="000000">
                      <a:alpha val="43137"/>
                    </a:srgbClr>
                  </a:outerShdw>
                </a:effectLst>
                <a:latin typeface="American Purpose" pitchFamily="2" charset="0"/>
              </a:rPr>
              <a:t>  Engaging Our </a:t>
            </a:r>
            <a:br>
              <a:rPr lang="en-US" sz="4000" spc="300" dirty="0">
                <a:effectLst>
                  <a:outerShdw blurRad="38100" dist="38100" dir="2700000" algn="tl">
                    <a:srgbClr val="000000">
                      <a:alpha val="43137"/>
                    </a:srgbClr>
                  </a:outerShdw>
                </a:effectLst>
                <a:latin typeface="American Purpose" pitchFamily="2" charset="0"/>
              </a:rPr>
            </a:br>
            <a:r>
              <a:rPr lang="en-US" sz="4000" spc="300" dirty="0">
                <a:effectLst>
                  <a:outerShdw blurRad="38100" dist="38100" dir="2700000" algn="tl">
                    <a:srgbClr val="000000">
                      <a:alpha val="43137"/>
                    </a:srgbClr>
                  </a:outerShdw>
                </a:effectLst>
                <a:latin typeface="American Purpose" pitchFamily="2" charset="0"/>
              </a:rPr>
              <a:t>  </a:t>
            </a:r>
            <a:r>
              <a:rPr lang="en-US" sz="6000" b="1" spc="300" dirty="0">
                <a:effectLst>
                  <a:outerShdw blurRad="38100" dist="38100" dir="2700000" algn="tl">
                    <a:srgbClr val="000000">
                      <a:alpha val="43137"/>
                    </a:srgbClr>
                  </a:outerShdw>
                </a:effectLst>
                <a:latin typeface="American Purpose" pitchFamily="2" charset="0"/>
              </a:rPr>
              <a:t>Changing Culture</a:t>
            </a:r>
            <a:endParaRPr lang="en-US" b="1" spc="300" dirty="0">
              <a:effectLst>
                <a:outerShdw blurRad="38100" dist="38100" dir="2700000" algn="tl">
                  <a:srgbClr val="000000">
                    <a:alpha val="43137"/>
                  </a:srgbClr>
                </a:outerShdw>
              </a:effectLst>
              <a:latin typeface="American Purpose" pitchFamily="2" charset="0"/>
            </a:endParaRPr>
          </a:p>
        </p:txBody>
      </p:sp>
      <p:sp>
        <p:nvSpPr>
          <p:cNvPr id="3" name="Subtitle 2">
            <a:extLst>
              <a:ext uri="{FF2B5EF4-FFF2-40B4-BE49-F238E27FC236}">
                <a16:creationId xmlns:a16="http://schemas.microsoft.com/office/drawing/2014/main" id="{9BCA0BEB-BCEB-179D-135D-F7730071267E}"/>
              </a:ext>
            </a:extLst>
          </p:cNvPr>
          <p:cNvSpPr>
            <a:spLocks noGrp="1"/>
          </p:cNvSpPr>
          <p:nvPr>
            <p:ph idx="1"/>
          </p:nvPr>
        </p:nvSpPr>
        <p:spPr>
          <a:xfrm>
            <a:off x="590550" y="1873519"/>
            <a:ext cx="11010900" cy="3814585"/>
          </a:xfrm>
        </p:spPr>
        <p:txBody>
          <a:bodyPr anchor="t">
            <a:normAutofit fontScale="92500"/>
          </a:bodyPr>
          <a:lstStyle/>
          <a:p>
            <a:pPr marL="742950" indent="-742950">
              <a:buAutoNum type="arabicParenR"/>
            </a:pPr>
            <a:r>
              <a:rPr lang="en-US" sz="4000" b="1" dirty="0"/>
              <a:t>How Did We Get Here? </a:t>
            </a:r>
            <a:r>
              <a:rPr lang="en-US" sz="4000" dirty="0"/>
              <a:t> 	(Naïve dualism) </a:t>
            </a:r>
          </a:p>
          <a:p>
            <a:pPr marL="742950" indent="-742950">
              <a:buAutoNum type="arabicParenR"/>
            </a:pPr>
            <a:r>
              <a:rPr lang="en-US" sz="4000" b="1" dirty="0"/>
              <a:t>Does God Unite Body &amp; Soul? Yes!</a:t>
            </a:r>
          </a:p>
          <a:p>
            <a:pPr marL="457200" lvl="1" indent="0">
              <a:buNone/>
            </a:pPr>
            <a:r>
              <a:rPr lang="en-US" sz="3600" dirty="0"/>
              <a:t>Several OT passages connect body &amp; soul/spirit. </a:t>
            </a:r>
          </a:p>
          <a:p>
            <a:pPr marL="457200" lvl="1" indent="0">
              <a:buNone/>
            </a:pPr>
            <a:r>
              <a:rPr lang="en-US" sz="4000" dirty="0"/>
              <a:t>God gifted us bodies at Creation. He called it GOOD!</a:t>
            </a:r>
          </a:p>
          <a:p>
            <a:pPr marL="457200" lvl="1" indent="0">
              <a:buNone/>
            </a:pPr>
            <a:r>
              <a:rPr lang="en-US" sz="4000" b="1" dirty="0"/>
              <a:t>[Rom 6:12-14, 12:1-2; 1 Th 5:23; 1 Cor 6:16-20]</a:t>
            </a:r>
          </a:p>
          <a:p>
            <a:pPr marL="457200" lvl="1" indent="0">
              <a:buNone/>
            </a:pPr>
            <a:r>
              <a:rPr lang="en-US" sz="4000" dirty="0"/>
              <a:t>	Jesus came </a:t>
            </a:r>
            <a:r>
              <a:rPr lang="en-US" sz="4000" i="1" dirty="0"/>
              <a:t>in the flesh!</a:t>
            </a:r>
            <a:r>
              <a:rPr lang="en-US" sz="4000" dirty="0"/>
              <a:t> </a:t>
            </a:r>
            <a:r>
              <a:rPr lang="en-US" sz="4000" b="1" dirty="0"/>
              <a:t>[1 John 4:2]</a:t>
            </a:r>
          </a:p>
        </p:txBody>
      </p:sp>
      <p:pic>
        <p:nvPicPr>
          <p:cNvPr id="1026" name="Picture 2">
            <a:extLst>
              <a:ext uri="{FF2B5EF4-FFF2-40B4-BE49-F238E27FC236}">
                <a16:creationId xmlns:a16="http://schemas.microsoft.com/office/drawing/2014/main" id="{5A2826A3-7D1D-3C0F-A1AF-1FEB9CEB5F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12350" r="-284" b="18622"/>
          <a:stretch/>
        </p:blipFill>
        <p:spPr bwMode="auto">
          <a:xfrm>
            <a:off x="10292405" y="44184"/>
            <a:ext cx="1856090" cy="1829335"/>
          </a:xfrm>
          <a:prstGeom prst="rect">
            <a:avLst/>
          </a:prstGeom>
          <a:extLst>
            <a:ext uri="{909E8E84-426E-40DD-AFC4-6F175D3DCCD1}">
              <a14:hiddenFill xmlns:a14="http://schemas.microsoft.com/office/drawing/2010/main">
                <a:solidFill>
                  <a:srgbClr val="FFFFFF"/>
                </a:solidFill>
              </a14:hiddenFill>
            </a:ext>
          </a:extLst>
        </p:spPr>
      </p:pic>
      <p:sp>
        <p:nvSpPr>
          <p:cNvPr id="5" name="Speech Bubble: Oval 4">
            <a:extLst>
              <a:ext uri="{FF2B5EF4-FFF2-40B4-BE49-F238E27FC236}">
                <a16:creationId xmlns:a16="http://schemas.microsoft.com/office/drawing/2014/main" id="{1ACE6A91-9282-CBB1-C419-49A0BFE9838A}"/>
              </a:ext>
            </a:extLst>
          </p:cNvPr>
          <p:cNvSpPr/>
          <p:nvPr/>
        </p:nvSpPr>
        <p:spPr>
          <a:xfrm>
            <a:off x="7563795" y="338137"/>
            <a:ext cx="1155700" cy="685800"/>
          </a:xfrm>
          <a:prstGeom prst="wedgeEllipseCallout">
            <a:avLst>
              <a:gd name="adj1" fmla="val -53800"/>
              <a:gd name="adj2" fmla="val 84723"/>
            </a:avLst>
          </a:prstGeom>
          <a:solidFill>
            <a:srgbClr val="E3E7F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peech Bubble: Oval 5">
            <a:extLst>
              <a:ext uri="{FF2B5EF4-FFF2-40B4-BE49-F238E27FC236}">
                <a16:creationId xmlns:a16="http://schemas.microsoft.com/office/drawing/2014/main" id="{666EB7BE-05C2-13D4-BE79-B57FF91F883C}"/>
              </a:ext>
            </a:extLst>
          </p:cNvPr>
          <p:cNvSpPr/>
          <p:nvPr/>
        </p:nvSpPr>
        <p:spPr>
          <a:xfrm>
            <a:off x="8465495" y="490537"/>
            <a:ext cx="1155700" cy="685800"/>
          </a:xfrm>
          <a:prstGeom prst="wedgeEllipseCallout">
            <a:avLst>
              <a:gd name="adj1" fmla="val 40706"/>
              <a:gd name="adj2" fmla="val 81019"/>
            </a:avLst>
          </a:prstGeom>
          <a:solidFill>
            <a:srgbClr val="DAB16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Process 9">
            <a:extLst>
              <a:ext uri="{FF2B5EF4-FFF2-40B4-BE49-F238E27FC236}">
                <a16:creationId xmlns:a16="http://schemas.microsoft.com/office/drawing/2014/main" id="{5155EED4-ABF8-1629-09C0-36E7E65838F7}"/>
              </a:ext>
            </a:extLst>
          </p:cNvPr>
          <p:cNvSpPr/>
          <p:nvPr/>
        </p:nvSpPr>
        <p:spPr>
          <a:xfrm>
            <a:off x="549857" y="6275387"/>
            <a:ext cx="1254154"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30960AE-A8B1-F06C-F413-16C8AA93D333}"/>
              </a:ext>
            </a:extLst>
          </p:cNvPr>
          <p:cNvSpPr txBox="1"/>
          <p:nvPr/>
        </p:nvSpPr>
        <p:spPr>
          <a:xfrm>
            <a:off x="0" y="5722214"/>
            <a:ext cx="2406897" cy="523220"/>
          </a:xfrm>
          <a:prstGeom prst="rect">
            <a:avLst/>
          </a:prstGeom>
          <a:noFill/>
        </p:spPr>
        <p:txBody>
          <a:bodyPr wrap="square" rtlCol="0">
            <a:spAutoFit/>
          </a:bodyPr>
          <a:lstStyle/>
          <a:p>
            <a:pPr algn="ctr"/>
            <a:r>
              <a:rPr lang="en-US" sz="2800" dirty="0">
                <a:solidFill>
                  <a:schemeClr val="tx1">
                    <a:lumMod val="85000"/>
                  </a:schemeClr>
                </a:solidFill>
              </a:rPr>
              <a:t>Sacred/Beliefs</a:t>
            </a:r>
          </a:p>
        </p:txBody>
      </p:sp>
      <p:sp>
        <p:nvSpPr>
          <p:cNvPr id="12" name="TextBox 11">
            <a:extLst>
              <a:ext uri="{FF2B5EF4-FFF2-40B4-BE49-F238E27FC236}">
                <a16:creationId xmlns:a16="http://schemas.microsoft.com/office/drawing/2014/main" id="{67E14843-DD1A-BCC2-CEE0-9BE8EA6B813C}"/>
              </a:ext>
            </a:extLst>
          </p:cNvPr>
          <p:cNvSpPr txBox="1"/>
          <p:nvPr/>
        </p:nvSpPr>
        <p:spPr>
          <a:xfrm>
            <a:off x="-224273" y="6327479"/>
            <a:ext cx="2912346" cy="523220"/>
          </a:xfrm>
          <a:prstGeom prst="rect">
            <a:avLst/>
          </a:prstGeom>
          <a:noFill/>
        </p:spPr>
        <p:txBody>
          <a:bodyPr wrap="square" rtlCol="0">
            <a:spAutoFit/>
          </a:bodyPr>
          <a:lstStyle/>
          <a:p>
            <a:pPr algn="ctr"/>
            <a:r>
              <a:rPr lang="en-US" sz="2800" dirty="0">
                <a:solidFill>
                  <a:schemeClr val="tx1">
                    <a:lumMod val="85000"/>
                  </a:schemeClr>
                </a:solidFill>
              </a:rPr>
              <a:t>Secular/Science</a:t>
            </a:r>
          </a:p>
        </p:txBody>
      </p:sp>
      <p:sp>
        <p:nvSpPr>
          <p:cNvPr id="13" name="Flowchart: Process 12">
            <a:extLst>
              <a:ext uri="{FF2B5EF4-FFF2-40B4-BE49-F238E27FC236}">
                <a16:creationId xmlns:a16="http://schemas.microsoft.com/office/drawing/2014/main" id="{BD639998-603F-08D6-4D89-D34F3E29E806}"/>
              </a:ext>
            </a:extLst>
          </p:cNvPr>
          <p:cNvSpPr/>
          <p:nvPr/>
        </p:nvSpPr>
        <p:spPr>
          <a:xfrm>
            <a:off x="6694675" y="6312920"/>
            <a:ext cx="2221811"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51C77BD-B6FF-B74E-63A5-000937951BD2}"/>
              </a:ext>
            </a:extLst>
          </p:cNvPr>
          <p:cNvSpPr txBox="1"/>
          <p:nvPr/>
        </p:nvSpPr>
        <p:spPr>
          <a:xfrm>
            <a:off x="6307853" y="5733878"/>
            <a:ext cx="2912346" cy="523220"/>
          </a:xfrm>
          <a:prstGeom prst="rect">
            <a:avLst/>
          </a:prstGeom>
          <a:noFill/>
        </p:spPr>
        <p:txBody>
          <a:bodyPr wrap="square" rtlCol="0">
            <a:spAutoFit/>
          </a:bodyPr>
          <a:lstStyle/>
          <a:p>
            <a:pPr algn="ctr"/>
            <a:r>
              <a:rPr lang="en-US" sz="2800" dirty="0">
                <a:solidFill>
                  <a:schemeClr val="tx1">
                    <a:lumMod val="85000"/>
                  </a:schemeClr>
                </a:solidFill>
              </a:rPr>
              <a:t>Subjective Morals</a:t>
            </a:r>
          </a:p>
        </p:txBody>
      </p:sp>
      <p:sp>
        <p:nvSpPr>
          <p:cNvPr id="15" name="TextBox 14">
            <a:extLst>
              <a:ext uri="{FF2B5EF4-FFF2-40B4-BE49-F238E27FC236}">
                <a16:creationId xmlns:a16="http://schemas.microsoft.com/office/drawing/2014/main" id="{70D6279C-629E-BB3E-849C-38AB4F155134}"/>
              </a:ext>
            </a:extLst>
          </p:cNvPr>
          <p:cNvSpPr txBox="1"/>
          <p:nvPr/>
        </p:nvSpPr>
        <p:spPr>
          <a:xfrm>
            <a:off x="6349408" y="6327479"/>
            <a:ext cx="2912346" cy="523220"/>
          </a:xfrm>
          <a:prstGeom prst="rect">
            <a:avLst/>
          </a:prstGeom>
          <a:noFill/>
        </p:spPr>
        <p:txBody>
          <a:bodyPr wrap="square" rtlCol="0">
            <a:spAutoFit/>
          </a:bodyPr>
          <a:lstStyle/>
          <a:p>
            <a:pPr algn="ctr"/>
            <a:r>
              <a:rPr lang="en-US" sz="2800" dirty="0">
                <a:solidFill>
                  <a:schemeClr val="tx1">
                    <a:lumMod val="85000"/>
                  </a:schemeClr>
                </a:solidFill>
              </a:rPr>
              <a:t>Objective Facts</a:t>
            </a:r>
          </a:p>
        </p:txBody>
      </p:sp>
      <p:sp>
        <p:nvSpPr>
          <p:cNvPr id="16" name="Flowchart: Process 15">
            <a:extLst>
              <a:ext uri="{FF2B5EF4-FFF2-40B4-BE49-F238E27FC236}">
                <a16:creationId xmlns:a16="http://schemas.microsoft.com/office/drawing/2014/main" id="{035E7C6D-A664-06B4-BA1A-D59B67A87994}"/>
              </a:ext>
            </a:extLst>
          </p:cNvPr>
          <p:cNvSpPr/>
          <p:nvPr/>
        </p:nvSpPr>
        <p:spPr>
          <a:xfrm>
            <a:off x="9773067" y="6276916"/>
            <a:ext cx="2019828" cy="73863"/>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EBB4944-7F14-EB18-5AF8-53EE426CF982}"/>
              </a:ext>
            </a:extLst>
          </p:cNvPr>
          <p:cNvSpPr txBox="1"/>
          <p:nvPr/>
        </p:nvSpPr>
        <p:spPr>
          <a:xfrm>
            <a:off x="9579532" y="5736982"/>
            <a:ext cx="2406897" cy="523220"/>
          </a:xfrm>
          <a:prstGeom prst="rect">
            <a:avLst/>
          </a:prstGeom>
          <a:noFill/>
        </p:spPr>
        <p:txBody>
          <a:bodyPr wrap="square" rtlCol="0">
            <a:spAutoFit/>
          </a:bodyPr>
          <a:lstStyle/>
          <a:p>
            <a:pPr algn="ctr"/>
            <a:r>
              <a:rPr lang="en-US" sz="2800" dirty="0">
                <a:solidFill>
                  <a:schemeClr val="tx1">
                    <a:lumMod val="85000"/>
                  </a:schemeClr>
                </a:solidFill>
              </a:rPr>
              <a:t>Romanticism </a:t>
            </a:r>
          </a:p>
        </p:txBody>
      </p:sp>
      <p:sp>
        <p:nvSpPr>
          <p:cNvPr id="18" name="TextBox 17">
            <a:extLst>
              <a:ext uri="{FF2B5EF4-FFF2-40B4-BE49-F238E27FC236}">
                <a16:creationId xmlns:a16="http://schemas.microsoft.com/office/drawing/2014/main" id="{22392AF0-3401-F27D-5B50-6FF5DFC00F99}"/>
              </a:ext>
            </a:extLst>
          </p:cNvPr>
          <p:cNvSpPr txBox="1"/>
          <p:nvPr/>
        </p:nvSpPr>
        <p:spPr>
          <a:xfrm>
            <a:off x="9459188" y="6343201"/>
            <a:ext cx="2647587" cy="523220"/>
          </a:xfrm>
          <a:prstGeom prst="rect">
            <a:avLst/>
          </a:prstGeom>
          <a:noFill/>
        </p:spPr>
        <p:txBody>
          <a:bodyPr wrap="square" rtlCol="0">
            <a:spAutoFit/>
          </a:bodyPr>
          <a:lstStyle/>
          <a:p>
            <a:pPr algn="ctr"/>
            <a:r>
              <a:rPr lang="en-US" sz="2800" dirty="0">
                <a:solidFill>
                  <a:schemeClr val="tx1">
                    <a:lumMod val="85000"/>
                  </a:schemeClr>
                </a:solidFill>
              </a:rPr>
              <a:t>Enlightenment</a:t>
            </a:r>
          </a:p>
        </p:txBody>
      </p:sp>
      <p:sp>
        <p:nvSpPr>
          <p:cNvPr id="4" name="Flowchart: Process 3">
            <a:extLst>
              <a:ext uri="{FF2B5EF4-FFF2-40B4-BE49-F238E27FC236}">
                <a16:creationId xmlns:a16="http://schemas.microsoft.com/office/drawing/2014/main" id="{1D800BA9-F4F3-5695-FBF5-BFE4C6C58ABC}"/>
              </a:ext>
            </a:extLst>
          </p:cNvPr>
          <p:cNvSpPr/>
          <p:nvPr/>
        </p:nvSpPr>
        <p:spPr>
          <a:xfrm>
            <a:off x="2438774" y="6242637"/>
            <a:ext cx="1036491" cy="108142"/>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2958C43-C386-126F-A904-FC8390B005EE}"/>
              </a:ext>
            </a:extLst>
          </p:cNvPr>
          <p:cNvSpPr txBox="1"/>
          <p:nvPr/>
        </p:nvSpPr>
        <p:spPr>
          <a:xfrm>
            <a:off x="2218588" y="5722214"/>
            <a:ext cx="1494494" cy="523220"/>
          </a:xfrm>
          <a:prstGeom prst="rect">
            <a:avLst/>
          </a:prstGeom>
          <a:noFill/>
        </p:spPr>
        <p:txBody>
          <a:bodyPr wrap="square" rtlCol="0">
            <a:spAutoFit/>
          </a:bodyPr>
          <a:lstStyle/>
          <a:p>
            <a:pPr algn="ctr"/>
            <a:r>
              <a:rPr lang="en-US" sz="2800" dirty="0">
                <a:solidFill>
                  <a:schemeClr val="tx1">
                    <a:lumMod val="85000"/>
                  </a:schemeClr>
                </a:solidFill>
              </a:rPr>
              <a:t>Soul</a:t>
            </a:r>
          </a:p>
        </p:txBody>
      </p:sp>
      <p:sp>
        <p:nvSpPr>
          <p:cNvPr id="20" name="TextBox 19">
            <a:extLst>
              <a:ext uri="{FF2B5EF4-FFF2-40B4-BE49-F238E27FC236}">
                <a16:creationId xmlns:a16="http://schemas.microsoft.com/office/drawing/2014/main" id="{748D2C1C-4A1B-40CF-7788-A714DDD46B1F}"/>
              </a:ext>
            </a:extLst>
          </p:cNvPr>
          <p:cNvSpPr txBox="1"/>
          <p:nvPr/>
        </p:nvSpPr>
        <p:spPr>
          <a:xfrm>
            <a:off x="2090118" y="6327479"/>
            <a:ext cx="1808337" cy="523220"/>
          </a:xfrm>
          <a:prstGeom prst="rect">
            <a:avLst/>
          </a:prstGeom>
          <a:noFill/>
        </p:spPr>
        <p:txBody>
          <a:bodyPr wrap="square" rtlCol="0">
            <a:spAutoFit/>
          </a:bodyPr>
          <a:lstStyle/>
          <a:p>
            <a:pPr algn="ctr"/>
            <a:r>
              <a:rPr lang="en-US" sz="2800" dirty="0">
                <a:solidFill>
                  <a:schemeClr val="tx1">
                    <a:lumMod val="85000"/>
                  </a:schemeClr>
                </a:solidFill>
              </a:rPr>
              <a:t>Body</a:t>
            </a:r>
          </a:p>
        </p:txBody>
      </p:sp>
      <p:sp>
        <p:nvSpPr>
          <p:cNvPr id="21" name="Flowchart: Process 20">
            <a:extLst>
              <a:ext uri="{FF2B5EF4-FFF2-40B4-BE49-F238E27FC236}">
                <a16:creationId xmlns:a16="http://schemas.microsoft.com/office/drawing/2014/main" id="{6D5F58C0-08C4-7A7C-9D87-BE1B6AC03C14}"/>
              </a:ext>
            </a:extLst>
          </p:cNvPr>
          <p:cNvSpPr/>
          <p:nvPr/>
        </p:nvSpPr>
        <p:spPr>
          <a:xfrm>
            <a:off x="4058837" y="6271324"/>
            <a:ext cx="2019828" cy="89374"/>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758F3B2-DB99-5419-4637-4D8A01DAE867}"/>
              </a:ext>
            </a:extLst>
          </p:cNvPr>
          <p:cNvSpPr txBox="1"/>
          <p:nvPr/>
        </p:nvSpPr>
        <p:spPr>
          <a:xfrm>
            <a:off x="3713082" y="5718104"/>
            <a:ext cx="2647587" cy="523220"/>
          </a:xfrm>
          <a:prstGeom prst="rect">
            <a:avLst/>
          </a:prstGeom>
          <a:noFill/>
        </p:spPr>
        <p:txBody>
          <a:bodyPr wrap="square" rtlCol="0">
            <a:spAutoFit/>
          </a:bodyPr>
          <a:lstStyle/>
          <a:p>
            <a:pPr algn="ctr"/>
            <a:r>
              <a:rPr lang="en-US" sz="2800" dirty="0">
                <a:solidFill>
                  <a:schemeClr val="tx1">
                    <a:lumMod val="85000"/>
                  </a:schemeClr>
                </a:solidFill>
              </a:rPr>
              <a:t>Personhood</a:t>
            </a:r>
          </a:p>
        </p:txBody>
      </p:sp>
      <p:sp>
        <p:nvSpPr>
          <p:cNvPr id="23" name="TextBox 22">
            <a:extLst>
              <a:ext uri="{FF2B5EF4-FFF2-40B4-BE49-F238E27FC236}">
                <a16:creationId xmlns:a16="http://schemas.microsoft.com/office/drawing/2014/main" id="{29D46DAB-76F1-F652-3D16-75AEE3969435}"/>
              </a:ext>
            </a:extLst>
          </p:cNvPr>
          <p:cNvSpPr txBox="1"/>
          <p:nvPr/>
        </p:nvSpPr>
        <p:spPr>
          <a:xfrm>
            <a:off x="4070741" y="6333428"/>
            <a:ext cx="1989171" cy="523220"/>
          </a:xfrm>
          <a:prstGeom prst="rect">
            <a:avLst/>
          </a:prstGeom>
          <a:noFill/>
        </p:spPr>
        <p:txBody>
          <a:bodyPr wrap="square" rtlCol="0">
            <a:spAutoFit/>
          </a:bodyPr>
          <a:lstStyle/>
          <a:p>
            <a:pPr algn="ctr"/>
            <a:r>
              <a:rPr lang="en-US" sz="2800" dirty="0">
                <a:solidFill>
                  <a:schemeClr val="tx1">
                    <a:lumMod val="85000"/>
                  </a:schemeClr>
                </a:solidFill>
              </a:rPr>
              <a:t>Physical</a:t>
            </a:r>
          </a:p>
        </p:txBody>
      </p:sp>
    </p:spTree>
    <p:extLst>
      <p:ext uri="{BB962C8B-B14F-4D97-AF65-F5344CB8AC3E}">
        <p14:creationId xmlns:p14="http://schemas.microsoft.com/office/powerpoint/2010/main" val="295813131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BBF8-1842-5409-2EFE-57917869C9C1}"/>
              </a:ext>
            </a:extLst>
          </p:cNvPr>
          <p:cNvSpPr>
            <a:spLocks noGrp="1"/>
          </p:cNvSpPr>
          <p:nvPr>
            <p:ph type="title"/>
          </p:nvPr>
        </p:nvSpPr>
        <p:spPr>
          <a:xfrm>
            <a:off x="444501" y="215901"/>
            <a:ext cx="9525000" cy="1474788"/>
          </a:xfrm>
          <a:solidFill>
            <a:srgbClr val="C85355"/>
          </a:solidFill>
          <a:ln w="57150">
            <a:solidFill>
              <a:srgbClr val="DAB16A"/>
            </a:solidFill>
          </a:ln>
        </p:spPr>
        <p:txBody>
          <a:bodyPr anchor="b">
            <a:noAutofit/>
          </a:bodyPr>
          <a:lstStyle/>
          <a:p>
            <a:r>
              <a:rPr lang="en-US" sz="3600" spc="300" dirty="0">
                <a:effectLst>
                  <a:outerShdw blurRad="38100" dist="38100" dir="2700000" algn="tl">
                    <a:srgbClr val="000000">
                      <a:alpha val="43137"/>
                    </a:srgbClr>
                  </a:outerShdw>
                </a:effectLst>
                <a:latin typeface="American Purpose" pitchFamily="2" charset="0"/>
              </a:rPr>
              <a:t>  Engaging Our </a:t>
            </a:r>
            <a:br>
              <a:rPr lang="en-US" sz="4000" spc="300" dirty="0">
                <a:effectLst>
                  <a:outerShdw blurRad="38100" dist="38100" dir="2700000" algn="tl">
                    <a:srgbClr val="000000">
                      <a:alpha val="43137"/>
                    </a:srgbClr>
                  </a:outerShdw>
                </a:effectLst>
                <a:latin typeface="American Purpose" pitchFamily="2" charset="0"/>
              </a:rPr>
            </a:br>
            <a:r>
              <a:rPr lang="en-US" sz="4000" spc="300" dirty="0">
                <a:effectLst>
                  <a:outerShdw blurRad="38100" dist="38100" dir="2700000" algn="tl">
                    <a:srgbClr val="000000">
                      <a:alpha val="43137"/>
                    </a:srgbClr>
                  </a:outerShdw>
                </a:effectLst>
                <a:latin typeface="American Purpose" pitchFamily="2" charset="0"/>
              </a:rPr>
              <a:t>  </a:t>
            </a:r>
            <a:r>
              <a:rPr lang="en-US" sz="6000" b="1" spc="300" dirty="0">
                <a:effectLst>
                  <a:outerShdw blurRad="38100" dist="38100" dir="2700000" algn="tl">
                    <a:srgbClr val="000000">
                      <a:alpha val="43137"/>
                    </a:srgbClr>
                  </a:outerShdw>
                </a:effectLst>
                <a:latin typeface="American Purpose" pitchFamily="2" charset="0"/>
              </a:rPr>
              <a:t>Changing Culture</a:t>
            </a:r>
            <a:endParaRPr lang="en-US" b="1" spc="300" dirty="0">
              <a:effectLst>
                <a:outerShdw blurRad="38100" dist="38100" dir="2700000" algn="tl">
                  <a:srgbClr val="000000">
                    <a:alpha val="43137"/>
                  </a:srgbClr>
                </a:outerShdw>
              </a:effectLst>
              <a:latin typeface="American Purpose" pitchFamily="2" charset="0"/>
            </a:endParaRPr>
          </a:p>
        </p:txBody>
      </p:sp>
      <p:sp>
        <p:nvSpPr>
          <p:cNvPr id="3" name="Subtitle 2">
            <a:extLst>
              <a:ext uri="{FF2B5EF4-FFF2-40B4-BE49-F238E27FC236}">
                <a16:creationId xmlns:a16="http://schemas.microsoft.com/office/drawing/2014/main" id="{9BCA0BEB-BCEB-179D-135D-F7730071267E}"/>
              </a:ext>
            </a:extLst>
          </p:cNvPr>
          <p:cNvSpPr>
            <a:spLocks noGrp="1"/>
          </p:cNvSpPr>
          <p:nvPr>
            <p:ph idx="1"/>
          </p:nvPr>
        </p:nvSpPr>
        <p:spPr>
          <a:xfrm>
            <a:off x="590550" y="1873519"/>
            <a:ext cx="11010900" cy="3814585"/>
          </a:xfrm>
        </p:spPr>
        <p:txBody>
          <a:bodyPr anchor="t">
            <a:normAutofit/>
          </a:bodyPr>
          <a:lstStyle/>
          <a:p>
            <a:pPr marL="0" indent="0">
              <a:buNone/>
            </a:pPr>
            <a:r>
              <a:rPr lang="en-US" sz="3200" b="1" dirty="0">
                <a:solidFill>
                  <a:schemeClr val="tx1">
                    <a:lumMod val="85000"/>
                  </a:schemeClr>
                </a:solidFill>
              </a:rPr>
              <a:t>1) How Did We Get Here? 	(2) God Unites Body &amp; Soul.</a:t>
            </a:r>
          </a:p>
          <a:p>
            <a:pPr marL="0" indent="0">
              <a:buNone/>
            </a:pPr>
            <a:r>
              <a:rPr lang="en-US" sz="4000" b="1" dirty="0"/>
              <a:t>3) Alarming Statistics: </a:t>
            </a:r>
          </a:p>
          <a:p>
            <a:pPr marL="0" marR="0">
              <a:spcBef>
                <a:spcPts val="0"/>
              </a:spcBef>
              <a:spcAft>
                <a:spcPts val="0"/>
              </a:spcAft>
            </a:pPr>
            <a:r>
              <a:rPr lang="en-US" sz="3000" i="1" dirty="0">
                <a:effectLst/>
                <a:latin typeface="Calibri" panose="020F0502020204030204" pitchFamily="34" charset="0"/>
                <a:ea typeface="Times New Roman" panose="02020603050405020304" pitchFamily="18" charset="0"/>
              </a:rPr>
              <a:t>Pornography:</a:t>
            </a:r>
            <a:r>
              <a:rPr lang="en-US" sz="3000" dirty="0">
                <a:effectLst/>
                <a:latin typeface="Calibri" panose="020F0502020204030204" pitchFamily="34" charset="0"/>
                <a:ea typeface="Times New Roman" panose="02020603050405020304" pitchFamily="18" charset="0"/>
              </a:rPr>
              <a:t> </a:t>
            </a:r>
            <a:r>
              <a:rPr lang="en-US" sz="3000" dirty="0">
                <a:effectLst/>
                <a:latin typeface="Arial Narrow" panose="020B0606020202030204" pitchFamily="34" charset="0"/>
                <a:ea typeface="Times New Roman" panose="02020603050405020304" pitchFamily="18" charset="0"/>
              </a:rPr>
              <a:t>2/3 of Christian men view monthly. </a:t>
            </a:r>
          </a:p>
          <a:p>
            <a:pPr marL="0" marR="0">
              <a:spcBef>
                <a:spcPts val="0"/>
              </a:spcBef>
              <a:spcAft>
                <a:spcPts val="0"/>
              </a:spcAft>
            </a:pPr>
            <a:r>
              <a:rPr lang="en-US" sz="3000" i="1" dirty="0">
                <a:effectLst/>
                <a:latin typeface="Calibri" panose="020F0502020204030204" pitchFamily="34" charset="0"/>
                <a:ea typeface="Times New Roman" panose="02020603050405020304" pitchFamily="18" charset="0"/>
              </a:rPr>
              <a:t>Cohabitation:</a:t>
            </a:r>
            <a:r>
              <a:rPr lang="en-US" sz="3000" dirty="0">
                <a:effectLst/>
                <a:latin typeface="Arial Narrow" panose="020B0606020202030204" pitchFamily="34" charset="0"/>
                <a:ea typeface="Times New Roman" panose="02020603050405020304" pitchFamily="18" charset="0"/>
              </a:rPr>
              <a:t> ½ of teens with religious background support it.  </a:t>
            </a:r>
          </a:p>
          <a:p>
            <a:pPr marL="0" marR="0">
              <a:spcBef>
                <a:spcPts val="0"/>
              </a:spcBef>
              <a:spcAft>
                <a:spcPts val="0"/>
              </a:spcAft>
            </a:pPr>
            <a:r>
              <a:rPr lang="en-US" sz="3000" i="1" dirty="0">
                <a:effectLst/>
                <a:latin typeface="Calibri" panose="020F0502020204030204" pitchFamily="34" charset="0"/>
                <a:ea typeface="Times New Roman" panose="02020603050405020304" pitchFamily="18" charset="0"/>
              </a:rPr>
              <a:t>Divorce:</a:t>
            </a:r>
            <a:r>
              <a:rPr lang="en-US" sz="3000" dirty="0">
                <a:effectLst/>
                <a:latin typeface="Calibri" panose="020F0502020204030204" pitchFamily="34" charset="0"/>
                <a:ea typeface="Times New Roman" panose="02020603050405020304" pitchFamily="18" charset="0"/>
              </a:rPr>
              <a:t> </a:t>
            </a:r>
            <a:r>
              <a:rPr lang="en-US" sz="3000" dirty="0">
                <a:effectLst/>
                <a:latin typeface="Arial Narrow" panose="020B0606020202030204" pitchFamily="34" charset="0"/>
                <a:ea typeface="Times New Roman" panose="02020603050405020304" pitchFamily="18" charset="0"/>
              </a:rPr>
              <a:t>60% Christians who rarely attend; 38% of regular attendees. </a:t>
            </a:r>
          </a:p>
          <a:p>
            <a:pPr marL="0" marR="0">
              <a:spcBef>
                <a:spcPts val="0"/>
              </a:spcBef>
              <a:spcAft>
                <a:spcPts val="0"/>
              </a:spcAft>
            </a:pPr>
            <a:r>
              <a:rPr lang="en-US" sz="3000" i="1" dirty="0">
                <a:effectLst/>
                <a:latin typeface="Calibri" panose="020F0502020204030204" pitchFamily="34" charset="0"/>
                <a:ea typeface="Times New Roman" panose="02020603050405020304" pitchFamily="18" charset="0"/>
              </a:rPr>
              <a:t>Homosexuality:</a:t>
            </a:r>
            <a:r>
              <a:rPr lang="en-US" sz="3000" dirty="0">
                <a:effectLst/>
                <a:latin typeface="Arial Narrow" panose="020B0606020202030204" pitchFamily="34" charset="0"/>
                <a:ea typeface="Times New Roman" panose="02020603050405020304" pitchFamily="18" charset="0"/>
              </a:rPr>
              <a:t> 51% of evangelical millennials “morally acceptable.”</a:t>
            </a:r>
            <a:r>
              <a:rPr lang="en-US" sz="3000" dirty="0">
                <a:effectLst/>
                <a:latin typeface="Calibri" panose="020F0502020204030204" pitchFamily="34" charset="0"/>
                <a:ea typeface="Times New Roman" panose="02020603050405020304" pitchFamily="18" charset="0"/>
              </a:rPr>
              <a:t> </a:t>
            </a:r>
            <a:endParaRPr lang="en-US" sz="30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3000" i="1" dirty="0">
                <a:effectLst/>
                <a:latin typeface="Calibri" panose="020F0502020204030204" pitchFamily="34" charset="0"/>
                <a:ea typeface="Times New Roman" panose="02020603050405020304" pitchFamily="18" charset="0"/>
              </a:rPr>
              <a:t>Abortion:</a:t>
            </a:r>
            <a:r>
              <a:rPr lang="en-US" sz="3000" dirty="0">
                <a:effectLst/>
                <a:latin typeface="Calibri" panose="020F0502020204030204" pitchFamily="34" charset="0"/>
                <a:ea typeface="Times New Roman" panose="02020603050405020304" pitchFamily="18" charset="0"/>
              </a:rPr>
              <a:t> </a:t>
            </a:r>
            <a:r>
              <a:rPr lang="en-US" sz="3000" dirty="0">
                <a:effectLst/>
                <a:latin typeface="Arial Narrow" panose="020B0606020202030204" pitchFamily="34" charset="0"/>
                <a:ea typeface="Times New Roman" panose="02020603050405020304" pitchFamily="18" charset="0"/>
              </a:rPr>
              <a:t>70% identified as Christian; 43% attended regularly when done. </a:t>
            </a:r>
            <a:endParaRPr lang="en-US" sz="3000" b="1" dirty="0">
              <a:latin typeface="Arial Narrow" panose="020B0606020202030204" pitchFamily="34" charset="0"/>
            </a:endParaRPr>
          </a:p>
        </p:txBody>
      </p:sp>
      <p:pic>
        <p:nvPicPr>
          <p:cNvPr id="1026" name="Picture 2">
            <a:extLst>
              <a:ext uri="{FF2B5EF4-FFF2-40B4-BE49-F238E27FC236}">
                <a16:creationId xmlns:a16="http://schemas.microsoft.com/office/drawing/2014/main" id="{5A2826A3-7D1D-3C0F-A1AF-1FEB9CEB5F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12350" r="-284" b="18622"/>
          <a:stretch/>
        </p:blipFill>
        <p:spPr bwMode="auto">
          <a:xfrm>
            <a:off x="10292405" y="44184"/>
            <a:ext cx="1856090" cy="1829335"/>
          </a:xfrm>
          <a:prstGeom prst="rect">
            <a:avLst/>
          </a:prstGeom>
          <a:extLst>
            <a:ext uri="{909E8E84-426E-40DD-AFC4-6F175D3DCCD1}">
              <a14:hiddenFill xmlns:a14="http://schemas.microsoft.com/office/drawing/2010/main">
                <a:solidFill>
                  <a:srgbClr val="FFFFFF"/>
                </a:solidFill>
              </a14:hiddenFill>
            </a:ext>
          </a:extLst>
        </p:spPr>
      </p:pic>
      <p:sp>
        <p:nvSpPr>
          <p:cNvPr id="5" name="Speech Bubble: Oval 4">
            <a:extLst>
              <a:ext uri="{FF2B5EF4-FFF2-40B4-BE49-F238E27FC236}">
                <a16:creationId xmlns:a16="http://schemas.microsoft.com/office/drawing/2014/main" id="{1ACE6A91-9282-CBB1-C419-49A0BFE9838A}"/>
              </a:ext>
            </a:extLst>
          </p:cNvPr>
          <p:cNvSpPr/>
          <p:nvPr/>
        </p:nvSpPr>
        <p:spPr>
          <a:xfrm>
            <a:off x="7563795" y="338137"/>
            <a:ext cx="1155700" cy="685800"/>
          </a:xfrm>
          <a:prstGeom prst="wedgeEllipseCallout">
            <a:avLst>
              <a:gd name="adj1" fmla="val -53800"/>
              <a:gd name="adj2" fmla="val 84723"/>
            </a:avLst>
          </a:prstGeom>
          <a:solidFill>
            <a:srgbClr val="E3E7F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peech Bubble: Oval 5">
            <a:extLst>
              <a:ext uri="{FF2B5EF4-FFF2-40B4-BE49-F238E27FC236}">
                <a16:creationId xmlns:a16="http://schemas.microsoft.com/office/drawing/2014/main" id="{666EB7BE-05C2-13D4-BE79-B57FF91F883C}"/>
              </a:ext>
            </a:extLst>
          </p:cNvPr>
          <p:cNvSpPr/>
          <p:nvPr/>
        </p:nvSpPr>
        <p:spPr>
          <a:xfrm>
            <a:off x="8465495" y="490537"/>
            <a:ext cx="1155700" cy="685800"/>
          </a:xfrm>
          <a:prstGeom prst="wedgeEllipseCallout">
            <a:avLst>
              <a:gd name="adj1" fmla="val 40706"/>
              <a:gd name="adj2" fmla="val 81019"/>
            </a:avLst>
          </a:prstGeom>
          <a:solidFill>
            <a:srgbClr val="DAB16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Process 9">
            <a:extLst>
              <a:ext uri="{FF2B5EF4-FFF2-40B4-BE49-F238E27FC236}">
                <a16:creationId xmlns:a16="http://schemas.microsoft.com/office/drawing/2014/main" id="{5155EED4-ABF8-1629-09C0-36E7E65838F7}"/>
              </a:ext>
            </a:extLst>
          </p:cNvPr>
          <p:cNvSpPr/>
          <p:nvPr/>
        </p:nvSpPr>
        <p:spPr>
          <a:xfrm>
            <a:off x="549857" y="6275387"/>
            <a:ext cx="1254154"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30960AE-A8B1-F06C-F413-16C8AA93D333}"/>
              </a:ext>
            </a:extLst>
          </p:cNvPr>
          <p:cNvSpPr txBox="1"/>
          <p:nvPr/>
        </p:nvSpPr>
        <p:spPr>
          <a:xfrm>
            <a:off x="0" y="5722214"/>
            <a:ext cx="2406897" cy="523220"/>
          </a:xfrm>
          <a:prstGeom prst="rect">
            <a:avLst/>
          </a:prstGeom>
          <a:noFill/>
        </p:spPr>
        <p:txBody>
          <a:bodyPr wrap="square" rtlCol="0">
            <a:spAutoFit/>
          </a:bodyPr>
          <a:lstStyle/>
          <a:p>
            <a:pPr algn="ctr"/>
            <a:r>
              <a:rPr lang="en-US" sz="2800" dirty="0">
                <a:solidFill>
                  <a:schemeClr val="tx1">
                    <a:lumMod val="85000"/>
                  </a:schemeClr>
                </a:solidFill>
              </a:rPr>
              <a:t>Sacred/Beliefs</a:t>
            </a:r>
          </a:p>
        </p:txBody>
      </p:sp>
      <p:sp>
        <p:nvSpPr>
          <p:cNvPr id="12" name="TextBox 11">
            <a:extLst>
              <a:ext uri="{FF2B5EF4-FFF2-40B4-BE49-F238E27FC236}">
                <a16:creationId xmlns:a16="http://schemas.microsoft.com/office/drawing/2014/main" id="{67E14843-DD1A-BCC2-CEE0-9BE8EA6B813C}"/>
              </a:ext>
            </a:extLst>
          </p:cNvPr>
          <p:cNvSpPr txBox="1"/>
          <p:nvPr/>
        </p:nvSpPr>
        <p:spPr>
          <a:xfrm>
            <a:off x="-224273" y="6327479"/>
            <a:ext cx="2912346" cy="523220"/>
          </a:xfrm>
          <a:prstGeom prst="rect">
            <a:avLst/>
          </a:prstGeom>
          <a:noFill/>
        </p:spPr>
        <p:txBody>
          <a:bodyPr wrap="square" rtlCol="0">
            <a:spAutoFit/>
          </a:bodyPr>
          <a:lstStyle/>
          <a:p>
            <a:pPr algn="ctr"/>
            <a:r>
              <a:rPr lang="en-US" sz="2800" dirty="0">
                <a:solidFill>
                  <a:schemeClr val="tx1">
                    <a:lumMod val="85000"/>
                  </a:schemeClr>
                </a:solidFill>
              </a:rPr>
              <a:t>Secular/Science</a:t>
            </a:r>
          </a:p>
        </p:txBody>
      </p:sp>
      <p:sp>
        <p:nvSpPr>
          <p:cNvPr id="13" name="Flowchart: Process 12">
            <a:extLst>
              <a:ext uri="{FF2B5EF4-FFF2-40B4-BE49-F238E27FC236}">
                <a16:creationId xmlns:a16="http://schemas.microsoft.com/office/drawing/2014/main" id="{BD639998-603F-08D6-4D89-D34F3E29E806}"/>
              </a:ext>
            </a:extLst>
          </p:cNvPr>
          <p:cNvSpPr/>
          <p:nvPr/>
        </p:nvSpPr>
        <p:spPr>
          <a:xfrm>
            <a:off x="6694675" y="6312920"/>
            <a:ext cx="2221811"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51C77BD-B6FF-B74E-63A5-000937951BD2}"/>
              </a:ext>
            </a:extLst>
          </p:cNvPr>
          <p:cNvSpPr txBox="1"/>
          <p:nvPr/>
        </p:nvSpPr>
        <p:spPr>
          <a:xfrm>
            <a:off x="6307853" y="5733878"/>
            <a:ext cx="2912346" cy="523220"/>
          </a:xfrm>
          <a:prstGeom prst="rect">
            <a:avLst/>
          </a:prstGeom>
          <a:noFill/>
        </p:spPr>
        <p:txBody>
          <a:bodyPr wrap="square" rtlCol="0">
            <a:spAutoFit/>
          </a:bodyPr>
          <a:lstStyle/>
          <a:p>
            <a:pPr algn="ctr"/>
            <a:r>
              <a:rPr lang="en-US" sz="2800" dirty="0">
                <a:solidFill>
                  <a:schemeClr val="tx1">
                    <a:lumMod val="85000"/>
                  </a:schemeClr>
                </a:solidFill>
              </a:rPr>
              <a:t>Subjective Morals</a:t>
            </a:r>
          </a:p>
        </p:txBody>
      </p:sp>
      <p:sp>
        <p:nvSpPr>
          <p:cNvPr id="15" name="TextBox 14">
            <a:extLst>
              <a:ext uri="{FF2B5EF4-FFF2-40B4-BE49-F238E27FC236}">
                <a16:creationId xmlns:a16="http://schemas.microsoft.com/office/drawing/2014/main" id="{70D6279C-629E-BB3E-849C-38AB4F155134}"/>
              </a:ext>
            </a:extLst>
          </p:cNvPr>
          <p:cNvSpPr txBox="1"/>
          <p:nvPr/>
        </p:nvSpPr>
        <p:spPr>
          <a:xfrm>
            <a:off x="6349408" y="6327479"/>
            <a:ext cx="2912346" cy="523220"/>
          </a:xfrm>
          <a:prstGeom prst="rect">
            <a:avLst/>
          </a:prstGeom>
          <a:noFill/>
        </p:spPr>
        <p:txBody>
          <a:bodyPr wrap="square" rtlCol="0">
            <a:spAutoFit/>
          </a:bodyPr>
          <a:lstStyle/>
          <a:p>
            <a:pPr algn="ctr"/>
            <a:r>
              <a:rPr lang="en-US" sz="2800" dirty="0">
                <a:solidFill>
                  <a:schemeClr val="tx1">
                    <a:lumMod val="85000"/>
                  </a:schemeClr>
                </a:solidFill>
              </a:rPr>
              <a:t>Objective Facts</a:t>
            </a:r>
          </a:p>
        </p:txBody>
      </p:sp>
      <p:sp>
        <p:nvSpPr>
          <p:cNvPr id="16" name="Flowchart: Process 15">
            <a:extLst>
              <a:ext uri="{FF2B5EF4-FFF2-40B4-BE49-F238E27FC236}">
                <a16:creationId xmlns:a16="http://schemas.microsoft.com/office/drawing/2014/main" id="{035E7C6D-A664-06B4-BA1A-D59B67A87994}"/>
              </a:ext>
            </a:extLst>
          </p:cNvPr>
          <p:cNvSpPr/>
          <p:nvPr/>
        </p:nvSpPr>
        <p:spPr>
          <a:xfrm>
            <a:off x="9773067" y="6276916"/>
            <a:ext cx="2019828" cy="73863"/>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EBB4944-7F14-EB18-5AF8-53EE426CF982}"/>
              </a:ext>
            </a:extLst>
          </p:cNvPr>
          <p:cNvSpPr txBox="1"/>
          <p:nvPr/>
        </p:nvSpPr>
        <p:spPr>
          <a:xfrm>
            <a:off x="9579532" y="5736982"/>
            <a:ext cx="2406897" cy="523220"/>
          </a:xfrm>
          <a:prstGeom prst="rect">
            <a:avLst/>
          </a:prstGeom>
          <a:noFill/>
        </p:spPr>
        <p:txBody>
          <a:bodyPr wrap="square" rtlCol="0">
            <a:spAutoFit/>
          </a:bodyPr>
          <a:lstStyle/>
          <a:p>
            <a:pPr algn="ctr"/>
            <a:r>
              <a:rPr lang="en-US" sz="2800" dirty="0">
                <a:solidFill>
                  <a:schemeClr val="tx1">
                    <a:lumMod val="85000"/>
                  </a:schemeClr>
                </a:solidFill>
              </a:rPr>
              <a:t>Romanticism </a:t>
            </a:r>
          </a:p>
        </p:txBody>
      </p:sp>
      <p:sp>
        <p:nvSpPr>
          <p:cNvPr id="18" name="TextBox 17">
            <a:extLst>
              <a:ext uri="{FF2B5EF4-FFF2-40B4-BE49-F238E27FC236}">
                <a16:creationId xmlns:a16="http://schemas.microsoft.com/office/drawing/2014/main" id="{22392AF0-3401-F27D-5B50-6FF5DFC00F99}"/>
              </a:ext>
            </a:extLst>
          </p:cNvPr>
          <p:cNvSpPr txBox="1"/>
          <p:nvPr/>
        </p:nvSpPr>
        <p:spPr>
          <a:xfrm>
            <a:off x="9459188" y="6343201"/>
            <a:ext cx="2647587" cy="523220"/>
          </a:xfrm>
          <a:prstGeom prst="rect">
            <a:avLst/>
          </a:prstGeom>
          <a:noFill/>
        </p:spPr>
        <p:txBody>
          <a:bodyPr wrap="square" rtlCol="0">
            <a:spAutoFit/>
          </a:bodyPr>
          <a:lstStyle/>
          <a:p>
            <a:pPr algn="ctr"/>
            <a:r>
              <a:rPr lang="en-US" sz="2800" dirty="0">
                <a:solidFill>
                  <a:schemeClr val="tx1">
                    <a:lumMod val="85000"/>
                  </a:schemeClr>
                </a:solidFill>
              </a:rPr>
              <a:t>Enlightenment</a:t>
            </a:r>
          </a:p>
        </p:txBody>
      </p:sp>
      <p:sp>
        <p:nvSpPr>
          <p:cNvPr id="4" name="Flowchart: Process 3">
            <a:extLst>
              <a:ext uri="{FF2B5EF4-FFF2-40B4-BE49-F238E27FC236}">
                <a16:creationId xmlns:a16="http://schemas.microsoft.com/office/drawing/2014/main" id="{1D800BA9-F4F3-5695-FBF5-BFE4C6C58ABC}"/>
              </a:ext>
            </a:extLst>
          </p:cNvPr>
          <p:cNvSpPr/>
          <p:nvPr/>
        </p:nvSpPr>
        <p:spPr>
          <a:xfrm>
            <a:off x="2438774" y="6242637"/>
            <a:ext cx="1036491" cy="108142"/>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2958C43-C386-126F-A904-FC8390B005EE}"/>
              </a:ext>
            </a:extLst>
          </p:cNvPr>
          <p:cNvSpPr txBox="1"/>
          <p:nvPr/>
        </p:nvSpPr>
        <p:spPr>
          <a:xfrm>
            <a:off x="2218588" y="5722214"/>
            <a:ext cx="1494494" cy="523220"/>
          </a:xfrm>
          <a:prstGeom prst="rect">
            <a:avLst/>
          </a:prstGeom>
          <a:noFill/>
        </p:spPr>
        <p:txBody>
          <a:bodyPr wrap="square" rtlCol="0">
            <a:spAutoFit/>
          </a:bodyPr>
          <a:lstStyle/>
          <a:p>
            <a:pPr algn="ctr"/>
            <a:r>
              <a:rPr lang="en-US" sz="2800" dirty="0">
                <a:solidFill>
                  <a:schemeClr val="tx1">
                    <a:lumMod val="85000"/>
                  </a:schemeClr>
                </a:solidFill>
              </a:rPr>
              <a:t>Soul</a:t>
            </a:r>
          </a:p>
        </p:txBody>
      </p:sp>
      <p:sp>
        <p:nvSpPr>
          <p:cNvPr id="20" name="TextBox 19">
            <a:extLst>
              <a:ext uri="{FF2B5EF4-FFF2-40B4-BE49-F238E27FC236}">
                <a16:creationId xmlns:a16="http://schemas.microsoft.com/office/drawing/2014/main" id="{748D2C1C-4A1B-40CF-7788-A714DDD46B1F}"/>
              </a:ext>
            </a:extLst>
          </p:cNvPr>
          <p:cNvSpPr txBox="1"/>
          <p:nvPr/>
        </p:nvSpPr>
        <p:spPr>
          <a:xfrm>
            <a:off x="2090118" y="6327479"/>
            <a:ext cx="1808337" cy="523220"/>
          </a:xfrm>
          <a:prstGeom prst="rect">
            <a:avLst/>
          </a:prstGeom>
          <a:noFill/>
        </p:spPr>
        <p:txBody>
          <a:bodyPr wrap="square" rtlCol="0">
            <a:spAutoFit/>
          </a:bodyPr>
          <a:lstStyle/>
          <a:p>
            <a:pPr algn="ctr"/>
            <a:r>
              <a:rPr lang="en-US" sz="2800" dirty="0">
                <a:solidFill>
                  <a:schemeClr val="tx1">
                    <a:lumMod val="85000"/>
                  </a:schemeClr>
                </a:solidFill>
              </a:rPr>
              <a:t>Body</a:t>
            </a:r>
          </a:p>
        </p:txBody>
      </p:sp>
      <p:sp>
        <p:nvSpPr>
          <p:cNvPr id="21" name="Flowchart: Process 20">
            <a:extLst>
              <a:ext uri="{FF2B5EF4-FFF2-40B4-BE49-F238E27FC236}">
                <a16:creationId xmlns:a16="http://schemas.microsoft.com/office/drawing/2014/main" id="{6D5F58C0-08C4-7A7C-9D87-BE1B6AC03C14}"/>
              </a:ext>
            </a:extLst>
          </p:cNvPr>
          <p:cNvSpPr/>
          <p:nvPr/>
        </p:nvSpPr>
        <p:spPr>
          <a:xfrm>
            <a:off x="4058837" y="6271324"/>
            <a:ext cx="2019828" cy="89374"/>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758F3B2-DB99-5419-4637-4D8A01DAE867}"/>
              </a:ext>
            </a:extLst>
          </p:cNvPr>
          <p:cNvSpPr txBox="1"/>
          <p:nvPr/>
        </p:nvSpPr>
        <p:spPr>
          <a:xfrm>
            <a:off x="3713082" y="5718104"/>
            <a:ext cx="2647587" cy="523220"/>
          </a:xfrm>
          <a:prstGeom prst="rect">
            <a:avLst/>
          </a:prstGeom>
          <a:noFill/>
        </p:spPr>
        <p:txBody>
          <a:bodyPr wrap="square" rtlCol="0">
            <a:spAutoFit/>
          </a:bodyPr>
          <a:lstStyle/>
          <a:p>
            <a:pPr algn="ctr"/>
            <a:r>
              <a:rPr lang="en-US" sz="2800" dirty="0">
                <a:solidFill>
                  <a:schemeClr val="tx1">
                    <a:lumMod val="85000"/>
                  </a:schemeClr>
                </a:solidFill>
              </a:rPr>
              <a:t>Personhood</a:t>
            </a:r>
          </a:p>
        </p:txBody>
      </p:sp>
      <p:sp>
        <p:nvSpPr>
          <p:cNvPr id="23" name="TextBox 22">
            <a:extLst>
              <a:ext uri="{FF2B5EF4-FFF2-40B4-BE49-F238E27FC236}">
                <a16:creationId xmlns:a16="http://schemas.microsoft.com/office/drawing/2014/main" id="{29D46DAB-76F1-F652-3D16-75AEE3969435}"/>
              </a:ext>
            </a:extLst>
          </p:cNvPr>
          <p:cNvSpPr txBox="1"/>
          <p:nvPr/>
        </p:nvSpPr>
        <p:spPr>
          <a:xfrm>
            <a:off x="4070741" y="6333428"/>
            <a:ext cx="1989171" cy="523220"/>
          </a:xfrm>
          <a:prstGeom prst="rect">
            <a:avLst/>
          </a:prstGeom>
          <a:noFill/>
        </p:spPr>
        <p:txBody>
          <a:bodyPr wrap="square" rtlCol="0">
            <a:spAutoFit/>
          </a:bodyPr>
          <a:lstStyle/>
          <a:p>
            <a:pPr algn="ctr"/>
            <a:r>
              <a:rPr lang="en-US" sz="2800" dirty="0">
                <a:solidFill>
                  <a:schemeClr val="tx1">
                    <a:lumMod val="85000"/>
                  </a:schemeClr>
                </a:solidFill>
              </a:rPr>
              <a:t>Physical</a:t>
            </a:r>
          </a:p>
        </p:txBody>
      </p:sp>
    </p:spTree>
    <p:extLst>
      <p:ext uri="{BB962C8B-B14F-4D97-AF65-F5344CB8AC3E}">
        <p14:creationId xmlns:p14="http://schemas.microsoft.com/office/powerpoint/2010/main" val="43681016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BBF8-1842-5409-2EFE-57917869C9C1}"/>
              </a:ext>
            </a:extLst>
          </p:cNvPr>
          <p:cNvSpPr>
            <a:spLocks noGrp="1"/>
          </p:cNvSpPr>
          <p:nvPr>
            <p:ph type="title"/>
          </p:nvPr>
        </p:nvSpPr>
        <p:spPr>
          <a:xfrm>
            <a:off x="444501" y="215901"/>
            <a:ext cx="9525000" cy="1474788"/>
          </a:xfrm>
          <a:solidFill>
            <a:srgbClr val="C85355"/>
          </a:solidFill>
          <a:ln w="57150">
            <a:solidFill>
              <a:srgbClr val="DAB16A"/>
            </a:solidFill>
          </a:ln>
        </p:spPr>
        <p:txBody>
          <a:bodyPr anchor="b">
            <a:noAutofit/>
          </a:bodyPr>
          <a:lstStyle/>
          <a:p>
            <a:r>
              <a:rPr lang="en-US" sz="3600" spc="300" dirty="0">
                <a:effectLst>
                  <a:outerShdw blurRad="38100" dist="38100" dir="2700000" algn="tl">
                    <a:srgbClr val="000000">
                      <a:alpha val="43137"/>
                    </a:srgbClr>
                  </a:outerShdw>
                </a:effectLst>
                <a:latin typeface="American Purpose" pitchFamily="2" charset="0"/>
              </a:rPr>
              <a:t>  Engaging Our </a:t>
            </a:r>
            <a:br>
              <a:rPr lang="en-US" sz="4000" spc="300" dirty="0">
                <a:effectLst>
                  <a:outerShdw blurRad="38100" dist="38100" dir="2700000" algn="tl">
                    <a:srgbClr val="000000">
                      <a:alpha val="43137"/>
                    </a:srgbClr>
                  </a:outerShdw>
                </a:effectLst>
                <a:latin typeface="American Purpose" pitchFamily="2" charset="0"/>
              </a:rPr>
            </a:br>
            <a:r>
              <a:rPr lang="en-US" sz="4000" spc="300" dirty="0">
                <a:effectLst>
                  <a:outerShdw blurRad="38100" dist="38100" dir="2700000" algn="tl">
                    <a:srgbClr val="000000">
                      <a:alpha val="43137"/>
                    </a:srgbClr>
                  </a:outerShdw>
                </a:effectLst>
                <a:latin typeface="American Purpose" pitchFamily="2" charset="0"/>
              </a:rPr>
              <a:t>  </a:t>
            </a:r>
            <a:r>
              <a:rPr lang="en-US" sz="6000" b="1" spc="300" dirty="0">
                <a:effectLst>
                  <a:outerShdw blurRad="38100" dist="38100" dir="2700000" algn="tl">
                    <a:srgbClr val="000000">
                      <a:alpha val="43137"/>
                    </a:srgbClr>
                  </a:outerShdw>
                </a:effectLst>
                <a:latin typeface="American Purpose" pitchFamily="2" charset="0"/>
              </a:rPr>
              <a:t>Changing Culture</a:t>
            </a:r>
            <a:endParaRPr lang="en-US" b="1" spc="300" dirty="0">
              <a:effectLst>
                <a:outerShdw blurRad="38100" dist="38100" dir="2700000" algn="tl">
                  <a:srgbClr val="000000">
                    <a:alpha val="43137"/>
                  </a:srgbClr>
                </a:outerShdw>
              </a:effectLst>
              <a:latin typeface="American Purpose" pitchFamily="2" charset="0"/>
            </a:endParaRPr>
          </a:p>
        </p:txBody>
      </p:sp>
      <p:sp>
        <p:nvSpPr>
          <p:cNvPr id="3" name="Subtitle 2">
            <a:extLst>
              <a:ext uri="{FF2B5EF4-FFF2-40B4-BE49-F238E27FC236}">
                <a16:creationId xmlns:a16="http://schemas.microsoft.com/office/drawing/2014/main" id="{9BCA0BEB-BCEB-179D-135D-F7730071267E}"/>
              </a:ext>
            </a:extLst>
          </p:cNvPr>
          <p:cNvSpPr>
            <a:spLocks noGrp="1"/>
          </p:cNvSpPr>
          <p:nvPr>
            <p:ph idx="1"/>
          </p:nvPr>
        </p:nvSpPr>
        <p:spPr>
          <a:xfrm>
            <a:off x="590550" y="1873519"/>
            <a:ext cx="11010900" cy="4043189"/>
          </a:xfrm>
        </p:spPr>
        <p:txBody>
          <a:bodyPr anchor="t">
            <a:normAutofit/>
          </a:bodyPr>
          <a:lstStyle/>
          <a:p>
            <a:pPr marL="742950" indent="-742950">
              <a:buAutoNum type="arabicParenR"/>
            </a:pPr>
            <a:r>
              <a:rPr lang="en-US" sz="3200" b="1" dirty="0">
                <a:solidFill>
                  <a:schemeClr val="tx1">
                    <a:lumMod val="85000"/>
                  </a:schemeClr>
                </a:solidFill>
              </a:rPr>
              <a:t>How Did We Get Here? </a:t>
            </a:r>
            <a:r>
              <a:rPr lang="en-US" sz="3200" dirty="0">
                <a:solidFill>
                  <a:schemeClr val="tx1">
                    <a:lumMod val="85000"/>
                  </a:schemeClr>
                </a:solidFill>
              </a:rPr>
              <a:t> 	(Naïve dualism) </a:t>
            </a:r>
          </a:p>
          <a:p>
            <a:pPr marL="742950" indent="-742950">
              <a:buAutoNum type="arabicParenR"/>
            </a:pPr>
            <a:r>
              <a:rPr lang="en-US" sz="3200" b="1" dirty="0">
                <a:solidFill>
                  <a:schemeClr val="tx1">
                    <a:lumMod val="85000"/>
                  </a:schemeClr>
                </a:solidFill>
              </a:rPr>
              <a:t>Does God Unite Body &amp; Soul? Yes. [1 Th 5:23; Rom 12:1-2]</a:t>
            </a:r>
          </a:p>
          <a:p>
            <a:pPr marL="742950" indent="-742950">
              <a:buAutoNum type="arabicParenR"/>
            </a:pPr>
            <a:r>
              <a:rPr lang="en-US" sz="3200" b="1" dirty="0">
                <a:solidFill>
                  <a:schemeClr val="tx1">
                    <a:lumMod val="85000"/>
                  </a:schemeClr>
                </a:solidFill>
              </a:rPr>
              <a:t>Alarming Statistics: Christians are struggling. </a:t>
            </a:r>
          </a:p>
          <a:p>
            <a:pPr marL="742950" indent="-742950">
              <a:buAutoNum type="arabicParenR"/>
            </a:pPr>
            <a:r>
              <a:rPr lang="en-US" sz="4000" b="1" dirty="0"/>
              <a:t>The Fragmentation Is Hurting Our Culture: </a:t>
            </a:r>
          </a:p>
          <a:p>
            <a:pPr marL="457200" lvl="1" indent="0">
              <a:buNone/>
            </a:pPr>
            <a:r>
              <a:rPr lang="en-US" sz="3200" dirty="0"/>
              <a:t>Hook-up culture hurts, sexual orientation is questioned, </a:t>
            </a:r>
            <a:br>
              <a:rPr lang="en-US" sz="3200" dirty="0"/>
            </a:br>
            <a:r>
              <a:rPr lang="en-US" sz="3200" dirty="0"/>
              <a:t>reproducing DNA is discarded</a:t>
            </a:r>
            <a:r>
              <a:rPr lang="en-US" sz="3200"/>
              <a:t>, &amp; body </a:t>
            </a:r>
            <a:r>
              <a:rPr lang="en-US" sz="3200" dirty="0"/>
              <a:t>organs are cut off! </a:t>
            </a:r>
          </a:p>
          <a:p>
            <a:pPr marL="457200" lvl="1" indent="0">
              <a:buNone/>
            </a:pPr>
            <a:r>
              <a:rPr lang="en-US" sz="4000" b="1" dirty="0"/>
              <a:t>	What now? [2 Cor 10:1-6 </a:t>
            </a:r>
            <a:r>
              <a:rPr lang="en-US" sz="4000" i="1" dirty="0"/>
              <a:t>AND</a:t>
            </a:r>
            <a:r>
              <a:rPr lang="en-US" sz="4000" dirty="0"/>
              <a:t> </a:t>
            </a:r>
            <a:r>
              <a:rPr lang="en-US" sz="4000" b="1" dirty="0"/>
              <a:t>Col 4:5-6]</a:t>
            </a:r>
          </a:p>
        </p:txBody>
      </p:sp>
      <p:pic>
        <p:nvPicPr>
          <p:cNvPr id="1026" name="Picture 2">
            <a:extLst>
              <a:ext uri="{FF2B5EF4-FFF2-40B4-BE49-F238E27FC236}">
                <a16:creationId xmlns:a16="http://schemas.microsoft.com/office/drawing/2014/main" id="{5A2826A3-7D1D-3C0F-A1AF-1FEB9CEB5F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12350" r="-284" b="18622"/>
          <a:stretch/>
        </p:blipFill>
        <p:spPr bwMode="auto">
          <a:xfrm>
            <a:off x="10292405" y="44184"/>
            <a:ext cx="1856090" cy="1829335"/>
          </a:xfrm>
          <a:prstGeom prst="rect">
            <a:avLst/>
          </a:prstGeom>
          <a:extLst>
            <a:ext uri="{909E8E84-426E-40DD-AFC4-6F175D3DCCD1}">
              <a14:hiddenFill xmlns:a14="http://schemas.microsoft.com/office/drawing/2010/main">
                <a:solidFill>
                  <a:srgbClr val="FFFFFF"/>
                </a:solidFill>
              </a14:hiddenFill>
            </a:ext>
          </a:extLst>
        </p:spPr>
      </p:pic>
      <p:sp>
        <p:nvSpPr>
          <p:cNvPr id="5" name="Speech Bubble: Oval 4">
            <a:extLst>
              <a:ext uri="{FF2B5EF4-FFF2-40B4-BE49-F238E27FC236}">
                <a16:creationId xmlns:a16="http://schemas.microsoft.com/office/drawing/2014/main" id="{1ACE6A91-9282-CBB1-C419-49A0BFE9838A}"/>
              </a:ext>
            </a:extLst>
          </p:cNvPr>
          <p:cNvSpPr/>
          <p:nvPr/>
        </p:nvSpPr>
        <p:spPr>
          <a:xfrm>
            <a:off x="7563795" y="338137"/>
            <a:ext cx="1155700" cy="685800"/>
          </a:xfrm>
          <a:prstGeom prst="wedgeEllipseCallout">
            <a:avLst>
              <a:gd name="adj1" fmla="val -53800"/>
              <a:gd name="adj2" fmla="val 84723"/>
            </a:avLst>
          </a:prstGeom>
          <a:solidFill>
            <a:srgbClr val="E3E7F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peech Bubble: Oval 5">
            <a:extLst>
              <a:ext uri="{FF2B5EF4-FFF2-40B4-BE49-F238E27FC236}">
                <a16:creationId xmlns:a16="http://schemas.microsoft.com/office/drawing/2014/main" id="{666EB7BE-05C2-13D4-BE79-B57FF91F883C}"/>
              </a:ext>
            </a:extLst>
          </p:cNvPr>
          <p:cNvSpPr/>
          <p:nvPr/>
        </p:nvSpPr>
        <p:spPr>
          <a:xfrm>
            <a:off x="8465495" y="490537"/>
            <a:ext cx="1155700" cy="685800"/>
          </a:xfrm>
          <a:prstGeom prst="wedgeEllipseCallout">
            <a:avLst>
              <a:gd name="adj1" fmla="val 40706"/>
              <a:gd name="adj2" fmla="val 81019"/>
            </a:avLst>
          </a:prstGeom>
          <a:solidFill>
            <a:srgbClr val="DAB16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Process 9">
            <a:extLst>
              <a:ext uri="{FF2B5EF4-FFF2-40B4-BE49-F238E27FC236}">
                <a16:creationId xmlns:a16="http://schemas.microsoft.com/office/drawing/2014/main" id="{5155EED4-ABF8-1629-09C0-36E7E65838F7}"/>
              </a:ext>
            </a:extLst>
          </p:cNvPr>
          <p:cNvSpPr/>
          <p:nvPr/>
        </p:nvSpPr>
        <p:spPr>
          <a:xfrm>
            <a:off x="549857" y="6275387"/>
            <a:ext cx="1254154"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30960AE-A8B1-F06C-F413-16C8AA93D333}"/>
              </a:ext>
            </a:extLst>
          </p:cNvPr>
          <p:cNvSpPr txBox="1"/>
          <p:nvPr/>
        </p:nvSpPr>
        <p:spPr>
          <a:xfrm>
            <a:off x="0" y="5722214"/>
            <a:ext cx="2406897" cy="523220"/>
          </a:xfrm>
          <a:prstGeom prst="rect">
            <a:avLst/>
          </a:prstGeom>
          <a:noFill/>
        </p:spPr>
        <p:txBody>
          <a:bodyPr wrap="square" rtlCol="0">
            <a:spAutoFit/>
          </a:bodyPr>
          <a:lstStyle/>
          <a:p>
            <a:pPr algn="ctr"/>
            <a:r>
              <a:rPr lang="en-US" sz="2800" dirty="0">
                <a:solidFill>
                  <a:schemeClr val="tx1">
                    <a:lumMod val="85000"/>
                  </a:schemeClr>
                </a:solidFill>
              </a:rPr>
              <a:t>Sacred/Beliefs</a:t>
            </a:r>
          </a:p>
        </p:txBody>
      </p:sp>
      <p:sp>
        <p:nvSpPr>
          <p:cNvPr id="12" name="TextBox 11">
            <a:extLst>
              <a:ext uri="{FF2B5EF4-FFF2-40B4-BE49-F238E27FC236}">
                <a16:creationId xmlns:a16="http://schemas.microsoft.com/office/drawing/2014/main" id="{67E14843-DD1A-BCC2-CEE0-9BE8EA6B813C}"/>
              </a:ext>
            </a:extLst>
          </p:cNvPr>
          <p:cNvSpPr txBox="1"/>
          <p:nvPr/>
        </p:nvSpPr>
        <p:spPr>
          <a:xfrm>
            <a:off x="-224273" y="6327479"/>
            <a:ext cx="2912346" cy="523220"/>
          </a:xfrm>
          <a:prstGeom prst="rect">
            <a:avLst/>
          </a:prstGeom>
          <a:noFill/>
        </p:spPr>
        <p:txBody>
          <a:bodyPr wrap="square" rtlCol="0">
            <a:spAutoFit/>
          </a:bodyPr>
          <a:lstStyle/>
          <a:p>
            <a:pPr algn="ctr"/>
            <a:r>
              <a:rPr lang="en-US" sz="2800" dirty="0">
                <a:solidFill>
                  <a:schemeClr val="tx1">
                    <a:lumMod val="85000"/>
                  </a:schemeClr>
                </a:solidFill>
              </a:rPr>
              <a:t>Secular/Science</a:t>
            </a:r>
          </a:p>
        </p:txBody>
      </p:sp>
      <p:sp>
        <p:nvSpPr>
          <p:cNvPr id="13" name="Flowchart: Process 12">
            <a:extLst>
              <a:ext uri="{FF2B5EF4-FFF2-40B4-BE49-F238E27FC236}">
                <a16:creationId xmlns:a16="http://schemas.microsoft.com/office/drawing/2014/main" id="{BD639998-603F-08D6-4D89-D34F3E29E806}"/>
              </a:ext>
            </a:extLst>
          </p:cNvPr>
          <p:cNvSpPr/>
          <p:nvPr/>
        </p:nvSpPr>
        <p:spPr>
          <a:xfrm>
            <a:off x="6694675" y="6312920"/>
            <a:ext cx="2221811" cy="81249"/>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51C77BD-B6FF-B74E-63A5-000937951BD2}"/>
              </a:ext>
            </a:extLst>
          </p:cNvPr>
          <p:cNvSpPr txBox="1"/>
          <p:nvPr/>
        </p:nvSpPr>
        <p:spPr>
          <a:xfrm>
            <a:off x="6307853" y="5733878"/>
            <a:ext cx="2912346" cy="523220"/>
          </a:xfrm>
          <a:prstGeom prst="rect">
            <a:avLst/>
          </a:prstGeom>
          <a:noFill/>
        </p:spPr>
        <p:txBody>
          <a:bodyPr wrap="square" rtlCol="0">
            <a:spAutoFit/>
          </a:bodyPr>
          <a:lstStyle/>
          <a:p>
            <a:pPr algn="ctr"/>
            <a:r>
              <a:rPr lang="en-US" sz="2800" dirty="0">
                <a:solidFill>
                  <a:schemeClr val="tx1">
                    <a:lumMod val="85000"/>
                  </a:schemeClr>
                </a:solidFill>
              </a:rPr>
              <a:t>Subjective Morals</a:t>
            </a:r>
          </a:p>
        </p:txBody>
      </p:sp>
      <p:sp>
        <p:nvSpPr>
          <p:cNvPr id="15" name="TextBox 14">
            <a:extLst>
              <a:ext uri="{FF2B5EF4-FFF2-40B4-BE49-F238E27FC236}">
                <a16:creationId xmlns:a16="http://schemas.microsoft.com/office/drawing/2014/main" id="{70D6279C-629E-BB3E-849C-38AB4F155134}"/>
              </a:ext>
            </a:extLst>
          </p:cNvPr>
          <p:cNvSpPr txBox="1"/>
          <p:nvPr/>
        </p:nvSpPr>
        <p:spPr>
          <a:xfrm>
            <a:off x="6349408" y="6327479"/>
            <a:ext cx="2912346" cy="523220"/>
          </a:xfrm>
          <a:prstGeom prst="rect">
            <a:avLst/>
          </a:prstGeom>
          <a:noFill/>
        </p:spPr>
        <p:txBody>
          <a:bodyPr wrap="square" rtlCol="0">
            <a:spAutoFit/>
          </a:bodyPr>
          <a:lstStyle/>
          <a:p>
            <a:pPr algn="ctr"/>
            <a:r>
              <a:rPr lang="en-US" sz="2800" dirty="0">
                <a:solidFill>
                  <a:schemeClr val="tx1">
                    <a:lumMod val="85000"/>
                  </a:schemeClr>
                </a:solidFill>
              </a:rPr>
              <a:t>Objective Facts</a:t>
            </a:r>
          </a:p>
        </p:txBody>
      </p:sp>
      <p:sp>
        <p:nvSpPr>
          <p:cNvPr id="16" name="Flowchart: Process 15">
            <a:extLst>
              <a:ext uri="{FF2B5EF4-FFF2-40B4-BE49-F238E27FC236}">
                <a16:creationId xmlns:a16="http://schemas.microsoft.com/office/drawing/2014/main" id="{035E7C6D-A664-06B4-BA1A-D59B67A87994}"/>
              </a:ext>
            </a:extLst>
          </p:cNvPr>
          <p:cNvSpPr/>
          <p:nvPr/>
        </p:nvSpPr>
        <p:spPr>
          <a:xfrm>
            <a:off x="9773067" y="6276916"/>
            <a:ext cx="2019828" cy="73863"/>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EBB4944-7F14-EB18-5AF8-53EE426CF982}"/>
              </a:ext>
            </a:extLst>
          </p:cNvPr>
          <p:cNvSpPr txBox="1"/>
          <p:nvPr/>
        </p:nvSpPr>
        <p:spPr>
          <a:xfrm>
            <a:off x="9579532" y="5736982"/>
            <a:ext cx="2406897" cy="523220"/>
          </a:xfrm>
          <a:prstGeom prst="rect">
            <a:avLst/>
          </a:prstGeom>
          <a:noFill/>
        </p:spPr>
        <p:txBody>
          <a:bodyPr wrap="square" rtlCol="0">
            <a:spAutoFit/>
          </a:bodyPr>
          <a:lstStyle/>
          <a:p>
            <a:pPr algn="ctr"/>
            <a:r>
              <a:rPr lang="en-US" sz="2800" dirty="0">
                <a:solidFill>
                  <a:schemeClr val="tx1">
                    <a:lumMod val="85000"/>
                  </a:schemeClr>
                </a:solidFill>
              </a:rPr>
              <a:t>Romanticism </a:t>
            </a:r>
          </a:p>
        </p:txBody>
      </p:sp>
      <p:sp>
        <p:nvSpPr>
          <p:cNvPr id="18" name="TextBox 17">
            <a:extLst>
              <a:ext uri="{FF2B5EF4-FFF2-40B4-BE49-F238E27FC236}">
                <a16:creationId xmlns:a16="http://schemas.microsoft.com/office/drawing/2014/main" id="{22392AF0-3401-F27D-5B50-6FF5DFC00F99}"/>
              </a:ext>
            </a:extLst>
          </p:cNvPr>
          <p:cNvSpPr txBox="1"/>
          <p:nvPr/>
        </p:nvSpPr>
        <p:spPr>
          <a:xfrm>
            <a:off x="9459188" y="6343201"/>
            <a:ext cx="2647587" cy="523220"/>
          </a:xfrm>
          <a:prstGeom prst="rect">
            <a:avLst/>
          </a:prstGeom>
          <a:noFill/>
        </p:spPr>
        <p:txBody>
          <a:bodyPr wrap="square" rtlCol="0">
            <a:spAutoFit/>
          </a:bodyPr>
          <a:lstStyle/>
          <a:p>
            <a:pPr algn="ctr"/>
            <a:r>
              <a:rPr lang="en-US" sz="2800" dirty="0">
                <a:solidFill>
                  <a:schemeClr val="tx1">
                    <a:lumMod val="85000"/>
                  </a:schemeClr>
                </a:solidFill>
              </a:rPr>
              <a:t>Enlightenment</a:t>
            </a:r>
          </a:p>
        </p:txBody>
      </p:sp>
      <p:sp>
        <p:nvSpPr>
          <p:cNvPr id="4" name="Flowchart: Process 3">
            <a:extLst>
              <a:ext uri="{FF2B5EF4-FFF2-40B4-BE49-F238E27FC236}">
                <a16:creationId xmlns:a16="http://schemas.microsoft.com/office/drawing/2014/main" id="{1D800BA9-F4F3-5695-FBF5-BFE4C6C58ABC}"/>
              </a:ext>
            </a:extLst>
          </p:cNvPr>
          <p:cNvSpPr/>
          <p:nvPr/>
        </p:nvSpPr>
        <p:spPr>
          <a:xfrm>
            <a:off x="2438774" y="6242637"/>
            <a:ext cx="1036491" cy="108142"/>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2958C43-C386-126F-A904-FC8390B005EE}"/>
              </a:ext>
            </a:extLst>
          </p:cNvPr>
          <p:cNvSpPr txBox="1"/>
          <p:nvPr/>
        </p:nvSpPr>
        <p:spPr>
          <a:xfrm>
            <a:off x="2218588" y="5722214"/>
            <a:ext cx="1494494" cy="523220"/>
          </a:xfrm>
          <a:prstGeom prst="rect">
            <a:avLst/>
          </a:prstGeom>
          <a:noFill/>
        </p:spPr>
        <p:txBody>
          <a:bodyPr wrap="square" rtlCol="0">
            <a:spAutoFit/>
          </a:bodyPr>
          <a:lstStyle/>
          <a:p>
            <a:pPr algn="ctr"/>
            <a:r>
              <a:rPr lang="en-US" sz="2800" dirty="0">
                <a:solidFill>
                  <a:schemeClr val="tx1">
                    <a:lumMod val="85000"/>
                  </a:schemeClr>
                </a:solidFill>
              </a:rPr>
              <a:t>Soul</a:t>
            </a:r>
          </a:p>
        </p:txBody>
      </p:sp>
      <p:sp>
        <p:nvSpPr>
          <p:cNvPr id="20" name="TextBox 19">
            <a:extLst>
              <a:ext uri="{FF2B5EF4-FFF2-40B4-BE49-F238E27FC236}">
                <a16:creationId xmlns:a16="http://schemas.microsoft.com/office/drawing/2014/main" id="{748D2C1C-4A1B-40CF-7788-A714DDD46B1F}"/>
              </a:ext>
            </a:extLst>
          </p:cNvPr>
          <p:cNvSpPr txBox="1"/>
          <p:nvPr/>
        </p:nvSpPr>
        <p:spPr>
          <a:xfrm>
            <a:off x="2090118" y="6327479"/>
            <a:ext cx="1808337" cy="523220"/>
          </a:xfrm>
          <a:prstGeom prst="rect">
            <a:avLst/>
          </a:prstGeom>
          <a:noFill/>
        </p:spPr>
        <p:txBody>
          <a:bodyPr wrap="square" rtlCol="0">
            <a:spAutoFit/>
          </a:bodyPr>
          <a:lstStyle/>
          <a:p>
            <a:pPr algn="ctr"/>
            <a:r>
              <a:rPr lang="en-US" sz="2800" dirty="0">
                <a:solidFill>
                  <a:schemeClr val="tx1">
                    <a:lumMod val="85000"/>
                  </a:schemeClr>
                </a:solidFill>
              </a:rPr>
              <a:t>Body</a:t>
            </a:r>
          </a:p>
        </p:txBody>
      </p:sp>
      <p:sp>
        <p:nvSpPr>
          <p:cNvPr id="21" name="Flowchart: Process 20">
            <a:extLst>
              <a:ext uri="{FF2B5EF4-FFF2-40B4-BE49-F238E27FC236}">
                <a16:creationId xmlns:a16="http://schemas.microsoft.com/office/drawing/2014/main" id="{6D5F58C0-08C4-7A7C-9D87-BE1B6AC03C14}"/>
              </a:ext>
            </a:extLst>
          </p:cNvPr>
          <p:cNvSpPr/>
          <p:nvPr/>
        </p:nvSpPr>
        <p:spPr>
          <a:xfrm>
            <a:off x="4058837" y="6271324"/>
            <a:ext cx="2019828" cy="89374"/>
          </a:xfrm>
          <a:prstGeom prst="flowChartProcess">
            <a:avLst/>
          </a:prstGeom>
          <a:solidFill>
            <a:srgbClr val="E156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758F3B2-DB99-5419-4637-4D8A01DAE867}"/>
              </a:ext>
            </a:extLst>
          </p:cNvPr>
          <p:cNvSpPr txBox="1"/>
          <p:nvPr/>
        </p:nvSpPr>
        <p:spPr>
          <a:xfrm>
            <a:off x="3713082" y="5718104"/>
            <a:ext cx="2647587" cy="523220"/>
          </a:xfrm>
          <a:prstGeom prst="rect">
            <a:avLst/>
          </a:prstGeom>
          <a:noFill/>
        </p:spPr>
        <p:txBody>
          <a:bodyPr wrap="square" rtlCol="0">
            <a:spAutoFit/>
          </a:bodyPr>
          <a:lstStyle/>
          <a:p>
            <a:pPr algn="ctr"/>
            <a:r>
              <a:rPr lang="en-US" sz="2800" dirty="0">
                <a:solidFill>
                  <a:schemeClr val="tx1">
                    <a:lumMod val="85000"/>
                  </a:schemeClr>
                </a:solidFill>
              </a:rPr>
              <a:t>Personhood</a:t>
            </a:r>
          </a:p>
        </p:txBody>
      </p:sp>
      <p:sp>
        <p:nvSpPr>
          <p:cNvPr id="23" name="TextBox 22">
            <a:extLst>
              <a:ext uri="{FF2B5EF4-FFF2-40B4-BE49-F238E27FC236}">
                <a16:creationId xmlns:a16="http://schemas.microsoft.com/office/drawing/2014/main" id="{29D46DAB-76F1-F652-3D16-75AEE3969435}"/>
              </a:ext>
            </a:extLst>
          </p:cNvPr>
          <p:cNvSpPr txBox="1"/>
          <p:nvPr/>
        </p:nvSpPr>
        <p:spPr>
          <a:xfrm>
            <a:off x="4070741" y="6333428"/>
            <a:ext cx="1989171" cy="523220"/>
          </a:xfrm>
          <a:prstGeom prst="rect">
            <a:avLst/>
          </a:prstGeom>
          <a:noFill/>
        </p:spPr>
        <p:txBody>
          <a:bodyPr wrap="square" rtlCol="0">
            <a:spAutoFit/>
          </a:bodyPr>
          <a:lstStyle/>
          <a:p>
            <a:pPr algn="ctr"/>
            <a:r>
              <a:rPr lang="en-US" sz="2800" dirty="0">
                <a:solidFill>
                  <a:schemeClr val="tx1">
                    <a:lumMod val="85000"/>
                  </a:schemeClr>
                </a:solidFill>
              </a:rPr>
              <a:t>Physical</a:t>
            </a:r>
          </a:p>
        </p:txBody>
      </p:sp>
    </p:spTree>
    <p:extLst>
      <p:ext uri="{BB962C8B-B14F-4D97-AF65-F5344CB8AC3E}">
        <p14:creationId xmlns:p14="http://schemas.microsoft.com/office/powerpoint/2010/main" val="3414183"/>
      </p:ext>
    </p:extLst>
  </p:cSld>
  <p:clrMapOvr>
    <a:overrideClrMapping bg1="dk1" tx1="lt1" bg2="dk2" tx2="lt2" accent1="accent1" accent2="accent2" accent3="accent3" accent4="accent4" accent5="accent5" accent6="accent6" hlink="hlink" folHlink="folHlink"/>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788</Words>
  <Application>Microsoft Office PowerPoint</Application>
  <PresentationFormat>Widescreen</PresentationFormat>
  <Paragraphs>114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American Purpose</vt:lpstr>
      <vt:lpstr>Arial</vt:lpstr>
      <vt:lpstr>Arial Narrow</vt:lpstr>
      <vt:lpstr>Calibri</vt:lpstr>
      <vt:lpstr>Calibri Light</vt:lpstr>
      <vt:lpstr>Times New Roman</vt:lpstr>
      <vt:lpstr>Office Theme</vt:lpstr>
      <vt:lpstr>How To Engage a  Changing Culture</vt:lpstr>
      <vt:lpstr>  Engaging Our    Changing Culture</vt:lpstr>
      <vt:lpstr>  Engaging Our    Changing Culture</vt:lpstr>
      <vt:lpstr>  Engaging Our    Changing Culture</vt:lpstr>
      <vt:lpstr>  Engaging Our    Changing Culture</vt:lpstr>
      <vt:lpstr>  Engaging Our    Changing Culture</vt:lpstr>
      <vt:lpstr>  Engaging Our    Changing Culture</vt:lpstr>
      <vt:lpstr>  Engaging Our    Changing Culture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Engage a  Changing Culture</dc:title>
  <dc:creator>Coulter Wickerham</dc:creator>
  <cp:lastModifiedBy>Coulter Wickerham</cp:lastModifiedBy>
  <cp:revision>7</cp:revision>
  <dcterms:created xsi:type="dcterms:W3CDTF">2022-08-26T18:38:08Z</dcterms:created>
  <dcterms:modified xsi:type="dcterms:W3CDTF">2022-08-28T14:04:26Z</dcterms:modified>
</cp:coreProperties>
</file>