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8" r:id="rId2"/>
    <p:sldId id="258" r:id="rId3"/>
    <p:sldId id="279" r:id="rId4"/>
    <p:sldId id="280" r:id="rId5"/>
    <p:sldId id="282" r:id="rId6"/>
    <p:sldId id="283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1F4"/>
    <a:srgbClr val="0A9E0E"/>
    <a:srgbClr val="CCE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1" y="11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5FB897-FA29-40D0-BF51-AAFAF2B527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E86922-E47C-4D3F-A19C-6744C242A58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D81936-87DE-461A-B898-CDB07F5A5F1E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234D68-CBA8-47A2-8CC5-C921FBEB7A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23F4D5A-4F2B-42ED-8E3B-2851BE879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AC831-7E12-4589-89F4-12AEF53DB7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A79BB-88CE-48B9-8281-8B01843B5F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784447C-1AAA-409D-9576-9B747F9A08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DDF12D-48F9-411A-99DC-CE5C3964C2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D990FB1E-7DDE-47EF-AAB3-966806589A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42DFC469-EC53-4A76-B701-0F2B9650FE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2F310E-3F4F-4BC0-A34A-E8844211CA50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410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2372258-A45A-4CA8-B75A-D2CE064C68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51BC6A7F-87C7-4672-8F3E-F115913E88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2DF23A0D-4070-44B6-86EF-80CCF912E0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0FCFE4-D6CA-4862-B6C8-411CFF7B0765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2372258-A45A-4CA8-B75A-D2CE064C68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51BC6A7F-87C7-4672-8F3E-F115913E88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2DF23A0D-4070-44B6-86EF-80CCF912E0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0FCFE4-D6CA-4862-B6C8-411CFF7B0765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059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2372258-A45A-4CA8-B75A-D2CE064C68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51BC6A7F-87C7-4672-8F3E-F115913E88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2DF23A0D-4070-44B6-86EF-80CCF912E0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0FCFE4-D6CA-4862-B6C8-411CFF7B0765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002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2372258-A45A-4CA8-B75A-D2CE064C68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51BC6A7F-87C7-4672-8F3E-F115913E88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2DF23A0D-4070-44B6-86EF-80CCF912E0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0FCFE4-D6CA-4862-B6C8-411CFF7B0765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343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2372258-A45A-4CA8-B75A-D2CE064C68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51BC6A7F-87C7-4672-8F3E-F115913E88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2DF23A0D-4070-44B6-86EF-80CCF912E0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0FCFE4-D6CA-4862-B6C8-411CFF7B0765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34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4A5FA-0C27-4D24-A550-0B60FB56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8E42-F07D-4136-9F20-71FFBC1E78AB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DA828-EF2A-491B-A0E9-1244446EF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3737-D3E8-4665-B28E-629BE32DE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FF3E2-3BA8-479B-81A5-B69F0549A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548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FDDD7-E10E-4371-888E-0FC3BCA5A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AD4C-C82B-43C9-8D88-164949718F87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02AC5-BDF9-4DAB-A223-A5285EF1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87384-C9D4-463F-A13F-79E019915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EC3EE-6B4D-4C11-9DCE-19E8187FB6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232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0E5EE-5F1C-4A99-8A60-D51E19563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9767A-2D2D-43ED-866D-2430A21CEB84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2AB9C-9C7C-4063-B2D7-E0D7608A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9A132-027E-4F22-A25D-F2C9103A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4BE8C-52A0-4E8E-BC4F-648AD5C56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660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F53DB-C9D6-4CEB-B95F-B66C36B6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48A7-8404-40D8-A29F-C5E6F8DF5E6C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8A5EA-B6F7-4D06-BB38-D7E1EE27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F57E3-5B1B-448A-A2C9-7661104F9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9D29B-4A63-4F28-9C6C-3F8CDA43B5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726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1EC97-BA3F-40FD-B738-1D3A6B125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4842F-7499-4D45-AB47-EA6D795FF90A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37894-8B55-4DEF-90AB-BBC99440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B755A-E2C1-48C7-8141-EEFC0A5A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12C81-58B3-447C-847C-634E29BEBB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56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0CE9389-6112-40E6-9291-A08FF339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92614-D299-4093-9D75-F23A5A276EC6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D30CC9-56ED-469F-9E02-FF4C23E3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27065C-9956-488D-8CC0-CF90F77F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DB842-9A82-4FE4-8139-28C39F7D13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054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274017-DCBB-4C84-BA32-439972166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B13CC-2543-4C41-B1F6-D16C75E0D6D0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E373A85-5AC8-4278-BE51-7150EABA8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FCA9A0-5E3F-4CAA-A642-5CD97AE60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9C76D-8EFD-42D0-AF17-1BAF5DE42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81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55F57F1-5DD4-4DB7-95E7-318CB73DF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162E9-DC9E-45F5-8434-980E66986156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F58C52-1AB3-43C1-9B24-E1D20647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8092BF-87BE-44E3-9DDF-5554DD810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FF13C-DD89-4331-84D8-833D92F74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98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383217-953F-4528-8BE9-8C4EA2C61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2B47-A789-49D3-A54F-0BBA1970B01B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C07E4D8-56BA-4421-8F5F-84A2CD5F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B4EF3C-A750-49AA-9B44-77153CAB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506C1-262F-4A36-9F15-19C98804A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613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0699581-46DF-49A4-80B5-07FD1A1B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4E624-9FC2-4848-839D-9A7A03004CE9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394052-DB5F-4354-BE0D-2734C1D7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1ED818-48E8-4DA0-B98A-821C4A23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40213-4447-40D8-A07F-24CBC02BD7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377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612FD2-CBCC-447C-90F4-6DAA5A24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086BD-4F22-4BCD-B12F-F17BA199A931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2499FC-BF41-4D27-B407-A6C00CEF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26A449-3CED-4ABF-9A66-72D68CFDF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40FE2-1ED9-4649-8951-4B4017490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632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F181EFE-D6AD-44C1-B400-D82302E59C9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3CBB497-E160-409F-9815-EB70B0C679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E403C-211C-4D3B-8C16-C1F4BC146D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7426B8-1E6D-4238-A8D9-4DE896035DC4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B5A2B-6B30-4400-AD2B-3273058209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148CA-9C08-4F29-9377-C845D3DD4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3CE3F45-79D0-42BB-82F2-F57A70DD46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F6068BB-FA1C-4BAC-8996-14567A04ED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67" b="7777"/>
          <a:stretch/>
        </p:blipFill>
        <p:spPr bwMode="auto">
          <a:xfrm>
            <a:off x="0" y="2380"/>
            <a:ext cx="8229600" cy="685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C1E6E63-EBE2-43AD-981E-78D2A3D9D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0740" y="3429000"/>
            <a:ext cx="3886200" cy="269380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i="1" dirty="0">
                <a:solidFill>
                  <a:schemeClr val="tx2">
                    <a:lumMod val="75000"/>
                  </a:schemeClr>
                </a:solidFill>
              </a:rPr>
              <a:t>Determined to know nothing but </a:t>
            </a:r>
            <a:r>
              <a:rPr lang="en-US" sz="4000" b="1" i="1" dirty="0">
                <a:solidFill>
                  <a:schemeClr val="tx2">
                    <a:lumMod val="75000"/>
                  </a:schemeClr>
                </a:solidFill>
              </a:rPr>
              <a:t>Christ crucified…</a:t>
            </a:r>
            <a:endParaRPr lang="en-US" sz="4000" i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-1 Cor 2:2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81975D-5B86-494B-AE98-2476E22823E2}"/>
              </a:ext>
            </a:extLst>
          </p:cNvPr>
          <p:cNvSpPr/>
          <p:nvPr/>
        </p:nvSpPr>
        <p:spPr>
          <a:xfrm>
            <a:off x="5410200" y="228600"/>
            <a:ext cx="64008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05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Crucified</a:t>
            </a:r>
            <a:br>
              <a:rPr lang="en-US" sz="105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105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Unity</a:t>
            </a:r>
            <a:endParaRPr lang="en-US" sz="105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AC71A5C-6A64-49A2-BE44-0906F2AF1135}"/>
              </a:ext>
            </a:extLst>
          </p:cNvPr>
          <p:cNvSpPr txBox="1">
            <a:spLocks/>
          </p:cNvSpPr>
          <p:nvPr/>
        </p:nvSpPr>
        <p:spPr bwMode="auto">
          <a:xfrm>
            <a:off x="533400" y="6400800"/>
            <a:ext cx="5172532" cy="44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Photo from Michael Gorman’s </a:t>
            </a:r>
            <a:r>
              <a:rPr lang="en-US" sz="2400" i="1" u="sng" dirty="0" err="1">
                <a:solidFill>
                  <a:schemeClr val="tx2">
                    <a:lumMod val="75000"/>
                  </a:schemeClr>
                </a:solidFill>
              </a:rPr>
              <a:t>Cruciformity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86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D222A-4A47-4B96-A682-FB2C547AD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2" y="0"/>
            <a:ext cx="10040798" cy="1143000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9999">
                <a:schemeClr val="tx2">
                  <a:lumMod val="60000"/>
                  <a:lumOff val="40000"/>
                </a:schemeClr>
              </a:gs>
              <a:gs pos="7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Crucified Unity</a:t>
            </a:r>
          </a:p>
        </p:txBody>
      </p:sp>
      <p:sp>
        <p:nvSpPr>
          <p:cNvPr id="4102" name="Subtitle 2">
            <a:extLst>
              <a:ext uri="{FF2B5EF4-FFF2-40B4-BE49-F238E27FC236}">
                <a16:creationId xmlns:a16="http://schemas.microsoft.com/office/drawing/2014/main" id="{C4F9A89F-0F9B-4609-9B8D-26172B41A9C3}"/>
              </a:ext>
            </a:extLst>
          </p:cNvPr>
          <p:cNvSpPr txBox="1">
            <a:spLocks/>
          </p:cNvSpPr>
          <p:nvPr/>
        </p:nvSpPr>
        <p:spPr bwMode="auto">
          <a:xfrm>
            <a:off x="17602" y="1143000"/>
            <a:ext cx="10040798" cy="533400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300" i="1" dirty="0">
                <a:latin typeface="Calibri" panose="020F0502020204030204" pitchFamily="34" charset="0"/>
              </a:rPr>
              <a:t>Determined to know nothing but Christ crucified </a:t>
            </a:r>
            <a:r>
              <a:rPr lang="en-US" altLang="en-US" sz="2300" b="1" i="1" dirty="0">
                <a:latin typeface="Calibri" panose="020F0502020204030204" pitchFamily="34" charset="0"/>
              </a:rPr>
              <a:t>1 Cor 2:2</a:t>
            </a:r>
          </a:p>
        </p:txBody>
      </p:sp>
      <p:sp>
        <p:nvSpPr>
          <p:cNvPr id="4103" name="TextBox 4">
            <a:extLst>
              <a:ext uri="{FF2B5EF4-FFF2-40B4-BE49-F238E27FC236}">
                <a16:creationId xmlns:a16="http://schemas.microsoft.com/office/drawing/2014/main" id="{F75DAC8C-B380-4FB9-81E0-EDB84DD6F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11044878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/>
              <a:t>A) Why Unity Is Important:</a:t>
            </a:r>
            <a:r>
              <a:rPr lang="en-US" altLang="en-US" sz="2800" dirty="0"/>
              <a:t> </a:t>
            </a:r>
          </a:p>
          <a:p>
            <a:pPr eaLnBrk="1" hangingPunct="1"/>
            <a:r>
              <a:rPr lang="en-US" altLang="en-US" sz="3200" dirty="0"/>
              <a:t>	Jesus’ dying words were about unity </a:t>
            </a:r>
            <a:r>
              <a:rPr lang="en-US" altLang="en-US" sz="3200" b="1" dirty="0"/>
              <a:t>[Jn 17:13-26]</a:t>
            </a:r>
          </a:p>
          <a:p>
            <a:pPr eaLnBrk="1" hangingPunct="1"/>
            <a:r>
              <a:rPr lang="en-US" altLang="en-US" sz="3200" dirty="0"/>
              <a:t>	Paul’s passion for Corinth was unity </a:t>
            </a:r>
            <a:r>
              <a:rPr lang="en-US" altLang="en-US" sz="3200" b="1" dirty="0"/>
              <a:t>[1 Cor 1:10-17]</a:t>
            </a:r>
          </a:p>
          <a:p>
            <a:pPr eaLnBrk="1" hangingPunct="1"/>
            <a:r>
              <a:rPr lang="en-US" altLang="en-US" sz="3200" dirty="0"/>
              <a:t>		Have we restored their desire for unity?  </a:t>
            </a:r>
          </a:p>
          <a:p>
            <a:pPr eaLnBrk="1" hangingPunct="1"/>
            <a:r>
              <a:rPr lang="en-US" altLang="en-US" sz="3600" b="1" dirty="0"/>
              <a:t>B) What Did They Do For Our Unity: </a:t>
            </a:r>
          </a:p>
          <a:p>
            <a:pPr eaLnBrk="1" hangingPunct="1"/>
            <a:r>
              <a:rPr lang="en-US" altLang="en-US" sz="3200" b="1" dirty="0"/>
              <a:t>	</a:t>
            </a:r>
            <a:r>
              <a:rPr lang="en-US" altLang="en-US" sz="3200" dirty="0"/>
              <a:t>Paul’s difficult explanation is in </a:t>
            </a:r>
            <a:r>
              <a:rPr lang="en-US" altLang="en-US" sz="3200" b="1" dirty="0"/>
              <a:t>[</a:t>
            </a:r>
            <a:r>
              <a:rPr lang="en-US" altLang="en-US" sz="3200" b="1" dirty="0" err="1"/>
              <a:t>Php</a:t>
            </a:r>
            <a:r>
              <a:rPr lang="en-US" altLang="en-US" sz="3200" b="1" dirty="0"/>
              <a:t> 2:1-11]</a:t>
            </a:r>
            <a:r>
              <a:rPr lang="en-US" altLang="en-US" sz="3200" dirty="0"/>
              <a:t>.</a:t>
            </a:r>
            <a:br>
              <a:rPr lang="en-US" altLang="en-US" sz="3200" dirty="0"/>
            </a:br>
            <a:r>
              <a:rPr lang="en-US" altLang="en-US" sz="3200" dirty="0"/>
              <a:t>		</a:t>
            </a:r>
            <a:r>
              <a:rPr lang="en-US" altLang="en-US" sz="3200" i="1" dirty="0"/>
              <a:t>Count others more significant than yourselves. </a:t>
            </a:r>
          </a:p>
          <a:p>
            <a:pPr eaLnBrk="1" hangingPunct="1"/>
            <a:r>
              <a:rPr lang="en-US" altLang="en-US" sz="3200" dirty="0"/>
              <a:t>	Jesus learned &amp; obeyed God’s will. [</a:t>
            </a:r>
            <a:r>
              <a:rPr lang="en-US" altLang="en-US" sz="3200" b="1" dirty="0"/>
              <a:t>John 17:4]</a:t>
            </a:r>
            <a:br>
              <a:rPr lang="en-US" altLang="en-US" sz="3200" dirty="0"/>
            </a:br>
            <a:r>
              <a:rPr lang="en-US" altLang="en-US" sz="3200" dirty="0"/>
              <a:t>		This DID NOT negate His lofty status </a:t>
            </a:r>
            <a:r>
              <a:rPr lang="en-US" altLang="en-US" sz="3200" b="1" dirty="0"/>
              <a:t>[Jn 14:6-11]</a:t>
            </a:r>
          </a:p>
        </p:txBody>
      </p:sp>
      <p:pic>
        <p:nvPicPr>
          <p:cNvPr id="4101" name="Content Placeholder 3" descr="cruciformity.jpg">
            <a:extLst>
              <a:ext uri="{FF2B5EF4-FFF2-40B4-BE49-F238E27FC236}">
                <a16:creationId xmlns:a16="http://schemas.microsoft.com/office/drawing/2014/main" id="{A3AACBBB-0BFB-4D5A-949B-323D087BF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0" y="0"/>
            <a:ext cx="2286000" cy="1676400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D222A-4A47-4B96-A682-FB2C547AD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2" y="0"/>
            <a:ext cx="10040798" cy="1143000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9999">
                <a:schemeClr val="tx2">
                  <a:lumMod val="60000"/>
                  <a:lumOff val="40000"/>
                </a:schemeClr>
              </a:gs>
              <a:gs pos="7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Crucified Unity</a:t>
            </a:r>
          </a:p>
        </p:txBody>
      </p:sp>
      <p:sp>
        <p:nvSpPr>
          <p:cNvPr id="4102" name="Subtitle 2">
            <a:extLst>
              <a:ext uri="{FF2B5EF4-FFF2-40B4-BE49-F238E27FC236}">
                <a16:creationId xmlns:a16="http://schemas.microsoft.com/office/drawing/2014/main" id="{C4F9A89F-0F9B-4609-9B8D-26172B41A9C3}"/>
              </a:ext>
            </a:extLst>
          </p:cNvPr>
          <p:cNvSpPr txBox="1">
            <a:spLocks/>
          </p:cNvSpPr>
          <p:nvPr/>
        </p:nvSpPr>
        <p:spPr bwMode="auto">
          <a:xfrm>
            <a:off x="17602" y="1143000"/>
            <a:ext cx="10040798" cy="533400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300" i="1" dirty="0">
                <a:latin typeface="Calibri" panose="020F0502020204030204" pitchFamily="34" charset="0"/>
              </a:rPr>
              <a:t>Determined to know nothing but Christ crucified </a:t>
            </a:r>
            <a:r>
              <a:rPr lang="en-US" altLang="en-US" sz="2300" b="1" i="1" dirty="0">
                <a:latin typeface="Calibri" panose="020F0502020204030204" pitchFamily="34" charset="0"/>
              </a:rPr>
              <a:t>1 Cor 2:2</a:t>
            </a:r>
          </a:p>
        </p:txBody>
      </p:sp>
      <p:sp>
        <p:nvSpPr>
          <p:cNvPr id="4103" name="TextBox 4">
            <a:extLst>
              <a:ext uri="{FF2B5EF4-FFF2-40B4-BE49-F238E27FC236}">
                <a16:creationId xmlns:a16="http://schemas.microsoft.com/office/drawing/2014/main" id="{F75DAC8C-B380-4FB9-81E0-EDB84DD6F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79687"/>
            <a:ext cx="1104487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/>
              <a:t>B) What Did Jesus Do for Our Unity?</a:t>
            </a:r>
            <a:r>
              <a:rPr lang="en-US" altLang="en-US" sz="3600" dirty="0"/>
              <a:t> </a:t>
            </a:r>
            <a:r>
              <a:rPr lang="en-US" altLang="en-US" sz="3600" b="1" dirty="0"/>
              <a:t>(Jn 17:4)</a:t>
            </a:r>
            <a:endParaRPr lang="en-US" altLang="en-US" sz="3600" dirty="0"/>
          </a:p>
          <a:p>
            <a:pPr eaLnBrk="1" hangingPunct="1"/>
            <a:r>
              <a:rPr lang="en-US" altLang="en-US" sz="3600" b="1" dirty="0"/>
              <a:t>Jn 4:31-34</a:t>
            </a:r>
            <a:r>
              <a:rPr lang="en-US" altLang="en-US" sz="3600" dirty="0"/>
              <a:t> It was His food to do His Father’s will</a:t>
            </a:r>
          </a:p>
          <a:p>
            <a:pPr eaLnBrk="1" hangingPunct="1"/>
            <a:r>
              <a:rPr lang="en-US" altLang="en-US" sz="3600" b="1" dirty="0"/>
              <a:t>Jn 5:19-21</a:t>
            </a:r>
            <a:r>
              <a:rPr lang="en-US" altLang="en-US" sz="3600" dirty="0"/>
              <a:t>, </a:t>
            </a:r>
            <a:r>
              <a:rPr lang="en-US" altLang="en-US" sz="3600" b="1" dirty="0"/>
              <a:t>30</a:t>
            </a:r>
            <a:r>
              <a:rPr lang="en-US" altLang="en-US" sz="3600" dirty="0"/>
              <a:t> He did only what His Father did</a:t>
            </a:r>
          </a:p>
          <a:p>
            <a:pPr eaLnBrk="1" hangingPunct="1"/>
            <a:r>
              <a:rPr lang="en-US" altLang="en-US" sz="3600" b="1" dirty="0"/>
              <a:t>Jn 6:37-40</a:t>
            </a:r>
            <a:r>
              <a:rPr lang="en-US" altLang="en-US" sz="3600" dirty="0"/>
              <a:t> He came to do His Father’s will</a:t>
            </a:r>
          </a:p>
          <a:p>
            <a:pPr eaLnBrk="1" hangingPunct="1"/>
            <a:r>
              <a:rPr lang="en-US" altLang="en-US" sz="3600" b="1" dirty="0"/>
              <a:t>Jn 7:16-18</a:t>
            </a:r>
            <a:r>
              <a:rPr lang="en-US" altLang="en-US" sz="3600" dirty="0"/>
              <a:t> His teaching not His, but His Father’s</a:t>
            </a:r>
          </a:p>
          <a:p>
            <a:pPr eaLnBrk="1" hangingPunct="1"/>
            <a:r>
              <a:rPr lang="en-US" altLang="en-US" sz="3600" b="1" dirty="0"/>
              <a:t>Jn 8:28-29</a:t>
            </a:r>
            <a:r>
              <a:rPr lang="en-US" altLang="en-US" sz="3600" dirty="0"/>
              <a:t> He did nothing on His own initiative</a:t>
            </a:r>
          </a:p>
          <a:p>
            <a:pPr eaLnBrk="1" hangingPunct="1"/>
            <a:r>
              <a:rPr lang="en-US" altLang="en-US" sz="3600" b="1" dirty="0"/>
              <a:t>Jn 12:47-50</a:t>
            </a:r>
            <a:r>
              <a:rPr lang="en-US" altLang="en-US" sz="3600" dirty="0"/>
              <a:t> He spoke as His Father told Him</a:t>
            </a:r>
          </a:p>
          <a:p>
            <a:pPr eaLnBrk="1" hangingPunct="1"/>
            <a:r>
              <a:rPr lang="en-US" altLang="en-US" sz="3600" b="1" dirty="0"/>
              <a:t>Jn 16:12-15</a:t>
            </a:r>
            <a:r>
              <a:rPr lang="en-US" altLang="en-US" sz="3600" dirty="0"/>
              <a:t> Even The Holy Spirit submitted! </a:t>
            </a:r>
          </a:p>
          <a:p>
            <a:pPr algn="ctr" eaLnBrk="1" hangingPunct="1"/>
            <a:r>
              <a:rPr lang="en-US" altLang="en-US" sz="3600" i="1" dirty="0"/>
              <a:t>‘Not My Will But Yours Be Done’</a:t>
            </a:r>
            <a:r>
              <a:rPr lang="en-US" altLang="en-US" sz="3600" dirty="0"/>
              <a:t> </a:t>
            </a:r>
            <a:r>
              <a:rPr lang="en-US" altLang="en-US" sz="3600" b="1" dirty="0"/>
              <a:t>(Mk 14:36)</a:t>
            </a:r>
            <a:endParaRPr lang="en-US" altLang="en-US" sz="3600" dirty="0"/>
          </a:p>
        </p:txBody>
      </p:sp>
      <p:pic>
        <p:nvPicPr>
          <p:cNvPr id="4101" name="Content Placeholder 3" descr="cruciformity.jpg">
            <a:extLst>
              <a:ext uri="{FF2B5EF4-FFF2-40B4-BE49-F238E27FC236}">
                <a16:creationId xmlns:a16="http://schemas.microsoft.com/office/drawing/2014/main" id="{A3AACBBB-0BFB-4D5A-949B-323D087BF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0" y="0"/>
            <a:ext cx="2286000" cy="1676400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6807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D222A-4A47-4B96-A682-FB2C547AD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2" y="0"/>
            <a:ext cx="10040798" cy="1143000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9999">
                <a:schemeClr val="tx2">
                  <a:lumMod val="60000"/>
                  <a:lumOff val="40000"/>
                </a:schemeClr>
              </a:gs>
              <a:gs pos="7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Crucified Unity</a:t>
            </a:r>
          </a:p>
        </p:txBody>
      </p:sp>
      <p:sp>
        <p:nvSpPr>
          <p:cNvPr id="4102" name="Subtitle 2">
            <a:extLst>
              <a:ext uri="{FF2B5EF4-FFF2-40B4-BE49-F238E27FC236}">
                <a16:creationId xmlns:a16="http://schemas.microsoft.com/office/drawing/2014/main" id="{C4F9A89F-0F9B-4609-9B8D-26172B41A9C3}"/>
              </a:ext>
            </a:extLst>
          </p:cNvPr>
          <p:cNvSpPr txBox="1">
            <a:spLocks/>
          </p:cNvSpPr>
          <p:nvPr/>
        </p:nvSpPr>
        <p:spPr bwMode="auto">
          <a:xfrm>
            <a:off x="17602" y="1143000"/>
            <a:ext cx="10040798" cy="533400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300" i="1" dirty="0">
                <a:latin typeface="Calibri" panose="020F0502020204030204" pitchFamily="34" charset="0"/>
              </a:rPr>
              <a:t>Determined to know nothing but Christ crucified </a:t>
            </a:r>
            <a:r>
              <a:rPr lang="en-US" altLang="en-US" sz="2300" b="1" i="1" dirty="0">
                <a:latin typeface="Calibri" panose="020F0502020204030204" pitchFamily="34" charset="0"/>
              </a:rPr>
              <a:t>1 Cor 2:2</a:t>
            </a:r>
          </a:p>
        </p:txBody>
      </p:sp>
      <p:sp>
        <p:nvSpPr>
          <p:cNvPr id="4103" name="TextBox 4">
            <a:extLst>
              <a:ext uri="{FF2B5EF4-FFF2-40B4-BE49-F238E27FC236}">
                <a16:creationId xmlns:a16="http://schemas.microsoft.com/office/drawing/2014/main" id="{F75DAC8C-B380-4FB9-81E0-EDB84DD6F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79687"/>
            <a:ext cx="11044878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/>
              <a:t>A) Why Unity Is Important? </a:t>
            </a:r>
            <a:r>
              <a:rPr lang="en-US" altLang="en-US" sz="3600" dirty="0"/>
              <a:t>Jesus’ final prayer.</a:t>
            </a:r>
            <a:endParaRPr lang="en-US" altLang="en-US" sz="3600" b="1" dirty="0"/>
          </a:p>
          <a:p>
            <a:pPr eaLnBrk="1" hangingPunct="1"/>
            <a:r>
              <a:rPr lang="en-US" altLang="en-US" sz="3600" b="1" dirty="0"/>
              <a:t>B) What Did Jesus Do for Our Unity?</a:t>
            </a:r>
            <a:r>
              <a:rPr lang="en-US" altLang="en-US" sz="3600" dirty="0"/>
              <a:t> Obeyed God. </a:t>
            </a:r>
          </a:p>
          <a:p>
            <a:pPr algn="ctr" eaLnBrk="1" hangingPunct="1"/>
            <a:r>
              <a:rPr lang="en-US" altLang="en-US" sz="3600" i="1" dirty="0"/>
              <a:t>‘Not My Will But Yours Be Done’</a:t>
            </a:r>
            <a:r>
              <a:rPr lang="en-US" altLang="en-US" sz="3600" dirty="0"/>
              <a:t> </a:t>
            </a:r>
            <a:r>
              <a:rPr lang="en-US" altLang="en-US" sz="3600" b="1" dirty="0"/>
              <a:t>(Mk 14:36)</a:t>
            </a:r>
            <a:endParaRPr lang="en-US" altLang="en-US" sz="3600" dirty="0"/>
          </a:p>
          <a:p>
            <a:pPr eaLnBrk="1" hangingPunct="1"/>
            <a:endParaRPr lang="en-US" altLang="en-US" sz="3600" dirty="0"/>
          </a:p>
          <a:p>
            <a:pPr eaLnBrk="1" hangingPunct="1"/>
            <a:r>
              <a:rPr lang="en-US" altLang="en-US" sz="3600" b="1" dirty="0"/>
              <a:t>C) The Cross-Centered Worldview Works:</a:t>
            </a:r>
            <a:r>
              <a:rPr lang="en-US" altLang="en-US" sz="3600" dirty="0"/>
              <a:t> </a:t>
            </a:r>
          </a:p>
          <a:p>
            <a:pPr eaLnBrk="1" hangingPunct="1"/>
            <a:r>
              <a:rPr lang="en-US" altLang="en-US" sz="3200" dirty="0"/>
              <a:t>	It helps marriages, parenting, workplace, church, etc.</a:t>
            </a:r>
            <a:br>
              <a:rPr lang="en-US" altLang="en-US" sz="3200" dirty="0"/>
            </a:br>
            <a:r>
              <a:rPr lang="en-US" altLang="en-US" sz="3200" dirty="0"/>
              <a:t>	It is key to our being “</a:t>
            </a:r>
            <a:r>
              <a:rPr lang="en-US" altLang="en-US" sz="3200" i="1" dirty="0"/>
              <a:t>joined together</a:t>
            </a:r>
            <a:r>
              <a:rPr lang="en-US" altLang="en-US" sz="3200" dirty="0"/>
              <a:t>” </a:t>
            </a:r>
            <a:r>
              <a:rPr lang="en-US" altLang="en-US" sz="3200" b="1" dirty="0"/>
              <a:t>[Eph 2:19-22]</a:t>
            </a:r>
            <a:endParaRPr lang="en-US" altLang="en-US" sz="3200" dirty="0"/>
          </a:p>
          <a:p>
            <a:pPr eaLnBrk="1" hangingPunct="1"/>
            <a:r>
              <a:rPr lang="en-US" altLang="en-US" sz="3600" b="1" dirty="0"/>
              <a:t>D) We Will Need Hard Conversations…:</a:t>
            </a:r>
            <a:endParaRPr lang="en-US" altLang="en-US" sz="3600" dirty="0"/>
          </a:p>
          <a:p>
            <a:pPr eaLnBrk="1" hangingPunct="1"/>
            <a:r>
              <a:rPr lang="en-US" altLang="en-US" sz="3200" dirty="0"/>
              <a:t>	Clarifying </a:t>
            </a:r>
            <a:r>
              <a:rPr lang="en-US" altLang="en-US" sz="3200" b="1" dirty="0"/>
              <a:t>(Joshua 22)</a:t>
            </a:r>
            <a:r>
              <a:rPr lang="en-US" altLang="en-US" sz="3200" dirty="0"/>
              <a:t> &amp; Confronting </a:t>
            </a:r>
            <a:r>
              <a:rPr lang="en-US" altLang="en-US" sz="3200" b="1" dirty="0"/>
              <a:t>(1 Sam 2)</a:t>
            </a:r>
            <a:r>
              <a:rPr lang="en-US" altLang="en-US" sz="3200" dirty="0"/>
              <a:t>.</a:t>
            </a:r>
          </a:p>
        </p:txBody>
      </p:sp>
      <p:pic>
        <p:nvPicPr>
          <p:cNvPr id="4101" name="Content Placeholder 3" descr="cruciformity.jpg">
            <a:extLst>
              <a:ext uri="{FF2B5EF4-FFF2-40B4-BE49-F238E27FC236}">
                <a16:creationId xmlns:a16="http://schemas.microsoft.com/office/drawing/2014/main" id="{A3AACBBB-0BFB-4D5A-949B-323D087BF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0" y="0"/>
            <a:ext cx="2286000" cy="1676400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5576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D222A-4A47-4B96-A682-FB2C547AD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2" y="0"/>
            <a:ext cx="10040798" cy="1143000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9999">
                <a:schemeClr val="tx2">
                  <a:lumMod val="60000"/>
                  <a:lumOff val="40000"/>
                </a:schemeClr>
              </a:gs>
              <a:gs pos="7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Crucified Unity</a:t>
            </a:r>
          </a:p>
        </p:txBody>
      </p:sp>
      <p:sp>
        <p:nvSpPr>
          <p:cNvPr id="4102" name="Subtitle 2">
            <a:extLst>
              <a:ext uri="{FF2B5EF4-FFF2-40B4-BE49-F238E27FC236}">
                <a16:creationId xmlns:a16="http://schemas.microsoft.com/office/drawing/2014/main" id="{C4F9A89F-0F9B-4609-9B8D-26172B41A9C3}"/>
              </a:ext>
            </a:extLst>
          </p:cNvPr>
          <p:cNvSpPr txBox="1">
            <a:spLocks/>
          </p:cNvSpPr>
          <p:nvPr/>
        </p:nvSpPr>
        <p:spPr bwMode="auto">
          <a:xfrm>
            <a:off x="17602" y="1143000"/>
            <a:ext cx="10040798" cy="533400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300" i="1" dirty="0">
                <a:latin typeface="Calibri" panose="020F0502020204030204" pitchFamily="34" charset="0"/>
              </a:rPr>
              <a:t>Determined to know nothing but Christ crucified </a:t>
            </a:r>
            <a:r>
              <a:rPr lang="en-US" altLang="en-US" sz="2300" b="1" i="1" dirty="0">
                <a:latin typeface="Calibri" panose="020F0502020204030204" pitchFamily="34" charset="0"/>
              </a:rPr>
              <a:t>1 Cor 2:2</a:t>
            </a:r>
          </a:p>
        </p:txBody>
      </p:sp>
      <p:sp>
        <p:nvSpPr>
          <p:cNvPr id="4103" name="TextBox 4">
            <a:extLst>
              <a:ext uri="{FF2B5EF4-FFF2-40B4-BE49-F238E27FC236}">
                <a16:creationId xmlns:a16="http://schemas.microsoft.com/office/drawing/2014/main" id="{F75DAC8C-B380-4FB9-81E0-EDB84DD6F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79687"/>
            <a:ext cx="11044878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/>
              <a:t>B) What Did Jesus Do for Our Unity?</a:t>
            </a:r>
            <a:r>
              <a:rPr lang="en-US" altLang="en-US" sz="3600" dirty="0"/>
              <a:t> Obeyed God. </a:t>
            </a:r>
          </a:p>
          <a:p>
            <a:pPr algn="ctr" eaLnBrk="1" hangingPunct="1"/>
            <a:r>
              <a:rPr lang="en-US" altLang="en-US" sz="3600" i="1" dirty="0"/>
              <a:t>‘Not My Will But Yours Be Done’</a:t>
            </a:r>
            <a:r>
              <a:rPr lang="en-US" altLang="en-US" sz="3600" dirty="0"/>
              <a:t> </a:t>
            </a:r>
            <a:r>
              <a:rPr lang="en-US" altLang="en-US" sz="3600" b="1" dirty="0"/>
              <a:t>(Mk 14:36)</a:t>
            </a:r>
            <a:endParaRPr lang="en-US" altLang="en-US" sz="3600" dirty="0"/>
          </a:p>
          <a:p>
            <a:pPr eaLnBrk="1" hangingPunct="1"/>
            <a:r>
              <a:rPr lang="en-US" altLang="en-US" sz="3600" b="1" dirty="0"/>
              <a:t>C) The Cross-Centered Worldview Works:</a:t>
            </a:r>
            <a:r>
              <a:rPr lang="en-US" altLang="en-US" sz="3600" dirty="0"/>
              <a:t> </a:t>
            </a:r>
          </a:p>
          <a:p>
            <a:pPr eaLnBrk="1" hangingPunct="1"/>
            <a:r>
              <a:rPr lang="en-US" altLang="en-US" sz="3200" dirty="0"/>
              <a:t>	Helps marriages, be “</a:t>
            </a:r>
            <a:r>
              <a:rPr lang="en-US" altLang="en-US" sz="3200" i="1" dirty="0"/>
              <a:t>joined together</a:t>
            </a:r>
            <a:r>
              <a:rPr lang="en-US" altLang="en-US" sz="3200" dirty="0"/>
              <a:t>” </a:t>
            </a:r>
            <a:r>
              <a:rPr lang="en-US" altLang="en-US" sz="3200" b="1" dirty="0"/>
              <a:t>[Eph 2:19-22]</a:t>
            </a:r>
            <a:endParaRPr lang="en-US" altLang="en-US" sz="3200" dirty="0"/>
          </a:p>
          <a:p>
            <a:pPr eaLnBrk="1" hangingPunct="1"/>
            <a:r>
              <a:rPr lang="en-US" altLang="en-US" sz="3600" b="1" dirty="0"/>
              <a:t>D) We Will Need Hard Conversations:</a:t>
            </a:r>
            <a:endParaRPr lang="en-US" altLang="en-US" sz="3600" dirty="0"/>
          </a:p>
          <a:p>
            <a:pPr eaLnBrk="1" hangingPunct="1"/>
            <a:r>
              <a:rPr lang="en-US" altLang="en-US" sz="3200" dirty="0"/>
              <a:t>	Clarifying </a:t>
            </a:r>
            <a:r>
              <a:rPr lang="en-US" altLang="en-US" sz="3200" b="1" dirty="0"/>
              <a:t>(Joshua 22)</a:t>
            </a:r>
            <a:r>
              <a:rPr lang="en-US" altLang="en-US" sz="3200" dirty="0"/>
              <a:t> &amp; Confronting </a:t>
            </a:r>
            <a:r>
              <a:rPr lang="en-US" altLang="en-US" sz="3200" b="1" dirty="0"/>
              <a:t>(1 Sam 2)</a:t>
            </a:r>
            <a:r>
              <a:rPr lang="en-US" altLang="en-US" sz="3200" dirty="0"/>
              <a:t>.</a:t>
            </a:r>
          </a:p>
          <a:p>
            <a:pPr eaLnBrk="1" hangingPunct="1"/>
            <a:r>
              <a:rPr lang="en-US" altLang="en-US" sz="3600" b="1" dirty="0"/>
              <a:t>E) We Will Need Hard Crucifixions (Sacrifice):</a:t>
            </a:r>
          </a:p>
          <a:p>
            <a:pPr eaLnBrk="1" hangingPunct="1"/>
            <a:r>
              <a:rPr lang="en-US" altLang="en-US" sz="3200" dirty="0"/>
              <a:t>	Our rights </a:t>
            </a:r>
            <a:r>
              <a:rPr lang="en-US" altLang="en-US" sz="3200" b="1" dirty="0"/>
              <a:t>[1Cor 8:13, 9:12]</a:t>
            </a:r>
            <a:r>
              <a:rPr lang="en-US" altLang="en-US" sz="3200" dirty="0"/>
              <a:t> &amp; tradition obsessions. </a:t>
            </a:r>
          </a:p>
        </p:txBody>
      </p:sp>
      <p:pic>
        <p:nvPicPr>
          <p:cNvPr id="4101" name="Content Placeholder 3" descr="cruciformity.jpg">
            <a:extLst>
              <a:ext uri="{FF2B5EF4-FFF2-40B4-BE49-F238E27FC236}">
                <a16:creationId xmlns:a16="http://schemas.microsoft.com/office/drawing/2014/main" id="{A3AACBBB-0BFB-4D5A-949B-323D087BF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0" y="0"/>
            <a:ext cx="2286000" cy="1676400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2902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D222A-4A47-4B96-A682-FB2C547AD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2" y="0"/>
            <a:ext cx="10040798" cy="1143000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9999">
                <a:schemeClr val="tx2">
                  <a:lumMod val="60000"/>
                  <a:lumOff val="40000"/>
                </a:schemeClr>
              </a:gs>
              <a:gs pos="7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Crucified Unity</a:t>
            </a:r>
          </a:p>
        </p:txBody>
      </p:sp>
      <p:sp>
        <p:nvSpPr>
          <p:cNvPr id="4102" name="Subtitle 2">
            <a:extLst>
              <a:ext uri="{FF2B5EF4-FFF2-40B4-BE49-F238E27FC236}">
                <a16:creationId xmlns:a16="http://schemas.microsoft.com/office/drawing/2014/main" id="{C4F9A89F-0F9B-4609-9B8D-26172B41A9C3}"/>
              </a:ext>
            </a:extLst>
          </p:cNvPr>
          <p:cNvSpPr txBox="1">
            <a:spLocks/>
          </p:cNvSpPr>
          <p:nvPr/>
        </p:nvSpPr>
        <p:spPr bwMode="auto">
          <a:xfrm>
            <a:off x="17602" y="1143000"/>
            <a:ext cx="10040798" cy="533400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300" i="1" dirty="0">
                <a:latin typeface="Calibri" panose="020F0502020204030204" pitchFamily="34" charset="0"/>
              </a:rPr>
              <a:t>Determined to know nothing but Christ crucified </a:t>
            </a:r>
            <a:r>
              <a:rPr lang="en-US" altLang="en-US" sz="2300" b="1" i="1" dirty="0">
                <a:latin typeface="Calibri" panose="020F0502020204030204" pitchFamily="34" charset="0"/>
              </a:rPr>
              <a:t>1 Cor 2:2</a:t>
            </a:r>
          </a:p>
        </p:txBody>
      </p:sp>
      <p:sp>
        <p:nvSpPr>
          <p:cNvPr id="4103" name="TextBox 4">
            <a:extLst>
              <a:ext uri="{FF2B5EF4-FFF2-40B4-BE49-F238E27FC236}">
                <a16:creationId xmlns:a16="http://schemas.microsoft.com/office/drawing/2014/main" id="{F75DAC8C-B380-4FB9-81E0-EDB84DD6F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79687"/>
            <a:ext cx="11044878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/>
              <a:t>B) What Did Jesus Do for Our Unity?</a:t>
            </a:r>
            <a:r>
              <a:rPr lang="en-US" altLang="en-US" sz="3200" dirty="0"/>
              <a:t> Obeyed God. </a:t>
            </a:r>
          </a:p>
          <a:p>
            <a:pPr algn="ctr" eaLnBrk="1" hangingPunct="1"/>
            <a:r>
              <a:rPr lang="en-US" altLang="en-US" sz="3200" i="1" dirty="0"/>
              <a:t>‘Not My Will But Yours Be Done’</a:t>
            </a:r>
            <a:r>
              <a:rPr lang="en-US" altLang="en-US" sz="3200" dirty="0"/>
              <a:t> </a:t>
            </a:r>
            <a:r>
              <a:rPr lang="en-US" altLang="en-US" sz="3200" b="1" dirty="0"/>
              <a:t>(Mk 14:36)</a:t>
            </a:r>
            <a:endParaRPr lang="en-US" altLang="en-US" sz="3200" dirty="0"/>
          </a:p>
          <a:p>
            <a:pPr eaLnBrk="1" hangingPunct="1"/>
            <a:r>
              <a:rPr lang="en-US" altLang="en-US" sz="3200" b="1" dirty="0"/>
              <a:t>C) The Cross-Centered Worldview Works:</a:t>
            </a:r>
            <a:r>
              <a:rPr lang="en-US" altLang="en-US" sz="3200" dirty="0"/>
              <a:t> </a:t>
            </a:r>
          </a:p>
          <a:p>
            <a:pPr eaLnBrk="1" hangingPunct="1"/>
            <a:r>
              <a:rPr lang="en-US" altLang="en-US" sz="2800" dirty="0"/>
              <a:t>	Helps marriages, be “</a:t>
            </a:r>
            <a:r>
              <a:rPr lang="en-US" altLang="en-US" sz="2800" i="1" dirty="0"/>
              <a:t>joined together</a:t>
            </a:r>
            <a:r>
              <a:rPr lang="en-US" altLang="en-US" sz="2800" dirty="0"/>
              <a:t>” </a:t>
            </a:r>
            <a:r>
              <a:rPr lang="en-US" altLang="en-US" sz="2800" b="1" dirty="0"/>
              <a:t>[Eph 2:19-22]</a:t>
            </a:r>
            <a:endParaRPr lang="en-US" altLang="en-US" sz="2800" dirty="0"/>
          </a:p>
          <a:p>
            <a:pPr eaLnBrk="1" hangingPunct="1"/>
            <a:r>
              <a:rPr lang="en-US" altLang="en-US" sz="3200" b="1" dirty="0"/>
              <a:t>D) We Will Need Hard Conversations:</a:t>
            </a:r>
            <a:endParaRPr lang="en-US" altLang="en-US" sz="3200" dirty="0"/>
          </a:p>
          <a:p>
            <a:pPr eaLnBrk="1" hangingPunct="1"/>
            <a:r>
              <a:rPr lang="en-US" altLang="en-US" sz="2800" dirty="0"/>
              <a:t>	Clarifying </a:t>
            </a:r>
            <a:r>
              <a:rPr lang="en-US" altLang="en-US" sz="2800" b="1" dirty="0"/>
              <a:t>(Joshua 22)</a:t>
            </a:r>
            <a:r>
              <a:rPr lang="en-US" altLang="en-US" sz="2800" dirty="0"/>
              <a:t> &amp; Confronting </a:t>
            </a:r>
            <a:r>
              <a:rPr lang="en-US" altLang="en-US" sz="2800" b="1" dirty="0"/>
              <a:t>(1 Sam 2)</a:t>
            </a:r>
            <a:r>
              <a:rPr lang="en-US" altLang="en-US" sz="2800" dirty="0"/>
              <a:t>.</a:t>
            </a:r>
          </a:p>
          <a:p>
            <a:pPr eaLnBrk="1" hangingPunct="1"/>
            <a:r>
              <a:rPr lang="en-US" altLang="en-US" sz="3200" b="1" dirty="0"/>
              <a:t>E) We Will Need Hard Crucifixions (Sacrifice):</a:t>
            </a:r>
          </a:p>
          <a:p>
            <a:pPr eaLnBrk="1" hangingPunct="1"/>
            <a:r>
              <a:rPr lang="en-US" altLang="en-US" sz="2800" dirty="0"/>
              <a:t>	Our rights </a:t>
            </a:r>
            <a:r>
              <a:rPr lang="en-US" altLang="en-US" sz="2800" b="1" dirty="0"/>
              <a:t>[1Cor 8:13, 9:12]</a:t>
            </a:r>
            <a:r>
              <a:rPr lang="en-US" altLang="en-US" sz="2800" dirty="0"/>
              <a:t> &amp; tradition obsessions. </a:t>
            </a:r>
          </a:p>
          <a:p>
            <a:pPr eaLnBrk="1" hangingPunct="1"/>
            <a:r>
              <a:rPr lang="en-US" altLang="en-US" sz="3600" b="1" dirty="0"/>
              <a:t>Why? What Difference Does It Make?</a:t>
            </a:r>
            <a:r>
              <a:rPr lang="en-US" altLang="en-US" sz="3600" dirty="0"/>
              <a:t> </a:t>
            </a:r>
            <a:r>
              <a:rPr lang="en-US" altLang="en-US" sz="3600" i="1" dirty="0"/>
              <a:t>So that…</a:t>
            </a:r>
            <a:r>
              <a:rPr lang="en-US" altLang="en-US" sz="3600" b="1" dirty="0"/>
              <a:t> </a:t>
            </a:r>
            <a:endParaRPr lang="en-US" altLang="en-US" sz="3600" dirty="0"/>
          </a:p>
          <a:p>
            <a:pPr eaLnBrk="1" hangingPunct="1"/>
            <a:r>
              <a:rPr lang="en-US" altLang="en-US" sz="3200" dirty="0"/>
              <a:t>	It could help unbelievers… </a:t>
            </a:r>
            <a:r>
              <a:rPr lang="en-US" altLang="en-US" sz="3200" b="1" dirty="0"/>
              <a:t>[Jn 20:30-31; 17:21-23]</a:t>
            </a:r>
          </a:p>
        </p:txBody>
      </p:sp>
      <p:pic>
        <p:nvPicPr>
          <p:cNvPr id="4101" name="Content Placeholder 3" descr="cruciformity.jpg">
            <a:extLst>
              <a:ext uri="{FF2B5EF4-FFF2-40B4-BE49-F238E27FC236}">
                <a16:creationId xmlns:a16="http://schemas.microsoft.com/office/drawing/2014/main" id="{A3AACBBB-0BFB-4D5A-949B-323D087BF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0" y="0"/>
            <a:ext cx="2286000" cy="1676400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0656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Crucified Un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Crucified Unity</Template>
  <TotalTime>97</TotalTime>
  <Words>575</Words>
  <Application>Microsoft Office PowerPoint</Application>
  <PresentationFormat>Widescreen</PresentationFormat>
  <Paragraphs>62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Unicode MS</vt:lpstr>
      <vt:lpstr>Calibri</vt:lpstr>
      <vt:lpstr>Crucified Unity</vt:lpstr>
      <vt:lpstr>PowerPoint Presentation</vt:lpstr>
      <vt:lpstr>Crucified Unity</vt:lpstr>
      <vt:lpstr>Crucified Unity</vt:lpstr>
      <vt:lpstr>Crucified Unity</vt:lpstr>
      <vt:lpstr>Crucified Unity</vt:lpstr>
      <vt:lpstr>Crucified Unity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Class:  The Original Preaching of The Cross  AM:   The Original Plan for Crucified Unity  PM:   A Restoration Powered By God  Mon:  Restoring Graceful Apologetics  Tue:   Restoring the Resurrection Argument Wed:  How the Bible Originated   Thur:  The Original Teaching on Baptism  Fri:   Restoring Belief In A Divine Judgment</dc:title>
  <dc:creator>Coulter Wickerham</dc:creator>
  <cp:lastModifiedBy>Coulter Wickerham</cp:lastModifiedBy>
  <cp:revision>4</cp:revision>
  <dcterms:created xsi:type="dcterms:W3CDTF">2013-10-19T04:23:27Z</dcterms:created>
  <dcterms:modified xsi:type="dcterms:W3CDTF">2022-03-24T19:09:37Z</dcterms:modified>
</cp:coreProperties>
</file>