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2" r:id="rId3"/>
    <p:sldId id="263" r:id="rId4"/>
    <p:sldId id="264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FAA88-4B5D-47C4-8823-41EC61E68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3F278-AD96-4F78-9D51-826311AA98CB}" type="datetimeFigureOut">
              <a:rPr lang="en-US"/>
              <a:pPr>
                <a:defRPr/>
              </a:pPr>
              <a:t>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16159-7CAE-4F7C-BBA0-EAF3A1642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40357-9DA4-4D0F-8289-E3466C418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20F65-7035-4B30-A88D-30EBA9EE4D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959029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E495D-C781-4D20-90A1-F4DB032A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E0E03-9141-4230-B22A-089354A73407}" type="datetimeFigureOut">
              <a:rPr lang="en-US"/>
              <a:pPr>
                <a:defRPr/>
              </a:pPr>
              <a:t>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8F43D-E205-4897-A85C-336B22E6B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8CA95-75BC-4220-BF81-609B0DD0C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C46DF-67DB-42BC-9623-6D9F7F9987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027610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72822-EAAC-4107-96DB-08A6A5444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2DA54-E7A8-48ED-B127-205BB019A673}" type="datetimeFigureOut">
              <a:rPr lang="en-US"/>
              <a:pPr>
                <a:defRPr/>
              </a:pPr>
              <a:t>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3FC2A-3260-493E-8938-BC5F18F3F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4E701-4546-4369-B039-59AC4D539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363CD-D2FE-47E7-B691-2B5667F676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314475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885C6-5DB3-470A-B49D-D8E064031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3F295-D272-438D-A331-DBFD113F39C9}" type="datetimeFigureOut">
              <a:rPr lang="en-US"/>
              <a:pPr>
                <a:defRPr/>
              </a:pPr>
              <a:t>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5CFBA-A4E0-49DA-B916-A70E66392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C7992-EBDE-456E-B6C6-F9D986F17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06F19-9FE9-412D-86DF-84367B07AB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456577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52A36-F472-492D-9071-A3051DF47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E041E-E1AF-4CD6-8BD1-A54DE72BB693}" type="datetimeFigureOut">
              <a:rPr lang="en-US"/>
              <a:pPr>
                <a:defRPr/>
              </a:pPr>
              <a:t>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CC485-22B8-44FF-974B-837F541AE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A44A7-3253-4D81-944D-D1AFB6D51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E304D-006D-446A-8449-B0E5AF7C76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33233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C159C99-C44E-446E-B245-B27A920E7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C6E27-DD3E-4105-943D-4C9D55B99124}" type="datetimeFigureOut">
              <a:rPr lang="en-US"/>
              <a:pPr>
                <a:defRPr/>
              </a:pPr>
              <a:t>1/1/2022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D47D79-3B98-4384-BC7F-9DF505FA8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161A871-E60D-4B9F-AFDD-6FE95F555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A6078-2959-42FF-A9A6-2504CE05B0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6067235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03A5F60-34F8-4303-9946-EB9EB8372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B04CF-5469-4682-BABE-9BBE25C23892}" type="datetimeFigureOut">
              <a:rPr lang="en-US"/>
              <a:pPr>
                <a:defRPr/>
              </a:pPr>
              <a:t>1/1/2022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382E2B4-A6EC-4907-886E-61C33B8BF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EF0ED67-DC79-49FF-B2CC-37BC6D269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CD866-7026-49E4-8D98-16F352B1C0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3501434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076EBF6-B81C-4CFA-9120-73BBA3A2B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0AC8C-DAF4-4C65-BF98-742EBA06B610}" type="datetimeFigureOut">
              <a:rPr lang="en-US"/>
              <a:pPr>
                <a:defRPr/>
              </a:pPr>
              <a:t>1/1/2022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D35507D-65A0-43A5-BCB9-46B36810C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175CA13-CB38-4FDA-B701-8DC20FD51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5D03B-3894-497D-A2D7-A84A49DEE9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1534441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D6D9D57-15E4-4249-BE09-0B305696F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D8593-FF24-43D8-AEF1-E543D88194B2}" type="datetimeFigureOut">
              <a:rPr lang="en-US"/>
              <a:pPr>
                <a:defRPr/>
              </a:pPr>
              <a:t>1/1/2022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5A2B3D4-61D1-4C8D-ABFA-4F4A2EEBA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D92FD1C-C1CB-449F-858E-8FC708296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62C9D-CE6F-4FC4-96E0-0A5EE4392C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560429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A9FB79E-7B6D-45BF-839A-D81D6E6C0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9A1F0-4B32-4D10-B3E2-CA5F9B67E09A}" type="datetimeFigureOut">
              <a:rPr lang="en-US"/>
              <a:pPr>
                <a:defRPr/>
              </a:pPr>
              <a:t>1/1/2022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4ADB5A3-D272-41C0-A6B9-6D6E0A43D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96D98C1-C3E9-4AC5-B821-53F8A88A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1ADC8-D8D4-4AF2-8CF1-33CD27C6FB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5359232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B7EBC7B-3D9B-4B5F-BC20-2A25BCF0C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799E2-134E-4088-AE28-3BBA6B5878A0}" type="datetimeFigureOut">
              <a:rPr lang="en-US"/>
              <a:pPr>
                <a:defRPr/>
              </a:pPr>
              <a:t>1/1/2022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F93716D-797D-4188-BF8E-CFB82B82F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5BDAD4F-B67D-4AA8-AABC-3381CE6FD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A1152-2FC1-46F6-A277-E5E72AA83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0193044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F211136-7DE0-4B1A-B4C2-DAFD66E486D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8DFC21E-9087-4DA1-A5AE-66F111B673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FA493-0C1F-40B4-B177-0BA01DF8A3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895A98-23BF-41D9-9A84-19B3D0135DFF}" type="datetimeFigureOut">
              <a:rPr lang="en-US"/>
              <a:pPr>
                <a:defRPr/>
              </a:pPr>
              <a:t>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6543-5F1E-427C-80CB-F8D1034F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31CE3-1D31-4227-BDB9-767988718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0BBA5B4-45A2-454D-8071-B24F829274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A picture containing person, indoor&#10;&#10;Description automatically generated">
            <a:extLst>
              <a:ext uri="{FF2B5EF4-FFF2-40B4-BE49-F238E27FC236}">
                <a16:creationId xmlns:a16="http://schemas.microsoft.com/office/drawing/2014/main" id="{357B4F3A-0193-4A26-9A6C-EFB9A2236B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1" r="11082"/>
          <a:stretch>
            <a:fillRect/>
          </a:stretch>
        </p:blipFill>
        <p:spPr bwMode="auto">
          <a:xfrm>
            <a:off x="0" y="0"/>
            <a:ext cx="6248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B4AC6CD7-0208-4378-86A5-08E409E92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0" y="274638"/>
            <a:ext cx="5943600" cy="6049962"/>
          </a:xfrm>
        </p:spPr>
        <p:txBody>
          <a:bodyPr/>
          <a:lstStyle/>
          <a:p>
            <a:pPr>
              <a:lnSpc>
                <a:spcPts val="10000"/>
              </a:lnSpc>
              <a:defRPr/>
            </a:pPr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norite" panose="00000500000000000000" pitchFamily="2" charset="0"/>
              </a:rPr>
              <a:t>Devoted To</a:t>
            </a:r>
            <a:b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norite" panose="00000500000000000000" pitchFamily="2" charset="0"/>
              </a:rPr>
            </a:br>
            <a:r>
              <a:rPr lang="en-US" sz="1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norite" panose="00000500000000000000" pitchFamily="2" charset="0"/>
              </a:rPr>
              <a:t>Prayer</a:t>
            </a:r>
            <a:br>
              <a:rPr lang="en-US" sz="1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norite" panose="00000500000000000000" pitchFamily="2" charset="0"/>
              </a:rPr>
            </a:b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norite" panose="00000500000000000000" pitchFamily="2" charset="0"/>
              </a:rPr>
              <a:t>Acts 2:42</a:t>
            </a: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norite" panose="00000500000000000000" pitchFamily="2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1322C33-6511-40DA-92FA-B8BA925E8CA8}"/>
              </a:ext>
            </a:extLst>
          </p:cNvPr>
          <p:cNvSpPr/>
          <p:nvPr/>
        </p:nvSpPr>
        <p:spPr>
          <a:xfrm>
            <a:off x="1485900" y="5105400"/>
            <a:ext cx="9220200" cy="91600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should we define “devoted”? </a:t>
            </a:r>
          </a:p>
        </p:txBody>
      </p:sp>
    </p:spTree>
    <p:extLst>
      <p:ext uri="{BB962C8B-B14F-4D97-AF65-F5344CB8AC3E}">
        <p14:creationId xmlns:p14="http://schemas.microsoft.com/office/powerpoint/2010/main" val="5078560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A picture containing person, indoor&#10;&#10;Description automatically generated">
            <a:extLst>
              <a:ext uri="{FF2B5EF4-FFF2-40B4-BE49-F238E27FC236}">
                <a16:creationId xmlns:a16="http://schemas.microsoft.com/office/drawing/2014/main" id="{26322F22-F5C2-4571-8B66-AF482B6C5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1" t="9331" r="13857" b="9332"/>
          <a:stretch>
            <a:fillRect/>
          </a:stretch>
        </p:blipFill>
        <p:spPr bwMode="auto">
          <a:xfrm>
            <a:off x="152400" y="136525"/>
            <a:ext cx="171291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8DA781A-C7E4-4988-B180-B90DDB61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350" y="266700"/>
            <a:ext cx="10128250" cy="1257300"/>
          </a:xfrm>
        </p:spPr>
        <p:txBody>
          <a:bodyPr/>
          <a:lstStyle/>
          <a:p>
            <a:pPr>
              <a:lnSpc>
                <a:spcPts val="10000"/>
              </a:lnSpc>
              <a:defRPr/>
            </a:pPr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norite" panose="00000500000000000000" pitchFamily="2" charset="0"/>
              </a:rPr>
              <a:t>Devoted To Prayer</a:t>
            </a:r>
          </a:p>
        </p:txBody>
      </p:sp>
      <p:sp>
        <p:nvSpPr>
          <p:cNvPr id="3076" name="Content Placeholder 1">
            <a:extLst>
              <a:ext uri="{FF2B5EF4-FFF2-40B4-BE49-F238E27FC236}">
                <a16:creationId xmlns:a16="http://schemas.microsoft.com/office/drawing/2014/main" id="{C1DD6C45-36DA-4CBD-9A83-0425CFCC6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752599"/>
            <a:ext cx="11887200" cy="4968875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altLang="en-US" sz="3400" b="1" dirty="0">
                <a:solidFill>
                  <a:schemeClr val="bg1"/>
                </a:solidFill>
              </a:rPr>
              <a:t>Many (97%) Are NOT Satisfied With Their Prayer Devotion. </a:t>
            </a:r>
          </a:p>
          <a:p>
            <a:pPr marL="400050" lvl="1" indent="0">
              <a:buNone/>
            </a:pPr>
            <a:r>
              <a:rPr lang="en-US" altLang="en-US" dirty="0">
                <a:solidFill>
                  <a:schemeClr val="bg1"/>
                </a:solidFill>
              </a:rPr>
              <a:t>We struggle because we have </a:t>
            </a:r>
            <a:r>
              <a:rPr lang="en-US" altLang="en-US" b="1" dirty="0">
                <a:solidFill>
                  <a:schemeClr val="bg1"/>
                </a:solidFill>
              </a:rPr>
              <a:t>accessible technology. </a:t>
            </a:r>
            <a:br>
              <a:rPr lang="en-US" altLang="en-US" b="1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We struggle because we have </a:t>
            </a:r>
            <a:r>
              <a:rPr lang="en-US" altLang="en-US" b="1" dirty="0">
                <a:solidFill>
                  <a:schemeClr val="bg1"/>
                </a:solidFill>
              </a:rPr>
              <a:t>abundant prosperity. </a:t>
            </a:r>
            <a:br>
              <a:rPr lang="en-US" altLang="en-US" b="1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We struggle because we’re </a:t>
            </a:r>
            <a:r>
              <a:rPr lang="en-US" altLang="en-US" b="1" dirty="0">
                <a:solidFill>
                  <a:schemeClr val="bg1"/>
                </a:solidFill>
              </a:rPr>
              <a:t>conditioned for quick results. </a:t>
            </a:r>
          </a:p>
          <a:p>
            <a:pPr marL="400050" lvl="1" indent="0">
              <a:buNone/>
            </a:pPr>
            <a:r>
              <a:rPr lang="en-US" altLang="en-US" b="1" dirty="0">
                <a:solidFill>
                  <a:schemeClr val="bg1"/>
                </a:solidFill>
              </a:rPr>
              <a:t>But some of us have genuinely sincere questions: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altLang="en-US" sz="2800" b="1" dirty="0">
                <a:solidFill>
                  <a:schemeClr val="bg1"/>
                </a:solidFill>
              </a:rPr>
              <a:t>	</a:t>
            </a:r>
            <a:r>
              <a:rPr lang="en-US" sz="28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“Of all the activities there is surely none which causes so much perplexity, </a:t>
            </a:r>
            <a:br>
              <a:rPr lang="en-US" sz="28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&amp; raises so many problems, as the activity which we call prayer.” –M. Lloyd Jones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400" b="1" dirty="0">
                <a:solidFill>
                  <a:schemeClr val="bg1"/>
                </a:solidFill>
                <a:cs typeface="Times New Roman" panose="02020603050405020304" pitchFamily="18" charset="0"/>
              </a:rPr>
              <a:t>2) We Hope To Answer Some of These &amp; We Invite MORE: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	If God knows everything what is the point? Does He heal? </a:t>
            </a:r>
            <a:br>
              <a:rPr lang="en-US" altLang="en-US" b="1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alt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	Does quantity matter? Does prayer change His mind? </a:t>
            </a:r>
            <a:endParaRPr lang="en-US" alt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A picture containing person, indoor&#10;&#10;Description automatically generated">
            <a:extLst>
              <a:ext uri="{FF2B5EF4-FFF2-40B4-BE49-F238E27FC236}">
                <a16:creationId xmlns:a16="http://schemas.microsoft.com/office/drawing/2014/main" id="{26322F22-F5C2-4571-8B66-AF482B6C5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1" t="9331" r="13857" b="9332"/>
          <a:stretch>
            <a:fillRect/>
          </a:stretch>
        </p:blipFill>
        <p:spPr bwMode="auto">
          <a:xfrm>
            <a:off x="152400" y="136525"/>
            <a:ext cx="171291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8DA781A-C7E4-4988-B180-B90DDB61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350" y="266700"/>
            <a:ext cx="10128250" cy="1257300"/>
          </a:xfrm>
        </p:spPr>
        <p:txBody>
          <a:bodyPr/>
          <a:lstStyle/>
          <a:p>
            <a:pPr>
              <a:lnSpc>
                <a:spcPts val="10000"/>
              </a:lnSpc>
              <a:defRPr/>
            </a:pPr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norite" panose="00000500000000000000" pitchFamily="2" charset="0"/>
              </a:rPr>
              <a:t>Devoted To Prayer</a:t>
            </a:r>
          </a:p>
        </p:txBody>
      </p:sp>
      <p:sp>
        <p:nvSpPr>
          <p:cNvPr id="3076" name="Content Placeholder 1">
            <a:extLst>
              <a:ext uri="{FF2B5EF4-FFF2-40B4-BE49-F238E27FC236}">
                <a16:creationId xmlns:a16="http://schemas.microsoft.com/office/drawing/2014/main" id="{C1DD6C45-36DA-4CBD-9A83-0425CFCC6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752599"/>
            <a:ext cx="11887200" cy="496887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b="1" dirty="0">
                <a:solidFill>
                  <a:schemeClr val="bg1">
                    <a:lumMod val="75000"/>
                  </a:schemeClr>
                </a:solidFill>
              </a:rPr>
              <a:t>1) Many (97%) Are NOT Satisfied With Their Prayer Devotion.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b="1" dirty="0">
                <a:solidFill>
                  <a:schemeClr val="bg1">
                    <a:lumMod val="75000"/>
                  </a:schemeClr>
                </a:solidFill>
                <a:cs typeface="Times New Roman" panose="02020603050405020304" pitchFamily="18" charset="0"/>
              </a:rPr>
              <a:t>2) There Are Various Reasons, There Are Good Hard Questions.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4000" b="1" dirty="0">
                <a:solidFill>
                  <a:schemeClr val="bg1"/>
                </a:solidFill>
                <a:cs typeface="Times New Roman" panose="02020603050405020304" pitchFamily="18" charset="0"/>
              </a:rPr>
              <a:t>3) The Apostles Had To Learn HOW TO Pray: [Lk 11:1-4]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400" b="1" dirty="0">
                <a:solidFill>
                  <a:schemeClr val="bg1"/>
                </a:solidFill>
                <a:cs typeface="Times New Roman" panose="02020603050405020304" pitchFamily="18" charset="0"/>
              </a:rPr>
              <a:t>	1) Honor the Father’s Name as HOLY.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400" b="1" dirty="0">
                <a:solidFill>
                  <a:schemeClr val="bg1"/>
                </a:solidFill>
                <a:cs typeface="Times New Roman" panose="02020603050405020304" pitchFamily="18" charset="0"/>
              </a:rPr>
              <a:t>	2) Desire the spread of HIS KINGDOM in our lives.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400" b="1" dirty="0">
                <a:solidFill>
                  <a:schemeClr val="bg1"/>
                </a:solidFill>
                <a:cs typeface="Times New Roman" panose="02020603050405020304" pitchFamily="18" charset="0"/>
              </a:rPr>
              <a:t>	3) Ask Him unashamedly for our NECESSITIES.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400" b="1" dirty="0">
                <a:solidFill>
                  <a:schemeClr val="bg1"/>
                </a:solidFill>
                <a:cs typeface="Times New Roman" panose="02020603050405020304" pitchFamily="18" charset="0"/>
              </a:rPr>
              <a:t>	4) Be FORGIVING. Holding a grudge holds us back.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400" b="1" dirty="0">
                <a:solidFill>
                  <a:schemeClr val="bg1"/>
                </a:solidFill>
                <a:cs typeface="Times New Roman" panose="02020603050405020304" pitchFamily="18" charset="0"/>
              </a:rPr>
              <a:t>	5) Pray to AVOID temptation. Don’t then turn &amp; run to it! </a:t>
            </a:r>
          </a:p>
        </p:txBody>
      </p:sp>
    </p:spTree>
    <p:extLst>
      <p:ext uri="{BB962C8B-B14F-4D97-AF65-F5344CB8AC3E}">
        <p14:creationId xmlns:p14="http://schemas.microsoft.com/office/powerpoint/2010/main" val="5982933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A picture containing person, indoor&#10;&#10;Description automatically generated">
            <a:extLst>
              <a:ext uri="{FF2B5EF4-FFF2-40B4-BE49-F238E27FC236}">
                <a16:creationId xmlns:a16="http://schemas.microsoft.com/office/drawing/2014/main" id="{26322F22-F5C2-4571-8B66-AF482B6C5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1" t="9331" r="13857" b="9332"/>
          <a:stretch>
            <a:fillRect/>
          </a:stretch>
        </p:blipFill>
        <p:spPr bwMode="auto">
          <a:xfrm>
            <a:off x="152400" y="136525"/>
            <a:ext cx="171291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8DA781A-C7E4-4988-B180-B90DDB61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350" y="266700"/>
            <a:ext cx="10128250" cy="1257300"/>
          </a:xfrm>
        </p:spPr>
        <p:txBody>
          <a:bodyPr/>
          <a:lstStyle/>
          <a:p>
            <a:pPr>
              <a:lnSpc>
                <a:spcPts val="10000"/>
              </a:lnSpc>
              <a:defRPr/>
            </a:pPr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norite" panose="00000500000000000000" pitchFamily="2" charset="0"/>
              </a:rPr>
              <a:t>Devoted To Prayer</a:t>
            </a:r>
          </a:p>
        </p:txBody>
      </p:sp>
      <p:sp>
        <p:nvSpPr>
          <p:cNvPr id="3076" name="Content Placeholder 1">
            <a:extLst>
              <a:ext uri="{FF2B5EF4-FFF2-40B4-BE49-F238E27FC236}">
                <a16:creationId xmlns:a16="http://schemas.microsoft.com/office/drawing/2014/main" id="{C1DD6C45-36DA-4CBD-9A83-0425CFCC6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752599"/>
            <a:ext cx="11887200" cy="496887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b="1" dirty="0">
                <a:solidFill>
                  <a:schemeClr val="bg1">
                    <a:lumMod val="75000"/>
                  </a:schemeClr>
                </a:solidFill>
              </a:rPr>
              <a:t>1) Many (97%) Are NOT Satisfied With Their Prayer Devotion.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b="1" dirty="0">
                <a:solidFill>
                  <a:schemeClr val="bg1">
                    <a:lumMod val="75000"/>
                  </a:schemeClr>
                </a:solidFill>
                <a:cs typeface="Times New Roman" panose="02020603050405020304" pitchFamily="18" charset="0"/>
              </a:rPr>
              <a:t>2) There Are Various Reasons, There Are Good Hard Questions.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b="1" dirty="0">
                <a:solidFill>
                  <a:schemeClr val="bg1">
                    <a:lumMod val="75000"/>
                  </a:schemeClr>
                </a:solidFill>
                <a:cs typeface="Times New Roman" panose="02020603050405020304" pitchFamily="18" charset="0"/>
              </a:rPr>
              <a:t>3) The Apostles Had To Learn HOW TO Pray: [Lk 11:1-4]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600" b="1" dirty="0">
                <a:solidFill>
                  <a:schemeClr val="bg1"/>
                </a:solidFill>
                <a:cs typeface="Times New Roman" panose="02020603050405020304" pitchFamily="18" charset="0"/>
              </a:rPr>
              <a:t>4) There Are Several “Devoted To Prayer” Passages: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000" b="1" dirty="0">
                <a:solidFill>
                  <a:schemeClr val="bg1"/>
                </a:solidFill>
                <a:cs typeface="Times New Roman" panose="02020603050405020304" pitchFamily="18" charset="0"/>
              </a:rPr>
              <a:t>	a) [Col 4:2-6]</a:t>
            </a:r>
            <a:r>
              <a:rPr lang="en-US" altLang="en-US" sz="3000" i="1" dirty="0">
                <a:solidFill>
                  <a:schemeClr val="bg1"/>
                </a:solidFill>
                <a:cs typeface="Times New Roman" panose="02020603050405020304" pitchFamily="18" charset="0"/>
              </a:rPr>
              <a:t> Keep alert with an attitude of thanksgiving.</a:t>
            </a:r>
            <a:br>
              <a:rPr lang="en-US" altLang="en-US" sz="3000" i="1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		Paul’s 1</a:t>
            </a:r>
            <a:r>
              <a:rPr lang="en-US" altLang="en-US" sz="3000" baseline="30000" dirty="0">
                <a:solidFill>
                  <a:schemeClr val="bg1"/>
                </a:solidFill>
                <a:cs typeface="Times New Roman" panose="02020603050405020304" pitchFamily="18" charset="0"/>
              </a:rPr>
              <a:t>st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 priority was Kingdom spread. Not release.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000" b="1" dirty="0">
                <a:solidFill>
                  <a:schemeClr val="bg1"/>
                </a:solidFill>
                <a:cs typeface="Times New Roman" panose="02020603050405020304" pitchFamily="18" charset="0"/>
              </a:rPr>
              <a:t>	b) [1 Th 5:12-18] </a:t>
            </a: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What does “pray without ceasing” imply? </a:t>
            </a:r>
            <a:b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altLang="en-US" sz="3000" dirty="0">
                <a:solidFill>
                  <a:schemeClr val="bg1"/>
                </a:solidFill>
                <a:cs typeface="Times New Roman" panose="02020603050405020304" pitchFamily="18" charset="0"/>
              </a:rPr>
              <a:t>		It is a habit of prayerful attention. Cf. </a:t>
            </a:r>
            <a:r>
              <a:rPr lang="en-US" altLang="en-US" sz="3000" b="1" dirty="0">
                <a:solidFill>
                  <a:schemeClr val="bg1"/>
                </a:solidFill>
                <a:cs typeface="Times New Roman" panose="02020603050405020304" pitchFamily="18" charset="0"/>
              </a:rPr>
              <a:t>(Eph 6:18)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600" b="1" dirty="0">
                <a:solidFill>
                  <a:schemeClr val="bg1"/>
                </a:solidFill>
                <a:cs typeface="Times New Roman" panose="02020603050405020304" pitchFamily="18" charset="0"/>
              </a:rPr>
              <a:t>5) Behold Our Situation, The Magnitude of the Milky Way!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	Consider </a:t>
            </a:r>
            <a:r>
              <a:rPr lang="en-US" alt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[Ps 8]</a:t>
            </a:r>
            <a:r>
              <a:rPr lang="en-US" alt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. It takes us +20hrs to contact Voyager 1!</a:t>
            </a:r>
          </a:p>
        </p:txBody>
      </p:sp>
    </p:spTree>
    <p:extLst>
      <p:ext uri="{BB962C8B-B14F-4D97-AF65-F5344CB8AC3E}">
        <p14:creationId xmlns:p14="http://schemas.microsoft.com/office/powerpoint/2010/main" val="3720246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A picture containing person, indoor&#10;&#10;Description automatically generated">
            <a:extLst>
              <a:ext uri="{FF2B5EF4-FFF2-40B4-BE49-F238E27FC236}">
                <a16:creationId xmlns:a16="http://schemas.microsoft.com/office/drawing/2014/main" id="{26322F22-F5C2-4571-8B66-AF482B6C5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1" t="9331" r="13857" b="9332"/>
          <a:stretch>
            <a:fillRect/>
          </a:stretch>
        </p:blipFill>
        <p:spPr bwMode="auto">
          <a:xfrm>
            <a:off x="152400" y="136525"/>
            <a:ext cx="171291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8DA781A-C7E4-4988-B180-B90DDB61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350" y="266700"/>
            <a:ext cx="10128250" cy="1257300"/>
          </a:xfrm>
        </p:spPr>
        <p:txBody>
          <a:bodyPr/>
          <a:lstStyle/>
          <a:p>
            <a:pPr>
              <a:lnSpc>
                <a:spcPts val="10000"/>
              </a:lnSpc>
              <a:defRPr/>
            </a:pPr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norite" panose="00000500000000000000" pitchFamily="2" charset="0"/>
              </a:rPr>
              <a:t>Devoted To Prayer</a:t>
            </a:r>
          </a:p>
        </p:txBody>
      </p:sp>
      <p:sp>
        <p:nvSpPr>
          <p:cNvPr id="3076" name="Content Placeholder 1">
            <a:extLst>
              <a:ext uri="{FF2B5EF4-FFF2-40B4-BE49-F238E27FC236}">
                <a16:creationId xmlns:a16="http://schemas.microsoft.com/office/drawing/2014/main" id="{C1DD6C45-36DA-4CBD-9A83-0425CFCC6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752599"/>
            <a:ext cx="11887200" cy="496887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b="1" dirty="0">
                <a:solidFill>
                  <a:schemeClr val="bg1">
                    <a:lumMod val="75000"/>
                  </a:schemeClr>
                </a:solidFill>
              </a:rPr>
              <a:t>1) Many (97%) Are NOT Satisfied With Their Prayer Devotion.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b="1" dirty="0">
                <a:solidFill>
                  <a:schemeClr val="bg1">
                    <a:lumMod val="75000"/>
                  </a:schemeClr>
                </a:solidFill>
                <a:cs typeface="Times New Roman" panose="02020603050405020304" pitchFamily="18" charset="0"/>
              </a:rPr>
              <a:t>2) There Are Various Reasons, There Are Good Hard Questions.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b="1" dirty="0">
                <a:solidFill>
                  <a:schemeClr val="bg1">
                    <a:lumMod val="75000"/>
                  </a:schemeClr>
                </a:solidFill>
                <a:cs typeface="Times New Roman" panose="02020603050405020304" pitchFamily="18" charset="0"/>
              </a:rPr>
              <a:t>3) The Apostles Had To Learn HOW TO Pray: [Lk 11:1-4]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b="1" dirty="0">
                <a:solidFill>
                  <a:schemeClr val="bg1">
                    <a:lumMod val="75000"/>
                  </a:schemeClr>
                </a:solidFill>
                <a:cs typeface="Times New Roman" panose="02020603050405020304" pitchFamily="18" charset="0"/>
              </a:rPr>
              <a:t>4) Several “Devoted To Prayer” Passages: [Col 4:2-6; 1 Th 5:12-18]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800" b="1" dirty="0">
                <a:solidFill>
                  <a:schemeClr val="bg1">
                    <a:lumMod val="75000"/>
                  </a:schemeClr>
                </a:solidFill>
                <a:cs typeface="Times New Roman" panose="02020603050405020304" pitchFamily="18" charset="0"/>
              </a:rPr>
              <a:t>5) Behold Our Situation, The Magnitude of the Milky Way! [Ps 8]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600" b="1" dirty="0">
                <a:solidFill>
                  <a:schemeClr val="bg1"/>
                </a:solidFill>
                <a:cs typeface="Times New Roman" panose="02020603050405020304" pitchFamily="18" charset="0"/>
              </a:rPr>
              <a:t>6) Scripture Shows Saints Begging God For Answers: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	But consider what His answer was to Job </a:t>
            </a:r>
            <a:r>
              <a:rPr lang="en-US" alt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[40:1-14; 42:1-6]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	Live by the motto of </a:t>
            </a:r>
            <a:r>
              <a:rPr lang="en-US" altLang="en-US" b="1" dirty="0" err="1">
                <a:solidFill>
                  <a:schemeClr val="bg1"/>
                </a:solidFill>
                <a:cs typeface="Times New Roman" panose="02020603050405020304" pitchFamily="18" charset="0"/>
              </a:rPr>
              <a:t>Psm</a:t>
            </a:r>
            <a:r>
              <a:rPr lang="en-US" altLang="en-US" b="1" dirty="0">
                <a:solidFill>
                  <a:schemeClr val="bg1"/>
                </a:solidFill>
                <a:cs typeface="Times New Roman" panose="02020603050405020304" pitchFamily="18" charset="0"/>
              </a:rPr>
              <a:t> 46:10</a:t>
            </a:r>
            <a:r>
              <a:rPr lang="en-US" alt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. </a:t>
            </a:r>
            <a:r>
              <a:rPr lang="en-US" altLang="en-US" i="1" dirty="0">
                <a:solidFill>
                  <a:schemeClr val="bg1"/>
                </a:solidFill>
                <a:cs typeface="Times New Roman" panose="02020603050405020304" pitchFamily="18" charset="0"/>
              </a:rPr>
              <a:t>Know that God will be exalted.</a:t>
            </a:r>
            <a:r>
              <a:rPr lang="en-US" alt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600" b="1" dirty="0">
                <a:solidFill>
                  <a:schemeClr val="bg1"/>
                </a:solidFill>
                <a:cs typeface="Times New Roman" panose="02020603050405020304" pitchFamily="18" charset="0"/>
              </a:rPr>
              <a:t>7) Will The Judge Know Who His People Are? [Lk 18:1-8]</a:t>
            </a:r>
            <a:br>
              <a:rPr lang="en-US" altLang="en-US" sz="3600" b="1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altLang="en-US" sz="3600" dirty="0">
                <a:solidFill>
                  <a:schemeClr val="bg1"/>
                </a:solidFill>
                <a:cs typeface="Times New Roman" panose="02020603050405020304" pitchFamily="18" charset="0"/>
              </a:rPr>
              <a:t>	How would He describe our prayer life? </a:t>
            </a:r>
          </a:p>
        </p:txBody>
      </p:sp>
    </p:spTree>
    <p:extLst>
      <p:ext uri="{BB962C8B-B14F-4D97-AF65-F5344CB8AC3E}">
        <p14:creationId xmlns:p14="http://schemas.microsoft.com/office/powerpoint/2010/main" val="9689563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A picture containing person, indoor&#10;&#10;Description automatically generated">
            <a:extLst>
              <a:ext uri="{FF2B5EF4-FFF2-40B4-BE49-F238E27FC236}">
                <a16:creationId xmlns:a16="http://schemas.microsoft.com/office/drawing/2014/main" id="{26322F22-F5C2-4571-8B66-AF482B6C5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1" t="9331" r="13857" b="9332"/>
          <a:stretch>
            <a:fillRect/>
          </a:stretch>
        </p:blipFill>
        <p:spPr bwMode="auto">
          <a:xfrm>
            <a:off x="152400" y="136525"/>
            <a:ext cx="171291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8DA781A-C7E4-4988-B180-B90DDB61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350" y="266700"/>
            <a:ext cx="10128250" cy="1257300"/>
          </a:xfrm>
        </p:spPr>
        <p:txBody>
          <a:bodyPr/>
          <a:lstStyle/>
          <a:p>
            <a:pPr>
              <a:lnSpc>
                <a:spcPts val="10000"/>
              </a:lnSpc>
              <a:defRPr/>
            </a:pPr>
            <a:r>
              <a:rPr lang="en-US" sz="8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norite" panose="00000500000000000000" pitchFamily="2" charset="0"/>
              </a:rPr>
              <a:t>Devoted To Prayer</a:t>
            </a:r>
          </a:p>
        </p:txBody>
      </p:sp>
      <p:sp>
        <p:nvSpPr>
          <p:cNvPr id="3076" name="Content Placeholder 1">
            <a:extLst>
              <a:ext uri="{FF2B5EF4-FFF2-40B4-BE49-F238E27FC236}">
                <a16:creationId xmlns:a16="http://schemas.microsoft.com/office/drawing/2014/main" id="{C1DD6C45-36DA-4CBD-9A83-0425CFCC6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47801"/>
            <a:ext cx="11887200" cy="5273674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</a:rPr>
              <a:t>		1) Many (97%) Are NOT Satisfied With Their Prayer Devotion.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  <a:cs typeface="Times New Roman" panose="02020603050405020304" pitchFamily="18" charset="0"/>
              </a:rPr>
              <a:t>2) There Are Various Reasons, There Are Good Hard Questions.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  <a:cs typeface="Times New Roman" panose="02020603050405020304" pitchFamily="18" charset="0"/>
              </a:rPr>
              <a:t>3) The Apostles Had To Learn HOW TO Pray: [Lk 11:1-4]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  <a:cs typeface="Times New Roman" panose="02020603050405020304" pitchFamily="18" charset="0"/>
              </a:rPr>
              <a:t>4) Several “Devoted To Prayer” Passages: [Col 4:2-6; 1 Th 5:12-18]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  <a:cs typeface="Times New Roman" panose="02020603050405020304" pitchFamily="18" charset="0"/>
              </a:rPr>
              <a:t>5) Behold Our Situation, The Magnitude of the Milky Way! [Ps 8]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  <a:cs typeface="Times New Roman" panose="02020603050405020304" pitchFamily="18" charset="0"/>
              </a:rPr>
              <a:t>6) Scripture Shows Begging God For Answers: </a:t>
            </a:r>
            <a:r>
              <a:rPr lang="en-US" altLang="en-US" sz="2400" b="1" dirty="0" err="1">
                <a:solidFill>
                  <a:schemeClr val="bg1">
                    <a:lumMod val="75000"/>
                  </a:schemeClr>
                </a:solidFill>
                <a:cs typeface="Times New Roman" panose="02020603050405020304" pitchFamily="18" charset="0"/>
              </a:rPr>
              <a:t>Psm</a:t>
            </a: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  <a:cs typeface="Times New Roman" panose="02020603050405020304" pitchFamily="18" charset="0"/>
              </a:rPr>
              <a:t> 46:10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400" b="1" dirty="0">
                <a:solidFill>
                  <a:schemeClr val="bg1">
                    <a:lumMod val="75000"/>
                  </a:schemeClr>
                </a:solidFill>
                <a:cs typeface="Times New Roman" panose="02020603050405020304" pitchFamily="18" charset="0"/>
              </a:rPr>
              <a:t>7) Will The Judge Know Who His People Are? [Lk 18:1-8]</a:t>
            </a:r>
            <a:br>
              <a:rPr lang="en-US" altLang="en-US" sz="2800" b="1" dirty="0">
                <a:solidFill>
                  <a:schemeClr val="bg1">
                    <a:lumMod val="75000"/>
                  </a:schemeClr>
                </a:solidFill>
                <a:cs typeface="Times New Roman" panose="02020603050405020304" pitchFamily="18" charset="0"/>
              </a:rPr>
            </a:br>
            <a:r>
              <a:rPr lang="en-US" altLang="en-US" sz="4000" b="1" dirty="0">
                <a:solidFill>
                  <a:schemeClr val="bg1"/>
                </a:solidFill>
                <a:cs typeface="Times New Roman" panose="02020603050405020304" pitchFamily="18" charset="0"/>
              </a:rPr>
              <a:t>Practical Tips: (1) Not specific goals, but systems. </a:t>
            </a:r>
            <a:br>
              <a:rPr lang="en-US" altLang="en-US" sz="4000" b="1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altLang="en-US" sz="4000" b="1" dirty="0">
                <a:solidFill>
                  <a:schemeClr val="bg1"/>
                </a:solidFill>
                <a:cs typeface="Times New Roman" panose="02020603050405020304" pitchFamily="18" charset="0"/>
              </a:rPr>
              <a:t>(2) Pray Shorter.</a:t>
            </a:r>
            <a:r>
              <a:rPr lang="en-US" altLang="en-US" sz="3600" dirty="0">
                <a:solidFill>
                  <a:schemeClr val="bg1"/>
                </a:solidFill>
                <a:cs typeface="Times New Roman" panose="02020603050405020304" pitchFamily="18" charset="0"/>
              </a:rPr>
              <a:t> Scripture does this &amp; uses daily routines.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4000" b="1" dirty="0">
                <a:solidFill>
                  <a:schemeClr val="bg1"/>
                </a:solidFill>
                <a:cs typeface="Times New Roman" panose="02020603050405020304" pitchFamily="18" charset="0"/>
              </a:rPr>
              <a:t>(3)</a:t>
            </a:r>
            <a:r>
              <a:rPr lang="en-US" altLang="en-US" sz="3600" dirty="0">
                <a:solidFill>
                  <a:schemeClr val="bg1"/>
                </a:solidFill>
                <a:cs typeface="Times New Roman" panose="02020603050405020304" pitchFamily="18" charset="0"/>
              </a:rPr>
              <a:t> In Long Prayer: </a:t>
            </a:r>
            <a:r>
              <a:rPr lang="en-US" altLang="en-US" sz="4000" b="1" dirty="0">
                <a:solidFill>
                  <a:schemeClr val="bg1"/>
                </a:solidFill>
                <a:cs typeface="Times New Roman" panose="02020603050405020304" pitchFamily="18" charset="0"/>
              </a:rPr>
              <a:t>Use Structure &amp; Lessen Interruptions.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4000" b="1" dirty="0">
                <a:solidFill>
                  <a:schemeClr val="bg1"/>
                </a:solidFill>
                <a:cs typeface="Times New Roman" panose="02020603050405020304" pitchFamily="18" charset="0"/>
              </a:rPr>
              <a:t>(4) Be Humble Enough To Use Congregational Prayer.</a:t>
            </a:r>
            <a:endParaRPr lang="en-US" altLang="en-US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4828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703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Tenorite</vt:lpstr>
      <vt:lpstr>Office Theme</vt:lpstr>
      <vt:lpstr>Devoted To Prayer Acts 2:42</vt:lpstr>
      <vt:lpstr>Devoted To Prayer</vt:lpstr>
      <vt:lpstr>Devoted To Prayer</vt:lpstr>
      <vt:lpstr>Devoted To Prayer</vt:lpstr>
      <vt:lpstr>Devoted To Prayer</vt:lpstr>
      <vt:lpstr>Devoted To Prayer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Coulter Wickerham</dc:creator>
  <cp:lastModifiedBy>Coulter Wickerham</cp:lastModifiedBy>
  <cp:revision>12</cp:revision>
  <dcterms:created xsi:type="dcterms:W3CDTF">2014-01-05T03:32:26Z</dcterms:created>
  <dcterms:modified xsi:type="dcterms:W3CDTF">2022-01-02T04:47:11Z</dcterms:modified>
</cp:coreProperties>
</file>