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65" r:id="rId5"/>
    <p:sldId id="266" r:id="rId6"/>
    <p:sldId id="270" r:id="rId7"/>
    <p:sldId id="271" r:id="rId8"/>
    <p:sldId id="272" r:id="rId9"/>
    <p:sldId id="277" r:id="rId10"/>
    <p:sldId id="273" r:id="rId11"/>
    <p:sldId id="274" r:id="rId12"/>
    <p:sldId id="275"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304"/>
    <a:srgbClr val="CF0A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8163"/>
  </p:normalViewPr>
  <p:slideViewPr>
    <p:cSldViewPr snapToGrid="0" snapToObjects="1">
      <p:cViewPr varScale="1">
        <p:scale>
          <a:sx n="80" d="100"/>
          <a:sy n="80" d="100"/>
        </p:scale>
        <p:origin x="2248"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98077-088D-E441-B50A-BE5878AB6F4B}" type="datetimeFigureOut">
              <a:rPr lang="en-US" smtClean="0"/>
              <a:t>12/31/21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97E2D-7C35-B94A-A805-F1A7AE6C3996}" type="slidenum">
              <a:rPr lang="en-US" smtClean="0"/>
              <a:t>‹#›</a:t>
            </a:fld>
            <a:endParaRPr lang="en-US"/>
          </a:p>
        </p:txBody>
      </p:sp>
    </p:spTree>
    <p:extLst>
      <p:ext uri="{BB962C8B-B14F-4D97-AF65-F5344CB8AC3E}">
        <p14:creationId xmlns:p14="http://schemas.microsoft.com/office/powerpoint/2010/main" val="149722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197E2D-7C35-B94A-A805-F1A7AE6C3996}" type="slidenum">
              <a:rPr lang="en-US" smtClean="0"/>
              <a:t>1</a:t>
            </a:fld>
            <a:endParaRPr lang="en-US"/>
          </a:p>
        </p:txBody>
      </p:sp>
    </p:spTree>
    <p:extLst>
      <p:ext uri="{BB962C8B-B14F-4D97-AF65-F5344CB8AC3E}">
        <p14:creationId xmlns:p14="http://schemas.microsoft.com/office/powerpoint/2010/main" val="235529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Agape is expressed as God’s love for Jesus,</a:t>
            </a:r>
          </a:p>
          <a:p>
            <a:r>
              <a:rPr lang="en-US" dirty="0"/>
              <a:t>Jesus’ love for the disciples</a:t>
            </a:r>
          </a:p>
          <a:p>
            <a:r>
              <a:rPr lang="en-US" dirty="0"/>
              <a:t>Jesus’ love for the father as His abode.</a:t>
            </a:r>
          </a:p>
        </p:txBody>
      </p:sp>
      <p:sp>
        <p:nvSpPr>
          <p:cNvPr id="4" name="Slide Number Placeholder 3"/>
          <p:cNvSpPr>
            <a:spLocks noGrp="1"/>
          </p:cNvSpPr>
          <p:nvPr>
            <p:ph type="sldNum" sz="quarter" idx="5"/>
          </p:nvPr>
        </p:nvSpPr>
        <p:spPr/>
        <p:txBody>
          <a:bodyPr/>
          <a:lstStyle/>
          <a:p>
            <a:fld id="{22197E2D-7C35-B94A-A805-F1A7AE6C3996}" type="slidenum">
              <a:rPr lang="en-US" smtClean="0"/>
              <a:t>3</a:t>
            </a:fld>
            <a:endParaRPr lang="en-US"/>
          </a:p>
        </p:txBody>
      </p:sp>
    </p:spTree>
    <p:extLst>
      <p:ext uri="{BB962C8B-B14F-4D97-AF65-F5344CB8AC3E}">
        <p14:creationId xmlns:p14="http://schemas.microsoft.com/office/powerpoint/2010/main" val="251281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Love for each other.</a:t>
            </a:r>
          </a:p>
          <a:p>
            <a:r>
              <a:rPr lang="en-US" dirty="0"/>
              <a:t>Sacrifice of this life is the greatest love of all!</a:t>
            </a:r>
          </a:p>
        </p:txBody>
      </p:sp>
      <p:sp>
        <p:nvSpPr>
          <p:cNvPr id="4" name="Slide Number Placeholder 3"/>
          <p:cNvSpPr>
            <a:spLocks noGrp="1"/>
          </p:cNvSpPr>
          <p:nvPr>
            <p:ph type="sldNum" sz="quarter" idx="5"/>
          </p:nvPr>
        </p:nvSpPr>
        <p:spPr/>
        <p:txBody>
          <a:bodyPr/>
          <a:lstStyle/>
          <a:p>
            <a:fld id="{22197E2D-7C35-B94A-A805-F1A7AE6C3996}" type="slidenum">
              <a:rPr lang="en-US" smtClean="0"/>
              <a:t>4</a:t>
            </a:fld>
            <a:endParaRPr lang="en-US"/>
          </a:p>
        </p:txBody>
      </p:sp>
    </p:spTree>
    <p:extLst>
      <p:ext uri="{BB962C8B-B14F-4D97-AF65-F5344CB8AC3E}">
        <p14:creationId xmlns:p14="http://schemas.microsoft.com/office/powerpoint/2010/main" val="2041702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anyone!</a:t>
            </a:r>
          </a:p>
        </p:txBody>
      </p:sp>
      <p:sp>
        <p:nvSpPr>
          <p:cNvPr id="4" name="Slide Number Placeholder 3"/>
          <p:cNvSpPr>
            <a:spLocks noGrp="1"/>
          </p:cNvSpPr>
          <p:nvPr>
            <p:ph type="sldNum" sz="quarter" idx="5"/>
          </p:nvPr>
        </p:nvSpPr>
        <p:spPr/>
        <p:txBody>
          <a:bodyPr/>
          <a:lstStyle/>
          <a:p>
            <a:fld id="{22197E2D-7C35-B94A-A805-F1A7AE6C3996}" type="slidenum">
              <a:rPr lang="en-US" smtClean="0"/>
              <a:t>5</a:t>
            </a:fld>
            <a:endParaRPr lang="en-US"/>
          </a:p>
        </p:txBody>
      </p:sp>
    </p:spTree>
    <p:extLst>
      <p:ext uri="{BB962C8B-B14F-4D97-AF65-F5344CB8AC3E}">
        <p14:creationId xmlns:p14="http://schemas.microsoft.com/office/powerpoint/2010/main" val="2011261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last sermon and history of Corinthians)</a:t>
            </a:r>
          </a:p>
        </p:txBody>
      </p:sp>
      <p:sp>
        <p:nvSpPr>
          <p:cNvPr id="4" name="Slide Number Placeholder 3"/>
          <p:cNvSpPr>
            <a:spLocks noGrp="1"/>
          </p:cNvSpPr>
          <p:nvPr>
            <p:ph type="sldNum" sz="quarter" idx="5"/>
          </p:nvPr>
        </p:nvSpPr>
        <p:spPr/>
        <p:txBody>
          <a:bodyPr/>
          <a:lstStyle/>
          <a:p>
            <a:fld id="{22197E2D-7C35-B94A-A805-F1A7AE6C3996}" type="slidenum">
              <a:rPr lang="en-US" smtClean="0"/>
              <a:t>6</a:t>
            </a:fld>
            <a:endParaRPr lang="en-US"/>
          </a:p>
        </p:txBody>
      </p:sp>
    </p:spTree>
    <p:extLst>
      <p:ext uri="{BB962C8B-B14F-4D97-AF65-F5344CB8AC3E}">
        <p14:creationId xmlns:p14="http://schemas.microsoft.com/office/powerpoint/2010/main" val="1258838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 without love is not faithful at all!</a:t>
            </a:r>
          </a:p>
        </p:txBody>
      </p:sp>
      <p:sp>
        <p:nvSpPr>
          <p:cNvPr id="4" name="Slide Number Placeholder 3"/>
          <p:cNvSpPr>
            <a:spLocks noGrp="1"/>
          </p:cNvSpPr>
          <p:nvPr>
            <p:ph type="sldNum" sz="quarter" idx="5"/>
          </p:nvPr>
        </p:nvSpPr>
        <p:spPr/>
        <p:txBody>
          <a:bodyPr/>
          <a:lstStyle/>
          <a:p>
            <a:fld id="{22197E2D-7C35-B94A-A805-F1A7AE6C3996}" type="slidenum">
              <a:rPr lang="en-US" smtClean="0"/>
              <a:t>8</a:t>
            </a:fld>
            <a:endParaRPr lang="en-US"/>
          </a:p>
        </p:txBody>
      </p:sp>
    </p:spTree>
    <p:extLst>
      <p:ext uri="{BB962C8B-B14F-4D97-AF65-F5344CB8AC3E}">
        <p14:creationId xmlns:p14="http://schemas.microsoft.com/office/powerpoint/2010/main" val="3115543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and 9 refer to spiritual gifts.</a:t>
            </a:r>
          </a:p>
        </p:txBody>
      </p:sp>
      <p:sp>
        <p:nvSpPr>
          <p:cNvPr id="4" name="Slide Number Placeholder 3"/>
          <p:cNvSpPr>
            <a:spLocks noGrp="1"/>
          </p:cNvSpPr>
          <p:nvPr>
            <p:ph type="sldNum" sz="quarter" idx="5"/>
          </p:nvPr>
        </p:nvSpPr>
        <p:spPr/>
        <p:txBody>
          <a:bodyPr/>
          <a:lstStyle/>
          <a:p>
            <a:fld id="{22197E2D-7C35-B94A-A805-F1A7AE6C3996}" type="slidenum">
              <a:rPr lang="en-US" smtClean="0"/>
              <a:t>11</a:t>
            </a:fld>
            <a:endParaRPr lang="en-US"/>
          </a:p>
        </p:txBody>
      </p:sp>
    </p:spTree>
    <p:extLst>
      <p:ext uri="{BB962C8B-B14F-4D97-AF65-F5344CB8AC3E}">
        <p14:creationId xmlns:p14="http://schemas.microsoft.com/office/powerpoint/2010/main" val="1866326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Love is the greatest because it is from eternity through eternity!</a:t>
            </a:r>
          </a:p>
          <a:p>
            <a:r>
              <a:rPr lang="en-US" dirty="0"/>
              <a:t>Love reigns over faith and hope.</a:t>
            </a:r>
          </a:p>
          <a:p>
            <a:r>
              <a:rPr lang="en-US" dirty="0"/>
              <a:t>Love is the foundation of doctrine; God’s grace is from his love for all who would believe.</a:t>
            </a:r>
          </a:p>
          <a:p>
            <a:r>
              <a:rPr lang="en-US" dirty="0"/>
              <a:t>The application of our love is to keep His commandments!</a:t>
            </a:r>
          </a:p>
          <a:p>
            <a:r>
              <a:rPr lang="en-US" dirty="0"/>
              <a:t>(1 Corinthians written before Romans)</a:t>
            </a:r>
          </a:p>
        </p:txBody>
      </p:sp>
      <p:sp>
        <p:nvSpPr>
          <p:cNvPr id="4" name="Slide Number Placeholder 3"/>
          <p:cNvSpPr>
            <a:spLocks noGrp="1"/>
          </p:cNvSpPr>
          <p:nvPr>
            <p:ph type="sldNum" sz="quarter" idx="5"/>
          </p:nvPr>
        </p:nvSpPr>
        <p:spPr/>
        <p:txBody>
          <a:bodyPr/>
          <a:lstStyle/>
          <a:p>
            <a:fld id="{22197E2D-7C35-B94A-A805-F1A7AE6C3996}" type="slidenum">
              <a:rPr lang="en-US" smtClean="0"/>
              <a:t>12</a:t>
            </a:fld>
            <a:endParaRPr lang="en-US"/>
          </a:p>
        </p:txBody>
      </p:sp>
    </p:spTree>
    <p:extLst>
      <p:ext uri="{BB962C8B-B14F-4D97-AF65-F5344CB8AC3E}">
        <p14:creationId xmlns:p14="http://schemas.microsoft.com/office/powerpoint/2010/main" val="936093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8F74A-0A1B-7245-B567-585576E903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6CC588-DAF2-3040-933D-E4BE07A2D1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9ADECF-6B9E-0E40-801B-9B83A83F4563}"/>
              </a:ext>
            </a:extLst>
          </p:cNvPr>
          <p:cNvSpPr>
            <a:spLocks noGrp="1"/>
          </p:cNvSpPr>
          <p:nvPr>
            <p:ph type="dt" sz="half" idx="10"/>
          </p:nvPr>
        </p:nvSpPr>
        <p:spPr>
          <a:xfrm>
            <a:off x="838200" y="6356350"/>
            <a:ext cx="2743200" cy="365125"/>
          </a:xfrm>
          <a:prstGeom prst="rect">
            <a:avLst/>
          </a:prstGeom>
        </p:spPr>
        <p:txBody>
          <a:bodyPr/>
          <a:lstStyle/>
          <a:p>
            <a:fld id="{7637D02C-1694-F74D-A54A-A8D9DC3AD70C}" type="datetimeFigureOut">
              <a:rPr lang="en-US" smtClean="0"/>
              <a:t>12/31/21</a:t>
            </a:fld>
            <a:endParaRPr lang="en-US"/>
          </a:p>
        </p:txBody>
      </p:sp>
      <p:sp>
        <p:nvSpPr>
          <p:cNvPr id="5" name="Footer Placeholder 4">
            <a:extLst>
              <a:ext uri="{FF2B5EF4-FFF2-40B4-BE49-F238E27FC236}">
                <a16:creationId xmlns:a16="http://schemas.microsoft.com/office/drawing/2014/main" id="{FBD7AA8F-DF77-BC40-9A98-5527FC0F33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5D6403E-38D2-F94F-BEDE-861FACB3F5E0}"/>
              </a:ext>
            </a:extLst>
          </p:cNvPr>
          <p:cNvSpPr>
            <a:spLocks noGrp="1"/>
          </p:cNvSpPr>
          <p:nvPr>
            <p:ph type="sldNum" sz="quarter" idx="12"/>
          </p:nvPr>
        </p:nvSpPr>
        <p:spPr/>
        <p:txBody>
          <a:bodyPr/>
          <a:lstStyle/>
          <a:p>
            <a:fld id="{1B7188F5-D0B8-0147-BF67-0F56F9DB4145}" type="slidenum">
              <a:rPr lang="en-US" smtClean="0"/>
              <a:t>‹#›</a:t>
            </a:fld>
            <a:endParaRPr lang="en-US"/>
          </a:p>
        </p:txBody>
      </p:sp>
    </p:spTree>
    <p:extLst>
      <p:ext uri="{BB962C8B-B14F-4D97-AF65-F5344CB8AC3E}">
        <p14:creationId xmlns:p14="http://schemas.microsoft.com/office/powerpoint/2010/main" val="415029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9999-EFB8-D74A-9395-F4B1AC602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0A71D6-CEF9-AC4A-A7A0-D16D3841FF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43CD4-1E13-8240-A149-63C5BC3A50C3}"/>
              </a:ext>
            </a:extLst>
          </p:cNvPr>
          <p:cNvSpPr>
            <a:spLocks noGrp="1"/>
          </p:cNvSpPr>
          <p:nvPr>
            <p:ph type="dt" sz="half" idx="10"/>
          </p:nvPr>
        </p:nvSpPr>
        <p:spPr>
          <a:xfrm>
            <a:off x="838200" y="6356350"/>
            <a:ext cx="2743200" cy="365125"/>
          </a:xfrm>
          <a:prstGeom prst="rect">
            <a:avLst/>
          </a:prstGeom>
        </p:spPr>
        <p:txBody>
          <a:bodyPr/>
          <a:lstStyle/>
          <a:p>
            <a:fld id="{7637D02C-1694-F74D-A54A-A8D9DC3AD70C}" type="datetimeFigureOut">
              <a:rPr lang="en-US" smtClean="0"/>
              <a:t>12/31/21</a:t>
            </a:fld>
            <a:endParaRPr lang="en-US"/>
          </a:p>
        </p:txBody>
      </p:sp>
      <p:sp>
        <p:nvSpPr>
          <p:cNvPr id="5" name="Footer Placeholder 4">
            <a:extLst>
              <a:ext uri="{FF2B5EF4-FFF2-40B4-BE49-F238E27FC236}">
                <a16:creationId xmlns:a16="http://schemas.microsoft.com/office/drawing/2014/main" id="{6606870A-41CC-2E42-8067-E88C73C92C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A52DF86-D644-D049-9DEB-083A70A464C4}"/>
              </a:ext>
            </a:extLst>
          </p:cNvPr>
          <p:cNvSpPr>
            <a:spLocks noGrp="1"/>
          </p:cNvSpPr>
          <p:nvPr>
            <p:ph type="sldNum" sz="quarter" idx="12"/>
          </p:nvPr>
        </p:nvSpPr>
        <p:spPr/>
        <p:txBody>
          <a:bodyPr/>
          <a:lstStyle/>
          <a:p>
            <a:fld id="{1B7188F5-D0B8-0147-BF67-0F56F9DB4145}" type="slidenum">
              <a:rPr lang="en-US" smtClean="0"/>
              <a:t>‹#›</a:t>
            </a:fld>
            <a:endParaRPr lang="en-US"/>
          </a:p>
        </p:txBody>
      </p:sp>
    </p:spTree>
    <p:extLst>
      <p:ext uri="{BB962C8B-B14F-4D97-AF65-F5344CB8AC3E}">
        <p14:creationId xmlns:p14="http://schemas.microsoft.com/office/powerpoint/2010/main" val="2468379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54614C-A399-F14C-A906-FBFB4E172A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AD61AA-9DFE-E14C-8CD9-DA267944EB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416434-DCD0-4C48-BD09-5B2B81483184}"/>
              </a:ext>
            </a:extLst>
          </p:cNvPr>
          <p:cNvSpPr>
            <a:spLocks noGrp="1"/>
          </p:cNvSpPr>
          <p:nvPr>
            <p:ph type="dt" sz="half" idx="10"/>
          </p:nvPr>
        </p:nvSpPr>
        <p:spPr>
          <a:xfrm>
            <a:off x="838200" y="6356350"/>
            <a:ext cx="2743200" cy="365125"/>
          </a:xfrm>
          <a:prstGeom prst="rect">
            <a:avLst/>
          </a:prstGeom>
        </p:spPr>
        <p:txBody>
          <a:bodyPr/>
          <a:lstStyle/>
          <a:p>
            <a:fld id="{7637D02C-1694-F74D-A54A-A8D9DC3AD70C}" type="datetimeFigureOut">
              <a:rPr lang="en-US" smtClean="0"/>
              <a:t>12/31/21</a:t>
            </a:fld>
            <a:endParaRPr lang="en-US"/>
          </a:p>
        </p:txBody>
      </p:sp>
      <p:sp>
        <p:nvSpPr>
          <p:cNvPr id="5" name="Footer Placeholder 4">
            <a:extLst>
              <a:ext uri="{FF2B5EF4-FFF2-40B4-BE49-F238E27FC236}">
                <a16:creationId xmlns:a16="http://schemas.microsoft.com/office/drawing/2014/main" id="{6B4C097D-19B3-E04D-85B5-8665646CB8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16559B-DDC2-FF42-8976-29D3DBFAE08E}"/>
              </a:ext>
            </a:extLst>
          </p:cNvPr>
          <p:cNvSpPr>
            <a:spLocks noGrp="1"/>
          </p:cNvSpPr>
          <p:nvPr>
            <p:ph type="sldNum" sz="quarter" idx="12"/>
          </p:nvPr>
        </p:nvSpPr>
        <p:spPr/>
        <p:txBody>
          <a:bodyPr/>
          <a:lstStyle/>
          <a:p>
            <a:fld id="{1B7188F5-D0B8-0147-BF67-0F56F9DB4145}" type="slidenum">
              <a:rPr lang="en-US" smtClean="0"/>
              <a:t>‹#›</a:t>
            </a:fld>
            <a:endParaRPr lang="en-US"/>
          </a:p>
        </p:txBody>
      </p:sp>
    </p:spTree>
    <p:extLst>
      <p:ext uri="{BB962C8B-B14F-4D97-AF65-F5344CB8AC3E}">
        <p14:creationId xmlns:p14="http://schemas.microsoft.com/office/powerpoint/2010/main" val="331681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31006"/>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63B7-8428-5A49-A50A-A98B576DAC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B4BB97-44A2-334A-94E8-D39903E356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C184B-DFAC-6B4D-8137-5FAD80FB1B9C}"/>
              </a:ext>
            </a:extLst>
          </p:cNvPr>
          <p:cNvSpPr>
            <a:spLocks noGrp="1"/>
          </p:cNvSpPr>
          <p:nvPr>
            <p:ph type="dt" sz="half" idx="10"/>
          </p:nvPr>
        </p:nvSpPr>
        <p:spPr>
          <a:xfrm>
            <a:off x="838200" y="6356350"/>
            <a:ext cx="2743200" cy="365125"/>
          </a:xfrm>
          <a:prstGeom prst="rect">
            <a:avLst/>
          </a:prstGeom>
        </p:spPr>
        <p:txBody>
          <a:bodyPr/>
          <a:lstStyle/>
          <a:p>
            <a:fld id="{7637D02C-1694-F74D-A54A-A8D9DC3AD70C}" type="datetimeFigureOut">
              <a:rPr lang="en-US" smtClean="0"/>
              <a:t>12/31/21</a:t>
            </a:fld>
            <a:endParaRPr lang="en-US"/>
          </a:p>
        </p:txBody>
      </p:sp>
      <p:sp>
        <p:nvSpPr>
          <p:cNvPr id="5" name="Footer Placeholder 4">
            <a:extLst>
              <a:ext uri="{FF2B5EF4-FFF2-40B4-BE49-F238E27FC236}">
                <a16:creationId xmlns:a16="http://schemas.microsoft.com/office/drawing/2014/main" id="{72A4E434-322F-6341-9BC5-7829993025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C7B899-9E14-FB4B-9F11-E2BEBF0991E8}"/>
              </a:ext>
            </a:extLst>
          </p:cNvPr>
          <p:cNvSpPr>
            <a:spLocks noGrp="1"/>
          </p:cNvSpPr>
          <p:nvPr>
            <p:ph type="sldNum" sz="quarter" idx="12"/>
          </p:nvPr>
        </p:nvSpPr>
        <p:spPr/>
        <p:txBody>
          <a:bodyPr/>
          <a:lstStyle/>
          <a:p>
            <a:fld id="{1B7188F5-D0B8-0147-BF67-0F56F9DB4145}" type="slidenum">
              <a:rPr lang="en-US" smtClean="0"/>
              <a:t>‹#›</a:t>
            </a:fld>
            <a:endParaRPr lang="en-US"/>
          </a:p>
        </p:txBody>
      </p:sp>
    </p:spTree>
    <p:extLst>
      <p:ext uri="{BB962C8B-B14F-4D97-AF65-F5344CB8AC3E}">
        <p14:creationId xmlns:p14="http://schemas.microsoft.com/office/powerpoint/2010/main" val="49090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14798-5390-464F-B519-FEC7096265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4AD1E2-9442-2449-A4F2-7F0867DECE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6B4EDB-CDFD-2D49-BCA2-F26F0C06C865}"/>
              </a:ext>
            </a:extLst>
          </p:cNvPr>
          <p:cNvSpPr>
            <a:spLocks noGrp="1"/>
          </p:cNvSpPr>
          <p:nvPr>
            <p:ph type="dt" sz="half" idx="10"/>
          </p:nvPr>
        </p:nvSpPr>
        <p:spPr>
          <a:xfrm>
            <a:off x="838200" y="6356350"/>
            <a:ext cx="2743200" cy="365125"/>
          </a:xfrm>
          <a:prstGeom prst="rect">
            <a:avLst/>
          </a:prstGeom>
        </p:spPr>
        <p:txBody>
          <a:bodyPr/>
          <a:lstStyle/>
          <a:p>
            <a:fld id="{7637D02C-1694-F74D-A54A-A8D9DC3AD70C}" type="datetimeFigureOut">
              <a:rPr lang="en-US" smtClean="0"/>
              <a:t>12/31/21</a:t>
            </a:fld>
            <a:endParaRPr lang="en-US"/>
          </a:p>
        </p:txBody>
      </p:sp>
      <p:sp>
        <p:nvSpPr>
          <p:cNvPr id="5" name="Footer Placeholder 4">
            <a:extLst>
              <a:ext uri="{FF2B5EF4-FFF2-40B4-BE49-F238E27FC236}">
                <a16:creationId xmlns:a16="http://schemas.microsoft.com/office/drawing/2014/main" id="{919E47DF-986B-5446-8773-8B23F3E5D0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46C432-C924-E345-90D8-3270A6B14C25}"/>
              </a:ext>
            </a:extLst>
          </p:cNvPr>
          <p:cNvSpPr>
            <a:spLocks noGrp="1"/>
          </p:cNvSpPr>
          <p:nvPr>
            <p:ph type="sldNum" sz="quarter" idx="12"/>
          </p:nvPr>
        </p:nvSpPr>
        <p:spPr/>
        <p:txBody>
          <a:bodyPr/>
          <a:lstStyle/>
          <a:p>
            <a:fld id="{1B7188F5-D0B8-0147-BF67-0F56F9DB4145}" type="slidenum">
              <a:rPr lang="en-US" smtClean="0"/>
              <a:t>‹#›</a:t>
            </a:fld>
            <a:endParaRPr lang="en-US"/>
          </a:p>
        </p:txBody>
      </p:sp>
    </p:spTree>
    <p:extLst>
      <p:ext uri="{BB962C8B-B14F-4D97-AF65-F5344CB8AC3E}">
        <p14:creationId xmlns:p14="http://schemas.microsoft.com/office/powerpoint/2010/main" val="165326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87C9-BAE5-1741-B70C-C322595E1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1CFD64-40E8-4A46-AFE7-9F64328ED7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8560D-C964-754C-BA28-EA18FB2257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1AFFFB-80C7-0541-8A72-FD373F74589A}"/>
              </a:ext>
            </a:extLst>
          </p:cNvPr>
          <p:cNvSpPr>
            <a:spLocks noGrp="1"/>
          </p:cNvSpPr>
          <p:nvPr>
            <p:ph type="dt" sz="half" idx="10"/>
          </p:nvPr>
        </p:nvSpPr>
        <p:spPr>
          <a:xfrm>
            <a:off x="838200" y="6356350"/>
            <a:ext cx="2743200" cy="365125"/>
          </a:xfrm>
          <a:prstGeom prst="rect">
            <a:avLst/>
          </a:prstGeom>
        </p:spPr>
        <p:txBody>
          <a:bodyPr/>
          <a:lstStyle/>
          <a:p>
            <a:fld id="{7637D02C-1694-F74D-A54A-A8D9DC3AD70C}" type="datetimeFigureOut">
              <a:rPr lang="en-US" smtClean="0"/>
              <a:t>12/31/21</a:t>
            </a:fld>
            <a:endParaRPr lang="en-US"/>
          </a:p>
        </p:txBody>
      </p:sp>
      <p:sp>
        <p:nvSpPr>
          <p:cNvPr id="6" name="Footer Placeholder 5">
            <a:extLst>
              <a:ext uri="{FF2B5EF4-FFF2-40B4-BE49-F238E27FC236}">
                <a16:creationId xmlns:a16="http://schemas.microsoft.com/office/drawing/2014/main" id="{DDA9EAD1-A5A9-404D-8AF6-C7EFEF0F5C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296167-2A3B-1440-A5E3-4A5CD13977EF}"/>
              </a:ext>
            </a:extLst>
          </p:cNvPr>
          <p:cNvSpPr>
            <a:spLocks noGrp="1"/>
          </p:cNvSpPr>
          <p:nvPr>
            <p:ph type="sldNum" sz="quarter" idx="12"/>
          </p:nvPr>
        </p:nvSpPr>
        <p:spPr/>
        <p:txBody>
          <a:bodyPr/>
          <a:lstStyle/>
          <a:p>
            <a:fld id="{1B7188F5-D0B8-0147-BF67-0F56F9DB4145}" type="slidenum">
              <a:rPr lang="en-US" smtClean="0"/>
              <a:t>‹#›</a:t>
            </a:fld>
            <a:endParaRPr lang="en-US"/>
          </a:p>
        </p:txBody>
      </p:sp>
    </p:spTree>
    <p:extLst>
      <p:ext uri="{BB962C8B-B14F-4D97-AF65-F5344CB8AC3E}">
        <p14:creationId xmlns:p14="http://schemas.microsoft.com/office/powerpoint/2010/main" val="346556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F23B-1B06-614E-B422-ABF64DF34C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B32CBD-6067-E442-88DE-E2EB036CB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E95953-00FB-864D-BA22-9764CD9525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213A85-4A4C-C847-BC7A-8F4B4454B5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651CD8-039D-1944-83BA-7F4D80D7A2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3967E9-8836-9C45-B262-B80C55952235}"/>
              </a:ext>
            </a:extLst>
          </p:cNvPr>
          <p:cNvSpPr>
            <a:spLocks noGrp="1"/>
          </p:cNvSpPr>
          <p:nvPr>
            <p:ph type="dt" sz="half" idx="10"/>
          </p:nvPr>
        </p:nvSpPr>
        <p:spPr>
          <a:xfrm>
            <a:off x="838200" y="6356350"/>
            <a:ext cx="2743200" cy="365125"/>
          </a:xfrm>
          <a:prstGeom prst="rect">
            <a:avLst/>
          </a:prstGeom>
        </p:spPr>
        <p:txBody>
          <a:bodyPr/>
          <a:lstStyle/>
          <a:p>
            <a:fld id="{7637D02C-1694-F74D-A54A-A8D9DC3AD70C}" type="datetimeFigureOut">
              <a:rPr lang="en-US" smtClean="0"/>
              <a:t>12/31/21</a:t>
            </a:fld>
            <a:endParaRPr lang="en-US"/>
          </a:p>
        </p:txBody>
      </p:sp>
      <p:sp>
        <p:nvSpPr>
          <p:cNvPr id="8" name="Footer Placeholder 7">
            <a:extLst>
              <a:ext uri="{FF2B5EF4-FFF2-40B4-BE49-F238E27FC236}">
                <a16:creationId xmlns:a16="http://schemas.microsoft.com/office/drawing/2014/main" id="{BAD0121C-66CF-084D-8587-F3FBFABF9C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D1F5D67-6C10-E948-BD54-FBE52EEE4E9E}"/>
              </a:ext>
            </a:extLst>
          </p:cNvPr>
          <p:cNvSpPr>
            <a:spLocks noGrp="1"/>
          </p:cNvSpPr>
          <p:nvPr>
            <p:ph type="sldNum" sz="quarter" idx="12"/>
          </p:nvPr>
        </p:nvSpPr>
        <p:spPr/>
        <p:txBody>
          <a:bodyPr/>
          <a:lstStyle/>
          <a:p>
            <a:fld id="{1B7188F5-D0B8-0147-BF67-0F56F9DB4145}" type="slidenum">
              <a:rPr lang="en-US" smtClean="0"/>
              <a:t>‹#›</a:t>
            </a:fld>
            <a:endParaRPr lang="en-US"/>
          </a:p>
        </p:txBody>
      </p:sp>
    </p:spTree>
    <p:extLst>
      <p:ext uri="{BB962C8B-B14F-4D97-AF65-F5344CB8AC3E}">
        <p14:creationId xmlns:p14="http://schemas.microsoft.com/office/powerpoint/2010/main" val="212259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97BA9-4973-1A42-8207-F6B7F4F320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A07D1A-C16E-1849-9B63-3CB971937C2E}"/>
              </a:ext>
            </a:extLst>
          </p:cNvPr>
          <p:cNvSpPr>
            <a:spLocks noGrp="1"/>
          </p:cNvSpPr>
          <p:nvPr>
            <p:ph type="dt" sz="half" idx="10"/>
          </p:nvPr>
        </p:nvSpPr>
        <p:spPr>
          <a:xfrm>
            <a:off x="838200" y="6356350"/>
            <a:ext cx="2743200" cy="365125"/>
          </a:xfrm>
          <a:prstGeom prst="rect">
            <a:avLst/>
          </a:prstGeom>
        </p:spPr>
        <p:txBody>
          <a:bodyPr/>
          <a:lstStyle/>
          <a:p>
            <a:fld id="{7637D02C-1694-F74D-A54A-A8D9DC3AD70C}" type="datetimeFigureOut">
              <a:rPr lang="en-US" smtClean="0"/>
              <a:t>12/31/21</a:t>
            </a:fld>
            <a:endParaRPr lang="en-US"/>
          </a:p>
        </p:txBody>
      </p:sp>
      <p:sp>
        <p:nvSpPr>
          <p:cNvPr id="4" name="Footer Placeholder 3">
            <a:extLst>
              <a:ext uri="{FF2B5EF4-FFF2-40B4-BE49-F238E27FC236}">
                <a16:creationId xmlns:a16="http://schemas.microsoft.com/office/drawing/2014/main" id="{367E8B90-4DBE-FD44-AB8A-FD5948CCF8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9D240A9-FBCF-9E48-BCA3-D7C78C954498}"/>
              </a:ext>
            </a:extLst>
          </p:cNvPr>
          <p:cNvSpPr>
            <a:spLocks noGrp="1"/>
          </p:cNvSpPr>
          <p:nvPr>
            <p:ph type="sldNum" sz="quarter" idx="12"/>
          </p:nvPr>
        </p:nvSpPr>
        <p:spPr/>
        <p:txBody>
          <a:bodyPr/>
          <a:lstStyle/>
          <a:p>
            <a:fld id="{1B7188F5-D0B8-0147-BF67-0F56F9DB4145}" type="slidenum">
              <a:rPr lang="en-US" smtClean="0"/>
              <a:t>‹#›</a:t>
            </a:fld>
            <a:endParaRPr lang="en-US"/>
          </a:p>
        </p:txBody>
      </p:sp>
    </p:spTree>
    <p:extLst>
      <p:ext uri="{BB962C8B-B14F-4D97-AF65-F5344CB8AC3E}">
        <p14:creationId xmlns:p14="http://schemas.microsoft.com/office/powerpoint/2010/main" val="382515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517EBB-BDED-EF48-A577-527A47912089}"/>
              </a:ext>
            </a:extLst>
          </p:cNvPr>
          <p:cNvSpPr>
            <a:spLocks noGrp="1"/>
          </p:cNvSpPr>
          <p:nvPr>
            <p:ph type="dt" sz="half" idx="10"/>
          </p:nvPr>
        </p:nvSpPr>
        <p:spPr>
          <a:xfrm>
            <a:off x="838200" y="6356350"/>
            <a:ext cx="2743200" cy="365125"/>
          </a:xfrm>
          <a:prstGeom prst="rect">
            <a:avLst/>
          </a:prstGeom>
        </p:spPr>
        <p:txBody>
          <a:bodyPr/>
          <a:lstStyle/>
          <a:p>
            <a:fld id="{7637D02C-1694-F74D-A54A-A8D9DC3AD70C}" type="datetimeFigureOut">
              <a:rPr lang="en-US" smtClean="0"/>
              <a:t>12/31/21</a:t>
            </a:fld>
            <a:endParaRPr lang="en-US"/>
          </a:p>
        </p:txBody>
      </p:sp>
      <p:sp>
        <p:nvSpPr>
          <p:cNvPr id="3" name="Footer Placeholder 2">
            <a:extLst>
              <a:ext uri="{FF2B5EF4-FFF2-40B4-BE49-F238E27FC236}">
                <a16:creationId xmlns:a16="http://schemas.microsoft.com/office/drawing/2014/main" id="{B6301DDC-9DCC-0F42-9D25-345178B93F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17F923F-DA19-8240-BB2B-CBAB4D0AF2B5}"/>
              </a:ext>
            </a:extLst>
          </p:cNvPr>
          <p:cNvSpPr>
            <a:spLocks noGrp="1"/>
          </p:cNvSpPr>
          <p:nvPr>
            <p:ph type="sldNum" sz="quarter" idx="12"/>
          </p:nvPr>
        </p:nvSpPr>
        <p:spPr/>
        <p:txBody>
          <a:bodyPr/>
          <a:lstStyle/>
          <a:p>
            <a:fld id="{1B7188F5-D0B8-0147-BF67-0F56F9DB4145}" type="slidenum">
              <a:rPr lang="en-US" smtClean="0"/>
              <a:t>‹#›</a:t>
            </a:fld>
            <a:endParaRPr lang="en-US"/>
          </a:p>
        </p:txBody>
      </p:sp>
    </p:spTree>
    <p:extLst>
      <p:ext uri="{BB962C8B-B14F-4D97-AF65-F5344CB8AC3E}">
        <p14:creationId xmlns:p14="http://schemas.microsoft.com/office/powerpoint/2010/main" val="45044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74DD0-0BBA-3B4F-B4C4-101427A8E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AA28F8-7C06-F240-BDF2-7D0439CAFB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80B147-EC99-9642-8F68-78FD8EAC71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44B11-2EB2-1F40-96DF-28AAFDA1B64E}"/>
              </a:ext>
            </a:extLst>
          </p:cNvPr>
          <p:cNvSpPr>
            <a:spLocks noGrp="1"/>
          </p:cNvSpPr>
          <p:nvPr>
            <p:ph type="dt" sz="half" idx="10"/>
          </p:nvPr>
        </p:nvSpPr>
        <p:spPr>
          <a:xfrm>
            <a:off x="838200" y="6356350"/>
            <a:ext cx="2743200" cy="365125"/>
          </a:xfrm>
          <a:prstGeom prst="rect">
            <a:avLst/>
          </a:prstGeom>
        </p:spPr>
        <p:txBody>
          <a:bodyPr/>
          <a:lstStyle/>
          <a:p>
            <a:fld id="{7637D02C-1694-F74D-A54A-A8D9DC3AD70C}" type="datetimeFigureOut">
              <a:rPr lang="en-US" smtClean="0"/>
              <a:t>12/31/21</a:t>
            </a:fld>
            <a:endParaRPr lang="en-US"/>
          </a:p>
        </p:txBody>
      </p:sp>
      <p:sp>
        <p:nvSpPr>
          <p:cNvPr id="6" name="Footer Placeholder 5">
            <a:extLst>
              <a:ext uri="{FF2B5EF4-FFF2-40B4-BE49-F238E27FC236}">
                <a16:creationId xmlns:a16="http://schemas.microsoft.com/office/drawing/2014/main" id="{315BB0C2-00DC-7345-8055-EBF4DEC685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BAB4C31-6A17-CC4A-B915-B4933E1B0527}"/>
              </a:ext>
            </a:extLst>
          </p:cNvPr>
          <p:cNvSpPr>
            <a:spLocks noGrp="1"/>
          </p:cNvSpPr>
          <p:nvPr>
            <p:ph type="sldNum" sz="quarter" idx="12"/>
          </p:nvPr>
        </p:nvSpPr>
        <p:spPr/>
        <p:txBody>
          <a:bodyPr/>
          <a:lstStyle/>
          <a:p>
            <a:fld id="{1B7188F5-D0B8-0147-BF67-0F56F9DB4145}" type="slidenum">
              <a:rPr lang="en-US" smtClean="0"/>
              <a:t>‹#›</a:t>
            </a:fld>
            <a:endParaRPr lang="en-US"/>
          </a:p>
        </p:txBody>
      </p:sp>
    </p:spTree>
    <p:extLst>
      <p:ext uri="{BB962C8B-B14F-4D97-AF65-F5344CB8AC3E}">
        <p14:creationId xmlns:p14="http://schemas.microsoft.com/office/powerpoint/2010/main" val="308798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5674-77C8-8D46-94DF-181D09DC75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1D1618-2476-EA4B-92D5-CB11A269FD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A59E9C6-3522-4A41-BECF-CD686CABE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CD8D7-EA11-5949-B1F2-A8DE9476B94C}"/>
              </a:ext>
            </a:extLst>
          </p:cNvPr>
          <p:cNvSpPr>
            <a:spLocks noGrp="1"/>
          </p:cNvSpPr>
          <p:nvPr>
            <p:ph type="dt" sz="half" idx="10"/>
          </p:nvPr>
        </p:nvSpPr>
        <p:spPr>
          <a:xfrm>
            <a:off x="838200" y="6356350"/>
            <a:ext cx="2743200" cy="365125"/>
          </a:xfrm>
          <a:prstGeom prst="rect">
            <a:avLst/>
          </a:prstGeom>
        </p:spPr>
        <p:txBody>
          <a:bodyPr/>
          <a:lstStyle/>
          <a:p>
            <a:fld id="{7637D02C-1694-F74D-A54A-A8D9DC3AD70C}" type="datetimeFigureOut">
              <a:rPr lang="en-US" smtClean="0"/>
              <a:t>12/31/21</a:t>
            </a:fld>
            <a:endParaRPr lang="en-US"/>
          </a:p>
        </p:txBody>
      </p:sp>
      <p:sp>
        <p:nvSpPr>
          <p:cNvPr id="6" name="Footer Placeholder 5">
            <a:extLst>
              <a:ext uri="{FF2B5EF4-FFF2-40B4-BE49-F238E27FC236}">
                <a16:creationId xmlns:a16="http://schemas.microsoft.com/office/drawing/2014/main" id="{06F35D93-ED48-9949-A7DF-C6FE119B22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3CC4EEC-A051-A94F-B7D4-9B2046B8D64C}"/>
              </a:ext>
            </a:extLst>
          </p:cNvPr>
          <p:cNvSpPr>
            <a:spLocks noGrp="1"/>
          </p:cNvSpPr>
          <p:nvPr>
            <p:ph type="sldNum" sz="quarter" idx="12"/>
          </p:nvPr>
        </p:nvSpPr>
        <p:spPr/>
        <p:txBody>
          <a:bodyPr/>
          <a:lstStyle/>
          <a:p>
            <a:fld id="{1B7188F5-D0B8-0147-BF67-0F56F9DB4145}" type="slidenum">
              <a:rPr lang="en-US" smtClean="0"/>
              <a:t>‹#›</a:t>
            </a:fld>
            <a:endParaRPr lang="en-US"/>
          </a:p>
        </p:txBody>
      </p:sp>
    </p:spTree>
    <p:extLst>
      <p:ext uri="{BB962C8B-B14F-4D97-AF65-F5344CB8AC3E}">
        <p14:creationId xmlns:p14="http://schemas.microsoft.com/office/powerpoint/2010/main" val="36172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100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D793EF-1FAC-2F44-9BF7-F199A0E74094}"/>
              </a:ext>
            </a:extLst>
          </p:cNvPr>
          <p:cNvSpPr>
            <a:spLocks noGrp="1"/>
          </p:cNvSpPr>
          <p:nvPr>
            <p:ph type="title"/>
          </p:nvPr>
        </p:nvSpPr>
        <p:spPr>
          <a:xfrm>
            <a:off x="152400" y="365125"/>
            <a:ext cx="118872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C93621B-1576-B045-AFD0-297A58B8214A}"/>
              </a:ext>
            </a:extLst>
          </p:cNvPr>
          <p:cNvSpPr>
            <a:spLocks noGrp="1"/>
          </p:cNvSpPr>
          <p:nvPr>
            <p:ph type="body" idx="1"/>
          </p:nvPr>
        </p:nvSpPr>
        <p:spPr>
          <a:xfrm>
            <a:off x="152400" y="1825625"/>
            <a:ext cx="11887200" cy="4667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DA9DD58-B847-434E-88F3-9AE3D654248B}"/>
              </a:ext>
            </a:extLst>
          </p:cNvPr>
          <p:cNvSpPr>
            <a:spLocks noGrp="1"/>
          </p:cNvSpPr>
          <p:nvPr>
            <p:ph type="sldNum" sz="quarter" idx="4"/>
          </p:nvPr>
        </p:nvSpPr>
        <p:spPr>
          <a:xfrm>
            <a:off x="92964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188F5-D0B8-0147-BF67-0F56F9DB4145}" type="slidenum">
              <a:rPr lang="en-US" smtClean="0"/>
              <a:t>‹#›</a:t>
            </a:fld>
            <a:endParaRPr lang="en-US"/>
          </a:p>
        </p:txBody>
      </p:sp>
    </p:spTree>
    <p:extLst>
      <p:ext uri="{BB962C8B-B14F-4D97-AF65-F5344CB8AC3E}">
        <p14:creationId xmlns:p14="http://schemas.microsoft.com/office/powerpoint/2010/main" val="2406697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i="0"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ref.ly/logosres/esv?ref=BibleESV.1Co12.27&amp;off=0&amp;ctx=+rejoice+together.+%0a~27%C2%A0Now+q%EF%BB%BFyou+are+th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ef.ly/logosres/esv?ref=BibleESV.1Co12.27&amp;off=0&amp;ctx=+rejoice+together.+%0a~27%C2%A0Now+q%EF%BB%BFyou+are+th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ref.ly/logosres/esv?ref=BibleESV.1Co12.27&amp;off=0&amp;ctx=+rejoice+together.+%0a~27%C2%A0Now+q%EF%BB%BFyou+are+th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ref.ly/logosres/esv?ref=BibleESV.Ro12.9&amp;off=28&amp;ctx=+the+True+Christian%0a~9%C2%A0t%EF%BB%BFLet+love+be+gen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ref.ly/logosres/esv?ref=BibleESV.Ro12.9&amp;off=28&amp;ctx=+the+True+Christian%0a~9%C2%A0t%EF%BB%BFLet+love+be+gen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ref.ly/logosres/esv?ref=BibleESV.Ro12.9&amp;off=28&amp;ctx=+the+True+Christian%0a~9%C2%A0t%EF%BB%BFLet+love+be+gen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ref.ly/logosres/strongs?ref=GreekGK.GGK2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ef.ly/logosres/esv?ref=BibleESV.Jn15.9&amp;off=0&amp;ctx=to+be+my+disciples.+~9%C2%A0i%EF%BB%BFAs+the+Father+h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ref.ly/logosres/esv?ref=BibleESV.Jn15.9&amp;off=0&amp;ctx=to+be+my+disciples.+~9%C2%A0i%EF%BB%BFAs+the+Father+h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ef.ly/logosres/esv?ref=BibleESV.Jn14.21&amp;off=0&amp;ctx=me%2c+and+o%EF%BB%BFI+in+you.+~21%C2%A0p%EF%BB%BFWhoever+has+m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ef.ly/logosres/esv?ref=BibleESV.1Co1.10&amp;off=24&amp;ctx=sions+in+the+Church%0a~10%C2%A0%E2%80%A2I+appeal+to+you%2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ref.ly/logosres/esv?ref=BibleESV.1Co12.27&amp;off=0&amp;ctx=+rejoice+together.+%0a~27%C2%A0Now+q%EF%BB%BFyou+are+th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ef.ly/logosres/esv?ref=BibleESV.1Co12.27&amp;off=0&amp;ctx=+rejoice+together.+%0a~27%C2%A0Now+q%EF%BB%BFyou+are+th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ref.ly/logosres/esv?ref=BibleESV.Heb11.1&amp;off=12&amp;ctx=By+Faith%0a11%C2%A0~Now+faith+is+the+assurance+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Heart 3">
            <a:extLst>
              <a:ext uri="{FF2B5EF4-FFF2-40B4-BE49-F238E27FC236}">
                <a16:creationId xmlns:a16="http://schemas.microsoft.com/office/drawing/2014/main" id="{2A6C3062-D8D9-2D49-9669-59586A778141}"/>
              </a:ext>
            </a:extLst>
          </p:cNvPr>
          <p:cNvSpPr/>
          <p:nvPr/>
        </p:nvSpPr>
        <p:spPr>
          <a:xfrm>
            <a:off x="2304836" y="0"/>
            <a:ext cx="7582328" cy="6729573"/>
          </a:xfrm>
          <a:prstGeom prst="heart">
            <a:avLst/>
          </a:prstGeom>
          <a:solidFill>
            <a:srgbClr val="A6030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0" b="1" dirty="0">
              <a:solidFill>
                <a:schemeClr val="tx1"/>
              </a:solidFill>
            </a:endParaRPr>
          </a:p>
        </p:txBody>
      </p:sp>
      <p:sp>
        <p:nvSpPr>
          <p:cNvPr id="2" name="Title 1">
            <a:extLst>
              <a:ext uri="{FF2B5EF4-FFF2-40B4-BE49-F238E27FC236}">
                <a16:creationId xmlns:a16="http://schemas.microsoft.com/office/drawing/2014/main" id="{43613293-F62B-2A44-9C36-69FAB6BA4FAD}"/>
              </a:ext>
            </a:extLst>
          </p:cNvPr>
          <p:cNvSpPr>
            <a:spLocks noGrp="1"/>
          </p:cNvSpPr>
          <p:nvPr>
            <p:ph type="ctrTitle"/>
          </p:nvPr>
        </p:nvSpPr>
        <p:spPr>
          <a:xfrm>
            <a:off x="1524000" y="3639592"/>
            <a:ext cx="9144000" cy="1728400"/>
          </a:xfrm>
        </p:spPr>
        <p:txBody>
          <a:bodyPr>
            <a:noAutofit/>
          </a:bodyPr>
          <a:lstStyle/>
          <a:p>
            <a:br>
              <a:rPr lang="en-US" sz="12000" dirty="0">
                <a:latin typeface="Brush Script MT" panose="03060802040406070304" pitchFamily="66" charset="-122"/>
                <a:ea typeface="Brush Script MT" panose="03060802040406070304" pitchFamily="66" charset="-122"/>
                <a:cs typeface="Brush Script MT" panose="03060802040406070304" pitchFamily="66" charset="-122"/>
              </a:rPr>
            </a:br>
            <a:r>
              <a:rPr lang="en-US" sz="12000" dirty="0">
                <a:latin typeface="Brush Script MT" panose="03060802040406070304" pitchFamily="66" charset="-122"/>
                <a:ea typeface="Brush Script MT" panose="03060802040406070304" pitchFamily="66" charset="-122"/>
                <a:cs typeface="Brush Script MT" panose="03060802040406070304" pitchFamily="66" charset="-122"/>
              </a:rPr>
              <a:t>Love</a:t>
            </a:r>
          </a:p>
        </p:txBody>
      </p:sp>
      <p:sp>
        <p:nvSpPr>
          <p:cNvPr id="7" name="TextBox 6">
            <a:extLst>
              <a:ext uri="{FF2B5EF4-FFF2-40B4-BE49-F238E27FC236}">
                <a16:creationId xmlns:a16="http://schemas.microsoft.com/office/drawing/2014/main" id="{E563E6D1-D403-5041-AF76-8EDFD015642B}"/>
              </a:ext>
            </a:extLst>
          </p:cNvPr>
          <p:cNvSpPr txBox="1"/>
          <p:nvPr/>
        </p:nvSpPr>
        <p:spPr>
          <a:xfrm>
            <a:off x="3017129" y="1490008"/>
            <a:ext cx="6157742" cy="1938992"/>
          </a:xfrm>
          <a:prstGeom prst="rect">
            <a:avLst/>
          </a:prstGeom>
          <a:noFill/>
        </p:spPr>
        <p:txBody>
          <a:bodyPr wrap="square" rtlCol="0">
            <a:spAutoFit/>
          </a:bodyPr>
          <a:lstStyle/>
          <a:p>
            <a:pPr algn="ctr"/>
            <a:r>
              <a:rPr lang="en-US" sz="12000" b="1" dirty="0">
                <a:latin typeface="Brush Script MT" panose="03060802040406070304" pitchFamily="66" charset="-122"/>
                <a:ea typeface="Brush Script MT" panose="03060802040406070304" pitchFamily="66" charset="-122"/>
                <a:cs typeface="Brush Script MT" panose="03060802040406070304" pitchFamily="66" charset="-122"/>
              </a:rPr>
              <a:t>Agape</a:t>
            </a:r>
            <a:endParaRPr lang="en-US" sz="12000" b="1" dirty="0"/>
          </a:p>
        </p:txBody>
      </p:sp>
    </p:spTree>
    <p:extLst>
      <p:ext uri="{BB962C8B-B14F-4D97-AF65-F5344CB8AC3E}">
        <p14:creationId xmlns:p14="http://schemas.microsoft.com/office/powerpoint/2010/main" val="379343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circle(in)">
                                      <p:cBhvr>
                                        <p:cTn id="17" dur="2000"/>
                                        <p:tgtEl>
                                          <p:spTgt spid="4">
                                            <p:bg/>
                                          </p:spTgt>
                                        </p:tgtEl>
                                      </p:cBhvr>
                                    </p:animEffect>
                                  </p:childTnLst>
                                </p:cTn>
                              </p:par>
                              <p:par>
                                <p:cTn id="18" presetID="6" presetClass="entr" presetSubtype="16" fill="hold" grpId="0" nodeType="withEffect" nodePh="1">
                                  <p:stCondLst>
                                    <p:cond delay="0"/>
                                  </p:stCondLst>
                                  <p:endCondLst>
                                    <p:cond evt="begin" delay="0">
                                      <p:tn val="18"/>
                                    </p:cond>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circle(in)">
                                      <p:cBhvr>
                                        <p:cTn id="20" dur="2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nodePh="1">
                                  <p:stCondLst>
                                    <p:cond delay="0"/>
                                  </p:stCondLst>
                                  <p:endCondLst>
                                    <p:cond evt="begin" delay="0">
                                      <p:tn val="23"/>
                                    </p:cond>
                                  </p:endCondLst>
                                  <p:childTnLst>
                                    <p:animEffect transition="out" filter="fade">
                                      <p:cBhvr>
                                        <p:cTn id="24" dur="500"/>
                                        <p:tgtEl>
                                          <p:spTgt spid="4">
                                            <p:txEl>
                                              <p:pRg st="0" end="0"/>
                                            </p:txEl>
                                          </p:spTgt>
                                        </p:tgtEl>
                                      </p:cBhvr>
                                    </p:animEffect>
                                    <p:set>
                                      <p:cBhvr>
                                        <p:cTn id="25" dur="1" fill="hold">
                                          <p:stCondLst>
                                            <p:cond delay="499"/>
                                          </p:stCondLst>
                                        </p:cTn>
                                        <p:tgtEl>
                                          <p:spTgt spid="4">
                                            <p:txEl>
                                              <p:pRg st="0" end="0"/>
                                            </p:txEl>
                                          </p:spTgt>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4">
                                            <p:bg/>
                                          </p:spTgt>
                                        </p:tgtEl>
                                      </p:cBhvr>
                                    </p:animEffect>
                                    <p:set>
                                      <p:cBhvr>
                                        <p:cTn id="28" dur="1" fill="hold">
                                          <p:stCondLst>
                                            <p:cond delay="499"/>
                                          </p:stCondLst>
                                        </p:cTn>
                                        <p:tgtEl>
                                          <p:spTgt spid="4">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4" grpId="1" build="allAtOnce"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737B7-41E4-6C4D-830E-79207046F206}"/>
              </a:ext>
            </a:extLst>
          </p:cNvPr>
          <p:cNvSpPr>
            <a:spLocks noGrp="1"/>
          </p:cNvSpPr>
          <p:nvPr>
            <p:ph type="title"/>
          </p:nvPr>
        </p:nvSpPr>
        <p:spPr>
          <a:xfrm>
            <a:off x="0" y="0"/>
            <a:ext cx="12192000" cy="1325563"/>
          </a:xfrm>
        </p:spPr>
        <p:txBody>
          <a:bodyPr/>
          <a:lstStyle/>
          <a:p>
            <a:r>
              <a:rPr lang="en-US" dirty="0"/>
              <a:t>And I will show you a still more excellent way:</a:t>
            </a:r>
          </a:p>
        </p:txBody>
      </p:sp>
      <p:sp>
        <p:nvSpPr>
          <p:cNvPr id="3" name="Content Placeholder 2">
            <a:extLst>
              <a:ext uri="{FF2B5EF4-FFF2-40B4-BE49-F238E27FC236}">
                <a16:creationId xmlns:a16="http://schemas.microsoft.com/office/drawing/2014/main" id="{41897C4C-969A-1A4D-B5DC-99CCC2E8DA45}"/>
              </a:ext>
            </a:extLst>
          </p:cNvPr>
          <p:cNvSpPr>
            <a:spLocks noGrp="1"/>
          </p:cNvSpPr>
          <p:nvPr>
            <p:ph idx="1"/>
          </p:nvPr>
        </p:nvSpPr>
        <p:spPr>
          <a:xfrm>
            <a:off x="-1" y="1325562"/>
            <a:ext cx="12191999" cy="5532437"/>
          </a:xfrm>
        </p:spPr>
        <p:txBody>
          <a:bodyPr>
            <a:normAutofit/>
          </a:bodyPr>
          <a:lstStyle/>
          <a:p>
            <a:pPr marL="0" indent="0">
              <a:buNone/>
            </a:pPr>
            <a:r>
              <a:rPr lang="en-US" sz="3900" b="1" baseline="30000" dirty="0"/>
              <a:t>4 </a:t>
            </a:r>
            <a:r>
              <a:rPr lang="en-US" sz="3900" dirty="0"/>
              <a:t>Love is patient and kind; love does not envy or boast; it is not arrogant </a:t>
            </a:r>
            <a:r>
              <a:rPr lang="en-US" sz="3900" b="1" baseline="30000" dirty="0"/>
              <a:t>5 </a:t>
            </a:r>
            <a:r>
              <a:rPr lang="en-US" sz="3900" dirty="0"/>
              <a:t>or rude. It does not insist on its own way; it is not irritable or resentful; </a:t>
            </a:r>
            <a:r>
              <a:rPr lang="en-US" sz="3900" b="1" baseline="30000" dirty="0"/>
              <a:t>6 </a:t>
            </a:r>
            <a:r>
              <a:rPr lang="en-US" sz="3900" dirty="0"/>
              <a:t>it does not rejoice at wrongdoing, but rejoices with the truth. </a:t>
            </a:r>
            <a:r>
              <a:rPr lang="en-US" sz="3900" b="1" baseline="30000" dirty="0"/>
              <a:t>7 </a:t>
            </a:r>
            <a:r>
              <a:rPr lang="en-US" sz="3900" dirty="0"/>
              <a:t>Love bears all things, believes all things, </a:t>
            </a:r>
            <a:r>
              <a:rPr lang="en-US" sz="3900" b="1" dirty="0"/>
              <a:t>hopes all things</a:t>
            </a:r>
            <a:r>
              <a:rPr lang="en-US" sz="3900" dirty="0"/>
              <a:t>, endures all things. </a:t>
            </a:r>
          </a:p>
          <a:p>
            <a:pPr marL="0" indent="0">
              <a:buNone/>
            </a:pPr>
            <a:endParaRPr lang="en-US" sz="3900" dirty="0"/>
          </a:p>
          <a:p>
            <a:pPr marL="0" indent="0">
              <a:buNone/>
            </a:pPr>
            <a:endParaRPr lang="en-US" sz="3900" dirty="0"/>
          </a:p>
          <a:p>
            <a:pPr marL="0" indent="0">
              <a:buNone/>
            </a:pPr>
            <a:r>
              <a:rPr lang="en-US" sz="2200" i="1" dirty="0">
                <a:hlinkClick r:id="rId2"/>
              </a:rPr>
              <a:t>The Holy Bible: English Standard Version</a:t>
            </a:r>
            <a:r>
              <a:rPr lang="en-US" sz="2200" dirty="0"/>
              <a:t> (1 Co 12:31–14:1). (2016). Crossway Bibles.</a:t>
            </a:r>
          </a:p>
          <a:p>
            <a:pPr marL="0" indent="0">
              <a:buNone/>
            </a:pPr>
            <a:endParaRPr lang="en-US" dirty="0"/>
          </a:p>
        </p:txBody>
      </p:sp>
    </p:spTree>
    <p:extLst>
      <p:ext uri="{BB962C8B-B14F-4D97-AF65-F5344CB8AC3E}">
        <p14:creationId xmlns:p14="http://schemas.microsoft.com/office/powerpoint/2010/main" val="186274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737B7-41E4-6C4D-830E-79207046F206}"/>
              </a:ext>
            </a:extLst>
          </p:cNvPr>
          <p:cNvSpPr>
            <a:spLocks noGrp="1"/>
          </p:cNvSpPr>
          <p:nvPr>
            <p:ph type="title"/>
          </p:nvPr>
        </p:nvSpPr>
        <p:spPr>
          <a:xfrm>
            <a:off x="0" y="0"/>
            <a:ext cx="12192000" cy="1106905"/>
          </a:xfrm>
        </p:spPr>
        <p:txBody>
          <a:bodyPr/>
          <a:lstStyle/>
          <a:p>
            <a:r>
              <a:rPr lang="en-US" dirty="0"/>
              <a:t>And I will show you a still more excellent way:</a:t>
            </a:r>
          </a:p>
        </p:txBody>
      </p:sp>
      <p:sp>
        <p:nvSpPr>
          <p:cNvPr id="3" name="Content Placeholder 2">
            <a:extLst>
              <a:ext uri="{FF2B5EF4-FFF2-40B4-BE49-F238E27FC236}">
                <a16:creationId xmlns:a16="http://schemas.microsoft.com/office/drawing/2014/main" id="{41897C4C-969A-1A4D-B5DC-99CCC2E8DA45}"/>
              </a:ext>
            </a:extLst>
          </p:cNvPr>
          <p:cNvSpPr>
            <a:spLocks noGrp="1"/>
          </p:cNvSpPr>
          <p:nvPr>
            <p:ph idx="1"/>
          </p:nvPr>
        </p:nvSpPr>
        <p:spPr>
          <a:xfrm>
            <a:off x="-1" y="1106906"/>
            <a:ext cx="12191999" cy="5751094"/>
          </a:xfrm>
        </p:spPr>
        <p:txBody>
          <a:bodyPr>
            <a:normAutofit fontScale="70000" lnSpcReduction="20000"/>
          </a:bodyPr>
          <a:lstStyle/>
          <a:p>
            <a:pPr marL="0" indent="0">
              <a:buNone/>
            </a:pPr>
            <a:r>
              <a:rPr lang="en-US" sz="5100" b="1" baseline="30000" dirty="0"/>
              <a:t>8 </a:t>
            </a:r>
            <a:r>
              <a:rPr lang="en-US" sz="5100" b="1" dirty="0"/>
              <a:t>Love never ends</a:t>
            </a:r>
            <a:r>
              <a:rPr lang="en-US" sz="5100" dirty="0"/>
              <a:t>. As for prophecies, they will pass away; as for tongues, they will cease; as for knowledge, it will pass away. </a:t>
            </a:r>
          </a:p>
          <a:p>
            <a:pPr marL="0" indent="0">
              <a:buNone/>
            </a:pPr>
            <a:r>
              <a:rPr lang="en-US" sz="5100" b="1" baseline="30000" dirty="0"/>
              <a:t>9 </a:t>
            </a:r>
            <a:r>
              <a:rPr lang="en-US" sz="5100" dirty="0"/>
              <a:t>For we know in part and we prophesy in part, </a:t>
            </a:r>
          </a:p>
          <a:p>
            <a:pPr marL="0" indent="0">
              <a:buNone/>
            </a:pPr>
            <a:r>
              <a:rPr lang="en-US" sz="5100" b="1" baseline="30000" dirty="0"/>
              <a:t>10 </a:t>
            </a:r>
            <a:r>
              <a:rPr lang="en-US" sz="5100" dirty="0"/>
              <a:t>but when the perfect comes, the partial will pass away. </a:t>
            </a:r>
            <a:r>
              <a:rPr lang="en-US" sz="5100" b="1" baseline="30000" dirty="0"/>
              <a:t>11 </a:t>
            </a:r>
            <a:r>
              <a:rPr lang="en-US" sz="5100" dirty="0"/>
              <a:t>When I was a child, I spoke like a child, I thought like a child, I reasoned like a child. When I became a man, I gave up childish ways. </a:t>
            </a:r>
          </a:p>
          <a:p>
            <a:pPr marL="0" indent="0">
              <a:buNone/>
            </a:pPr>
            <a:r>
              <a:rPr lang="en-US" sz="5100" b="1" baseline="30000" dirty="0"/>
              <a:t>12 </a:t>
            </a:r>
            <a:r>
              <a:rPr lang="en-US" sz="5100" dirty="0"/>
              <a:t>For now we see in a mirror dimly, but then face to face. Now I know in part; then I shall know fully, even as I have been fully known. </a:t>
            </a:r>
          </a:p>
          <a:p>
            <a:pPr marL="0" indent="0">
              <a:buNone/>
            </a:pPr>
            <a:endParaRPr lang="en-US" sz="3600" i="1" dirty="0">
              <a:hlinkClick r:id="rId3"/>
            </a:endParaRPr>
          </a:p>
          <a:p>
            <a:pPr marL="0" indent="0">
              <a:buNone/>
            </a:pPr>
            <a:r>
              <a:rPr lang="en-US" sz="3600" i="1" dirty="0">
                <a:hlinkClick r:id="rId3"/>
              </a:rPr>
              <a:t>The Holy Bible: English Standard Version</a:t>
            </a:r>
            <a:r>
              <a:rPr lang="en-US" sz="3600" dirty="0"/>
              <a:t> (1 Co 12:31–14:1). (2016). Crossway Bibles.</a:t>
            </a:r>
          </a:p>
          <a:p>
            <a:pPr marL="0" indent="0">
              <a:buNone/>
            </a:pPr>
            <a:endParaRPr lang="en-US" dirty="0"/>
          </a:p>
        </p:txBody>
      </p:sp>
    </p:spTree>
    <p:extLst>
      <p:ext uri="{BB962C8B-B14F-4D97-AF65-F5344CB8AC3E}">
        <p14:creationId xmlns:p14="http://schemas.microsoft.com/office/powerpoint/2010/main" val="392069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737B7-41E4-6C4D-830E-79207046F206}"/>
              </a:ext>
            </a:extLst>
          </p:cNvPr>
          <p:cNvSpPr>
            <a:spLocks noGrp="1"/>
          </p:cNvSpPr>
          <p:nvPr>
            <p:ph type="title"/>
          </p:nvPr>
        </p:nvSpPr>
        <p:spPr>
          <a:xfrm>
            <a:off x="0" y="0"/>
            <a:ext cx="12192000" cy="1325563"/>
          </a:xfrm>
        </p:spPr>
        <p:txBody>
          <a:bodyPr/>
          <a:lstStyle/>
          <a:p>
            <a:r>
              <a:rPr lang="en-US" dirty="0"/>
              <a:t>And I will show you a still more excellent way:</a:t>
            </a:r>
          </a:p>
        </p:txBody>
      </p:sp>
      <p:sp>
        <p:nvSpPr>
          <p:cNvPr id="3" name="Content Placeholder 2">
            <a:extLst>
              <a:ext uri="{FF2B5EF4-FFF2-40B4-BE49-F238E27FC236}">
                <a16:creationId xmlns:a16="http://schemas.microsoft.com/office/drawing/2014/main" id="{41897C4C-969A-1A4D-B5DC-99CCC2E8DA45}"/>
              </a:ext>
            </a:extLst>
          </p:cNvPr>
          <p:cNvSpPr>
            <a:spLocks noGrp="1"/>
          </p:cNvSpPr>
          <p:nvPr>
            <p:ph idx="1"/>
          </p:nvPr>
        </p:nvSpPr>
        <p:spPr>
          <a:xfrm>
            <a:off x="-1" y="1325562"/>
            <a:ext cx="12191999" cy="5532437"/>
          </a:xfrm>
        </p:spPr>
        <p:txBody>
          <a:bodyPr>
            <a:normAutofit/>
          </a:bodyPr>
          <a:lstStyle/>
          <a:p>
            <a:pPr marL="0" indent="0">
              <a:buNone/>
            </a:pPr>
            <a:r>
              <a:rPr lang="en-US" sz="4000" b="1" baseline="30000" dirty="0"/>
              <a:t>13 </a:t>
            </a:r>
            <a:r>
              <a:rPr lang="en-US" sz="4000" dirty="0"/>
              <a:t>So now faith, hope, and love abide, these three; but </a:t>
            </a:r>
            <a:r>
              <a:rPr lang="en-US" sz="4000" b="1" dirty="0"/>
              <a:t>the greatest of these is love</a:t>
            </a:r>
            <a:r>
              <a:rPr lang="en-US" sz="4000" dirty="0"/>
              <a:t>. </a:t>
            </a:r>
          </a:p>
          <a:p>
            <a:pPr marL="0" indent="0">
              <a:buNone/>
            </a:pPr>
            <a:r>
              <a:rPr lang="en-US" sz="4000" b="1" dirty="0"/>
              <a:t>14 </a:t>
            </a:r>
            <a:r>
              <a:rPr lang="en-US" sz="4000" dirty="0"/>
              <a:t>Pursue love, and earnestly desire the spiritual gifts, especially that you may prophesy. </a:t>
            </a:r>
          </a:p>
          <a:p>
            <a:pPr marL="0" indent="0">
              <a:buNone/>
            </a:pPr>
            <a:endParaRPr lang="en-US" sz="4000" dirty="0"/>
          </a:p>
          <a:p>
            <a:pPr marL="0" indent="0">
              <a:buNone/>
            </a:pPr>
            <a:endParaRPr lang="en-US" sz="4000" dirty="0"/>
          </a:p>
          <a:p>
            <a:pPr marL="0" indent="0">
              <a:buNone/>
            </a:pPr>
            <a:endParaRPr lang="en-US" sz="4000" dirty="0"/>
          </a:p>
          <a:p>
            <a:pPr marL="0" indent="0">
              <a:buNone/>
            </a:pPr>
            <a:r>
              <a:rPr lang="en-US" sz="2000" i="1" dirty="0">
                <a:hlinkClick r:id="rId3"/>
              </a:rPr>
              <a:t>The Holy Bible: English Standard Version</a:t>
            </a:r>
            <a:r>
              <a:rPr lang="en-US" sz="2000" dirty="0"/>
              <a:t> (1 Co 12:31–14:1). (2016). Crossway Bibles.</a:t>
            </a:r>
          </a:p>
          <a:p>
            <a:pPr marL="0" indent="0">
              <a:buNone/>
            </a:pPr>
            <a:endParaRPr lang="en-US" dirty="0"/>
          </a:p>
        </p:txBody>
      </p:sp>
    </p:spTree>
    <p:extLst>
      <p:ext uri="{BB962C8B-B14F-4D97-AF65-F5344CB8AC3E}">
        <p14:creationId xmlns:p14="http://schemas.microsoft.com/office/powerpoint/2010/main" val="426881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07A6C4-0A15-1248-B07A-3F01DEDA0CA0}"/>
              </a:ext>
            </a:extLst>
          </p:cNvPr>
          <p:cNvSpPr>
            <a:spLocks noGrp="1"/>
          </p:cNvSpPr>
          <p:nvPr>
            <p:ph idx="1"/>
          </p:nvPr>
        </p:nvSpPr>
        <p:spPr>
          <a:xfrm>
            <a:off x="152400" y="0"/>
            <a:ext cx="11887200" cy="6858000"/>
          </a:xfrm>
        </p:spPr>
        <p:txBody>
          <a:bodyPr>
            <a:normAutofit lnSpcReduction="10000"/>
          </a:bodyPr>
          <a:lstStyle/>
          <a:p>
            <a:pPr marL="0" indent="0">
              <a:buNone/>
            </a:pPr>
            <a:r>
              <a:rPr lang="en-US" sz="3600" b="1" dirty="0"/>
              <a:t>Ro 12:9–21: </a:t>
            </a:r>
          </a:p>
          <a:p>
            <a:pPr marL="0" indent="0">
              <a:buNone/>
            </a:pPr>
            <a:r>
              <a:rPr lang="en-US" sz="3600" b="1" baseline="30000" dirty="0"/>
              <a:t>9 </a:t>
            </a:r>
            <a:r>
              <a:rPr lang="en-US" sz="3600" dirty="0"/>
              <a:t>Let love be genuine. Abhor what is evil; hold fast to what is good. </a:t>
            </a:r>
          </a:p>
          <a:p>
            <a:pPr marL="0" indent="0">
              <a:buNone/>
            </a:pPr>
            <a:r>
              <a:rPr lang="en-US" sz="3600" b="1" baseline="30000" dirty="0"/>
              <a:t>10 </a:t>
            </a:r>
            <a:r>
              <a:rPr lang="en-US" sz="3600" dirty="0"/>
              <a:t>Love one another with brotherly affection. Outdo one another in showing honor. </a:t>
            </a:r>
          </a:p>
          <a:p>
            <a:pPr marL="0" indent="0">
              <a:buNone/>
            </a:pPr>
            <a:r>
              <a:rPr lang="en-US" sz="3600" b="1" baseline="30000" dirty="0"/>
              <a:t>11 </a:t>
            </a:r>
            <a:r>
              <a:rPr lang="en-US" sz="3600" dirty="0"/>
              <a:t>Do not be slothful in zeal, be fervent in spirit, serve the Lord. </a:t>
            </a:r>
          </a:p>
          <a:p>
            <a:pPr marL="0" indent="0">
              <a:buNone/>
            </a:pPr>
            <a:r>
              <a:rPr lang="en-US" sz="3600" b="1" baseline="30000" dirty="0"/>
              <a:t>12 </a:t>
            </a:r>
            <a:r>
              <a:rPr lang="en-US" sz="3600" dirty="0"/>
              <a:t>Rejoice in hope, be patient in tribulation, be constant in prayer. </a:t>
            </a:r>
          </a:p>
          <a:p>
            <a:pPr marL="0" indent="0">
              <a:buNone/>
            </a:pPr>
            <a:r>
              <a:rPr lang="en-US" sz="3600" b="1" baseline="30000" dirty="0"/>
              <a:t>13 </a:t>
            </a:r>
            <a:r>
              <a:rPr lang="en-US" sz="3600" dirty="0"/>
              <a:t>Contribute to the needs of the saints and seek to show hospitality. </a:t>
            </a:r>
            <a:endParaRPr lang="en-US" sz="3600" i="1" dirty="0">
              <a:hlinkClick r:id="rId2"/>
            </a:endParaRPr>
          </a:p>
          <a:p>
            <a:pPr marL="0" indent="0">
              <a:buNone/>
            </a:pPr>
            <a:endParaRPr lang="en-US" sz="2000" i="1" dirty="0">
              <a:hlinkClick r:id="rId2"/>
            </a:endParaRPr>
          </a:p>
          <a:p>
            <a:pPr marL="0" indent="0">
              <a:buNone/>
            </a:pPr>
            <a:r>
              <a:rPr lang="en-US" sz="2000" i="1" dirty="0">
                <a:hlinkClick r:id="rId2"/>
              </a:rPr>
              <a:t>The Holy Bible: English Standard Version</a:t>
            </a:r>
            <a:r>
              <a:rPr lang="en-US" sz="2000" dirty="0"/>
              <a:t> (Ro 12:9–21). (2016). Crossway Bibles.</a:t>
            </a:r>
          </a:p>
          <a:p>
            <a:pPr marL="0" indent="0">
              <a:buNone/>
            </a:pPr>
            <a:endParaRPr lang="en-US" dirty="0"/>
          </a:p>
        </p:txBody>
      </p:sp>
    </p:spTree>
    <p:extLst>
      <p:ext uri="{BB962C8B-B14F-4D97-AF65-F5344CB8AC3E}">
        <p14:creationId xmlns:p14="http://schemas.microsoft.com/office/powerpoint/2010/main" val="1198550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07A6C4-0A15-1248-B07A-3F01DEDA0CA0}"/>
              </a:ext>
            </a:extLst>
          </p:cNvPr>
          <p:cNvSpPr>
            <a:spLocks noGrp="1"/>
          </p:cNvSpPr>
          <p:nvPr>
            <p:ph idx="1"/>
          </p:nvPr>
        </p:nvSpPr>
        <p:spPr>
          <a:xfrm>
            <a:off x="152400" y="0"/>
            <a:ext cx="11887200" cy="6858000"/>
          </a:xfrm>
        </p:spPr>
        <p:txBody>
          <a:bodyPr>
            <a:normAutofit fontScale="92500" lnSpcReduction="10000"/>
          </a:bodyPr>
          <a:lstStyle/>
          <a:p>
            <a:pPr marL="0" indent="0">
              <a:buNone/>
            </a:pPr>
            <a:r>
              <a:rPr lang="en-US" sz="3900" b="1" dirty="0"/>
              <a:t>Ro 12:9–21: </a:t>
            </a:r>
          </a:p>
          <a:p>
            <a:pPr marL="0" indent="0">
              <a:buNone/>
            </a:pPr>
            <a:r>
              <a:rPr lang="en-US" sz="3900" b="1" baseline="30000" dirty="0"/>
              <a:t>14 </a:t>
            </a:r>
            <a:r>
              <a:rPr lang="en-US" sz="3900" dirty="0"/>
              <a:t>Bless those who persecute you; bless and do not curse them. </a:t>
            </a:r>
          </a:p>
          <a:p>
            <a:pPr marL="0" indent="0">
              <a:buNone/>
            </a:pPr>
            <a:r>
              <a:rPr lang="en-US" sz="3900" b="1" baseline="30000" dirty="0"/>
              <a:t>15 </a:t>
            </a:r>
            <a:r>
              <a:rPr lang="en-US" sz="3900" dirty="0"/>
              <a:t>Rejoice with those who rejoice, weep with those who weep. </a:t>
            </a:r>
          </a:p>
          <a:p>
            <a:pPr marL="0" indent="0">
              <a:buNone/>
            </a:pPr>
            <a:r>
              <a:rPr lang="en-US" sz="3900" b="1" baseline="30000" dirty="0"/>
              <a:t>16 </a:t>
            </a:r>
            <a:r>
              <a:rPr lang="en-US" sz="3900" dirty="0"/>
              <a:t>Live in harmony with one another. Do not be haughty, but associate with the lowly. Never be wise in your own sight. </a:t>
            </a:r>
          </a:p>
          <a:p>
            <a:pPr marL="0" indent="0">
              <a:buNone/>
            </a:pPr>
            <a:r>
              <a:rPr lang="en-US" sz="3900" b="1" baseline="30000" dirty="0"/>
              <a:t>17 </a:t>
            </a:r>
            <a:r>
              <a:rPr lang="en-US" sz="3900" dirty="0"/>
              <a:t>Repay no one evil for evil, but give thought to do what is honorable in the sight of all. </a:t>
            </a:r>
          </a:p>
          <a:p>
            <a:pPr marL="0" indent="0">
              <a:buNone/>
            </a:pPr>
            <a:r>
              <a:rPr lang="en-US" sz="3900" b="1" baseline="30000" dirty="0"/>
              <a:t>18 </a:t>
            </a:r>
            <a:r>
              <a:rPr lang="en-US" sz="3900" dirty="0"/>
              <a:t>If possible, so far as it depends on you, live peaceably with all.</a:t>
            </a:r>
            <a:endParaRPr lang="en-US" sz="3900" i="1" dirty="0">
              <a:hlinkClick r:id="rId2"/>
            </a:endParaRPr>
          </a:p>
          <a:p>
            <a:pPr marL="0" indent="0">
              <a:buNone/>
            </a:pPr>
            <a:endParaRPr lang="en-US" sz="2000" i="1" dirty="0">
              <a:hlinkClick r:id="rId2"/>
            </a:endParaRPr>
          </a:p>
          <a:p>
            <a:pPr marL="0" indent="0">
              <a:buNone/>
            </a:pPr>
            <a:r>
              <a:rPr lang="en-US" sz="2000" i="1" dirty="0">
                <a:hlinkClick r:id="rId2"/>
              </a:rPr>
              <a:t>The Holy Bible: English Standard Version</a:t>
            </a:r>
            <a:r>
              <a:rPr lang="en-US" sz="2000" dirty="0"/>
              <a:t> (Ro 12:9–21). (2016). Crossway Bibles.</a:t>
            </a:r>
          </a:p>
          <a:p>
            <a:pPr marL="0" indent="0">
              <a:buNone/>
            </a:pPr>
            <a:endParaRPr lang="en-US" dirty="0"/>
          </a:p>
        </p:txBody>
      </p:sp>
    </p:spTree>
    <p:extLst>
      <p:ext uri="{BB962C8B-B14F-4D97-AF65-F5344CB8AC3E}">
        <p14:creationId xmlns:p14="http://schemas.microsoft.com/office/powerpoint/2010/main" val="3258275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07A6C4-0A15-1248-B07A-3F01DEDA0CA0}"/>
              </a:ext>
            </a:extLst>
          </p:cNvPr>
          <p:cNvSpPr>
            <a:spLocks noGrp="1"/>
          </p:cNvSpPr>
          <p:nvPr>
            <p:ph idx="1"/>
          </p:nvPr>
        </p:nvSpPr>
        <p:spPr>
          <a:xfrm>
            <a:off x="152400" y="0"/>
            <a:ext cx="11887200" cy="6858000"/>
          </a:xfrm>
        </p:spPr>
        <p:txBody>
          <a:bodyPr>
            <a:normAutofit/>
          </a:bodyPr>
          <a:lstStyle/>
          <a:p>
            <a:pPr marL="0" indent="0">
              <a:buNone/>
            </a:pPr>
            <a:r>
              <a:rPr lang="en-US" sz="3600" b="1" dirty="0"/>
              <a:t>Ro 12:9–21: </a:t>
            </a:r>
          </a:p>
          <a:p>
            <a:pPr marL="0" indent="0">
              <a:buNone/>
            </a:pPr>
            <a:r>
              <a:rPr lang="en-US" sz="3600" b="1" baseline="30000" dirty="0"/>
              <a:t>19 </a:t>
            </a:r>
            <a:r>
              <a:rPr lang="en-US" sz="3600" dirty="0"/>
              <a:t>Beloved, never avenge yourselves, but leave it to the wrath of God, for it is written, “Vengeance is mine, I will repay, says the Lord.” </a:t>
            </a:r>
          </a:p>
          <a:p>
            <a:pPr marL="0" indent="0">
              <a:buNone/>
            </a:pPr>
            <a:r>
              <a:rPr lang="en-US" sz="3600" b="1" baseline="30000" dirty="0"/>
              <a:t>20 </a:t>
            </a:r>
            <a:r>
              <a:rPr lang="en-US" sz="3600" dirty="0"/>
              <a:t>To the contrary, “if your enemy is hungry, feed him; if he is thirsty, give him something to drink; for by so doing you will heap burning coals on his head.” </a:t>
            </a:r>
          </a:p>
          <a:p>
            <a:pPr marL="0" indent="0">
              <a:buNone/>
            </a:pPr>
            <a:r>
              <a:rPr lang="en-US" sz="3600" b="1" baseline="30000" dirty="0"/>
              <a:t>21 </a:t>
            </a:r>
            <a:r>
              <a:rPr lang="en-US" sz="3600" dirty="0"/>
              <a:t>Do not be overcome by evil, but overcome evil with good. </a:t>
            </a:r>
          </a:p>
          <a:p>
            <a:pPr marL="0" indent="0">
              <a:buNone/>
            </a:pPr>
            <a:r>
              <a:rPr lang="en-US" sz="2000" i="1" dirty="0">
                <a:hlinkClick r:id="rId2"/>
              </a:rPr>
              <a:t>The Holy Bible: English Standard Version</a:t>
            </a:r>
            <a:r>
              <a:rPr lang="en-US" sz="2000" dirty="0"/>
              <a:t> (Ro 12:9–21). (2016). Crossway Bibles.</a:t>
            </a:r>
          </a:p>
          <a:p>
            <a:pPr marL="0" indent="0">
              <a:buNone/>
            </a:pPr>
            <a:endParaRPr lang="en-US" dirty="0"/>
          </a:p>
        </p:txBody>
      </p:sp>
    </p:spTree>
    <p:extLst>
      <p:ext uri="{BB962C8B-B14F-4D97-AF65-F5344CB8AC3E}">
        <p14:creationId xmlns:p14="http://schemas.microsoft.com/office/powerpoint/2010/main" val="97107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8557"/>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4F586-C8BB-E248-BCAE-2626C347B251}"/>
              </a:ext>
            </a:extLst>
          </p:cNvPr>
          <p:cNvSpPr>
            <a:spLocks noGrp="1"/>
          </p:cNvSpPr>
          <p:nvPr>
            <p:ph type="title"/>
          </p:nvPr>
        </p:nvSpPr>
        <p:spPr>
          <a:xfrm>
            <a:off x="152400" y="9068"/>
            <a:ext cx="11887200" cy="712113"/>
          </a:xfrm>
        </p:spPr>
        <p:txBody>
          <a:bodyPr/>
          <a:lstStyle/>
          <a:p>
            <a:r>
              <a:rPr lang="en-US" dirty="0"/>
              <a:t>Definitions:</a:t>
            </a:r>
          </a:p>
        </p:txBody>
      </p:sp>
      <p:sp>
        <p:nvSpPr>
          <p:cNvPr id="3" name="Content Placeholder 2">
            <a:extLst>
              <a:ext uri="{FF2B5EF4-FFF2-40B4-BE49-F238E27FC236}">
                <a16:creationId xmlns:a16="http://schemas.microsoft.com/office/drawing/2014/main" id="{1F19E27C-8836-3448-8046-89C186214579}"/>
              </a:ext>
            </a:extLst>
          </p:cNvPr>
          <p:cNvSpPr>
            <a:spLocks noGrp="1"/>
          </p:cNvSpPr>
          <p:nvPr>
            <p:ph idx="1"/>
          </p:nvPr>
        </p:nvSpPr>
        <p:spPr>
          <a:xfrm>
            <a:off x="152400" y="721180"/>
            <a:ext cx="11887200" cy="6127751"/>
          </a:xfrm>
        </p:spPr>
        <p:txBody>
          <a:bodyPr>
            <a:normAutofit fontScale="92500" lnSpcReduction="10000"/>
          </a:bodyPr>
          <a:lstStyle/>
          <a:p>
            <a:pPr marL="0" indent="0">
              <a:buNone/>
            </a:pPr>
            <a:r>
              <a:rPr lang="en-US" b="1" dirty="0"/>
              <a:t>25</a:t>
            </a:r>
            <a:r>
              <a:rPr lang="en-US" dirty="0"/>
              <a:t> </a:t>
            </a:r>
            <a:r>
              <a:rPr lang="el-GR" b="1" dirty="0" err="1"/>
              <a:t>ἀγαπάω</a:t>
            </a:r>
            <a:r>
              <a:rPr lang="en-US" dirty="0"/>
              <a:t> [</a:t>
            </a:r>
            <a:r>
              <a:rPr lang="en-US" i="1" dirty="0" err="1"/>
              <a:t>agapao</a:t>
            </a:r>
            <a:r>
              <a:rPr lang="en-US" dirty="0"/>
              <a:t> /</a:t>
            </a:r>
            <a:r>
              <a:rPr lang="en-US" dirty="0" err="1"/>
              <a:t>ag·ap·</a:t>
            </a:r>
            <a:r>
              <a:rPr lang="en-US" b="1" dirty="0" err="1"/>
              <a:t>ah</a:t>
            </a:r>
            <a:r>
              <a:rPr lang="en-US" dirty="0" err="1"/>
              <a:t>·o</a:t>
            </a:r>
            <a:r>
              <a:rPr lang="en-US" dirty="0"/>
              <a:t>/] </a:t>
            </a:r>
            <a:r>
              <a:rPr lang="en-US" dirty="0">
                <a:highlight>
                  <a:srgbClr val="FFFF00"/>
                </a:highlight>
              </a:rPr>
              <a:t>v.</a:t>
            </a:r>
            <a:r>
              <a:rPr lang="en-US" dirty="0"/>
              <a:t> Perhaps from </a:t>
            </a:r>
            <a:r>
              <a:rPr lang="en-US" i="1" dirty="0" err="1"/>
              <a:t>agan</a:t>
            </a:r>
            <a:r>
              <a:rPr lang="en-US" dirty="0"/>
              <a:t> (much) [or </a:t>
            </a:r>
            <a:r>
              <a:rPr lang="en-US" dirty="0" err="1"/>
              <a:t>cf</a:t>
            </a:r>
            <a:r>
              <a:rPr lang="en-US" dirty="0"/>
              <a:t> 5368]; TDNT 1:21; TDNTA 5; GK 26; 142 occurrences; AV translates as “love” 135 times, and “beloved” seven times. </a:t>
            </a:r>
            <a:r>
              <a:rPr lang="en-US" b="1" cap="small" dirty="0">
                <a:highlight>
                  <a:srgbClr val="FFFF00"/>
                </a:highlight>
              </a:rPr>
              <a:t>1</a:t>
            </a:r>
            <a:r>
              <a:rPr lang="en-US" dirty="0">
                <a:highlight>
                  <a:srgbClr val="FFFF00"/>
                </a:highlight>
              </a:rPr>
              <a:t> of persons. </a:t>
            </a:r>
            <a:r>
              <a:rPr lang="en-US" cap="small" dirty="0">
                <a:highlight>
                  <a:srgbClr val="FFFF00"/>
                </a:highlight>
              </a:rPr>
              <a:t>1a</a:t>
            </a:r>
            <a:r>
              <a:rPr lang="en-US" dirty="0">
                <a:highlight>
                  <a:srgbClr val="FFFF00"/>
                </a:highlight>
              </a:rPr>
              <a:t> to welcome, to entertain, to be fond of, to love dearly.</a:t>
            </a:r>
            <a:r>
              <a:rPr lang="en-US" dirty="0"/>
              <a:t> </a:t>
            </a:r>
            <a:r>
              <a:rPr lang="en-US" b="1" cap="small" dirty="0"/>
              <a:t>2</a:t>
            </a:r>
            <a:r>
              <a:rPr lang="en-US" dirty="0"/>
              <a:t> of things. </a:t>
            </a:r>
            <a:r>
              <a:rPr lang="en-US" cap="small" dirty="0"/>
              <a:t>2a</a:t>
            </a:r>
            <a:r>
              <a:rPr lang="en-US" dirty="0"/>
              <a:t> to be well pleased, to be contented at or with a thing.</a:t>
            </a:r>
          </a:p>
          <a:p>
            <a:pPr marL="0" indent="0">
              <a:buNone/>
            </a:pPr>
            <a:endParaRPr lang="en-US" dirty="0"/>
          </a:p>
          <a:p>
            <a:pPr marL="0" indent="0">
              <a:buNone/>
            </a:pPr>
            <a:r>
              <a:rPr lang="en-US" b="1" dirty="0"/>
              <a:t>26</a:t>
            </a:r>
            <a:r>
              <a:rPr lang="en-US" dirty="0"/>
              <a:t> </a:t>
            </a:r>
            <a:r>
              <a:rPr lang="el-GR" b="1" dirty="0" err="1"/>
              <a:t>ἀγάπη</a:t>
            </a:r>
            <a:r>
              <a:rPr lang="en-US" dirty="0"/>
              <a:t> [</a:t>
            </a:r>
            <a:r>
              <a:rPr lang="en-US" i="1" dirty="0"/>
              <a:t>agape</a:t>
            </a:r>
            <a:r>
              <a:rPr lang="en-US" dirty="0"/>
              <a:t> /</a:t>
            </a:r>
            <a:r>
              <a:rPr lang="en-US" dirty="0" err="1"/>
              <a:t>ag·</a:t>
            </a:r>
            <a:r>
              <a:rPr lang="en-US" b="1" dirty="0" err="1"/>
              <a:t>ah</a:t>
            </a:r>
            <a:r>
              <a:rPr lang="en-US" dirty="0" err="1"/>
              <a:t>·pay</a:t>
            </a:r>
            <a:r>
              <a:rPr lang="en-US" dirty="0"/>
              <a:t>/] </a:t>
            </a:r>
            <a:r>
              <a:rPr lang="en-US" dirty="0">
                <a:highlight>
                  <a:srgbClr val="FFFF00"/>
                </a:highlight>
              </a:rPr>
              <a:t>n f.</a:t>
            </a:r>
            <a:r>
              <a:rPr lang="en-US" dirty="0"/>
              <a:t> From 25; TDNT 1:21; TDNTA 5; GK 27; 116 occurrences; AV translates as “love” 86 times, “charity” 27 times, “dear” once, “charitably + 2596” once, and “feast of charity” once. </a:t>
            </a:r>
            <a:r>
              <a:rPr lang="en-US" b="1" cap="small" dirty="0">
                <a:highlight>
                  <a:srgbClr val="FFFF00"/>
                </a:highlight>
              </a:rPr>
              <a:t>1</a:t>
            </a:r>
            <a:r>
              <a:rPr lang="en-US" dirty="0">
                <a:highlight>
                  <a:srgbClr val="FFFF00"/>
                </a:highlight>
              </a:rPr>
              <a:t> brotherly love, affection, good will, love, benevolence. </a:t>
            </a:r>
            <a:r>
              <a:rPr lang="en-US" b="1" cap="small" dirty="0">
                <a:highlight>
                  <a:srgbClr val="FFFF00"/>
                </a:highlight>
              </a:rPr>
              <a:t>2</a:t>
            </a:r>
            <a:r>
              <a:rPr lang="en-US" dirty="0">
                <a:highlight>
                  <a:srgbClr val="FFFF00"/>
                </a:highlight>
              </a:rPr>
              <a:t> love feasts.</a:t>
            </a:r>
          </a:p>
          <a:p>
            <a:pPr marL="0" indent="0">
              <a:buNone/>
            </a:pPr>
            <a:endParaRPr lang="en-US" dirty="0"/>
          </a:p>
          <a:p>
            <a:pPr marL="0" indent="0">
              <a:buNone/>
            </a:pPr>
            <a:r>
              <a:rPr lang="en-US" b="1" dirty="0"/>
              <a:t>27</a:t>
            </a:r>
            <a:r>
              <a:rPr lang="en-US" dirty="0"/>
              <a:t> </a:t>
            </a:r>
            <a:r>
              <a:rPr lang="el-GR" b="1" dirty="0" err="1"/>
              <a:t>ἀγαπητός</a:t>
            </a:r>
            <a:r>
              <a:rPr lang="en-US" dirty="0"/>
              <a:t> [</a:t>
            </a:r>
            <a:r>
              <a:rPr lang="en-US" i="1" dirty="0" err="1"/>
              <a:t>agapetos</a:t>
            </a:r>
            <a:r>
              <a:rPr lang="en-US" dirty="0"/>
              <a:t> /</a:t>
            </a:r>
            <a:r>
              <a:rPr lang="en-US" dirty="0" err="1"/>
              <a:t>ag·ap·ay·</a:t>
            </a:r>
            <a:r>
              <a:rPr lang="en-US" b="1" dirty="0" err="1"/>
              <a:t>tos</a:t>
            </a:r>
            <a:r>
              <a:rPr lang="en-US" dirty="0"/>
              <a:t>/] </a:t>
            </a:r>
            <a:r>
              <a:rPr lang="en-US" dirty="0">
                <a:highlight>
                  <a:srgbClr val="FFFF00"/>
                </a:highlight>
              </a:rPr>
              <a:t>adj.</a:t>
            </a:r>
            <a:r>
              <a:rPr lang="en-US" dirty="0"/>
              <a:t> From 25; TDNT 1:21; TDNTA 5; GK 28; 62 occurrences; AV translates as “beloved” 47 times, “dearly beloved” nine times, “well beloved” three times, and “dear” three times. </a:t>
            </a:r>
            <a:r>
              <a:rPr lang="en-US" b="1" cap="small" dirty="0">
                <a:highlight>
                  <a:srgbClr val="FFFF00"/>
                </a:highlight>
              </a:rPr>
              <a:t>1</a:t>
            </a:r>
            <a:r>
              <a:rPr lang="en-US" dirty="0">
                <a:highlight>
                  <a:srgbClr val="FFFF00"/>
                </a:highlight>
              </a:rPr>
              <a:t> beloved, esteemed, dear, </a:t>
            </a:r>
            <a:r>
              <a:rPr lang="en-US" dirty="0" err="1">
                <a:highlight>
                  <a:srgbClr val="FFFF00"/>
                </a:highlight>
              </a:rPr>
              <a:t>favourite</a:t>
            </a:r>
            <a:r>
              <a:rPr lang="en-US" dirty="0">
                <a:highlight>
                  <a:srgbClr val="FFFF00"/>
                </a:highlight>
              </a:rPr>
              <a:t>, worthy of love.</a:t>
            </a:r>
          </a:p>
          <a:p>
            <a:pPr marL="0" indent="0">
              <a:buNone/>
            </a:pPr>
            <a:endParaRPr lang="en-US" sz="2200" dirty="0"/>
          </a:p>
          <a:p>
            <a:pPr marL="0" indent="0">
              <a:buNone/>
            </a:pPr>
            <a:r>
              <a:rPr lang="en-US" sz="2200" dirty="0"/>
              <a:t>Strong, J. (1995). In </a:t>
            </a:r>
            <a:r>
              <a:rPr lang="en-US" sz="2200" i="1" dirty="0">
                <a:hlinkClick r:id="rId2"/>
              </a:rPr>
              <a:t>Enhanced Strong’s Lexicon</a:t>
            </a:r>
            <a:r>
              <a:rPr lang="en-US" sz="2200" dirty="0"/>
              <a:t>. Woodside Bible Fellowship.</a:t>
            </a:r>
          </a:p>
          <a:p>
            <a:endParaRPr lang="en-US" dirty="0"/>
          </a:p>
        </p:txBody>
      </p:sp>
    </p:spTree>
    <p:extLst>
      <p:ext uri="{BB962C8B-B14F-4D97-AF65-F5344CB8AC3E}">
        <p14:creationId xmlns:p14="http://schemas.microsoft.com/office/powerpoint/2010/main" val="3799446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06346-D387-D244-ACA9-0FDA5F2DE256}"/>
              </a:ext>
            </a:extLst>
          </p:cNvPr>
          <p:cNvSpPr>
            <a:spLocks noGrp="1"/>
          </p:cNvSpPr>
          <p:nvPr>
            <p:ph type="title"/>
          </p:nvPr>
        </p:nvSpPr>
        <p:spPr/>
        <p:txBody>
          <a:bodyPr/>
          <a:lstStyle/>
          <a:p>
            <a:r>
              <a:rPr lang="en-US" dirty="0"/>
              <a:t>So how do we define agape love in a practical, understandable way? Jn 15:9–14:</a:t>
            </a:r>
          </a:p>
        </p:txBody>
      </p:sp>
      <p:sp>
        <p:nvSpPr>
          <p:cNvPr id="3" name="Content Placeholder 2">
            <a:extLst>
              <a:ext uri="{FF2B5EF4-FFF2-40B4-BE49-F238E27FC236}">
                <a16:creationId xmlns:a16="http://schemas.microsoft.com/office/drawing/2014/main" id="{E6C55EB7-E780-0348-B115-2375B5CB20CC}"/>
              </a:ext>
            </a:extLst>
          </p:cNvPr>
          <p:cNvSpPr>
            <a:spLocks noGrp="1"/>
          </p:cNvSpPr>
          <p:nvPr>
            <p:ph idx="1"/>
          </p:nvPr>
        </p:nvSpPr>
        <p:spPr/>
        <p:txBody>
          <a:bodyPr/>
          <a:lstStyle/>
          <a:p>
            <a:pPr marL="0" indent="0">
              <a:buNone/>
            </a:pPr>
            <a:endParaRPr lang="en-US" sz="4000" b="1" baseline="30000" dirty="0"/>
          </a:p>
          <a:p>
            <a:pPr marL="0" indent="0">
              <a:buNone/>
            </a:pPr>
            <a:r>
              <a:rPr lang="en-US" sz="4000" b="1" baseline="30000" dirty="0"/>
              <a:t>9 </a:t>
            </a:r>
            <a:r>
              <a:rPr lang="en-US" sz="4000" dirty="0"/>
              <a:t>As the </a:t>
            </a:r>
            <a:r>
              <a:rPr lang="en-US" sz="4000" b="1" dirty="0"/>
              <a:t>Father has loved me, </a:t>
            </a:r>
            <a:r>
              <a:rPr lang="en-US" sz="4000" dirty="0"/>
              <a:t>so </a:t>
            </a:r>
            <a:r>
              <a:rPr lang="en-US" sz="4000" b="1" dirty="0"/>
              <a:t>have I loved you. </a:t>
            </a:r>
            <a:r>
              <a:rPr lang="en-US" sz="4000" dirty="0"/>
              <a:t>Abide in my love. </a:t>
            </a:r>
          </a:p>
          <a:p>
            <a:pPr marL="0" indent="0">
              <a:buNone/>
            </a:pPr>
            <a:r>
              <a:rPr lang="en-US" sz="4000" b="1" baseline="30000" dirty="0"/>
              <a:t>10 </a:t>
            </a:r>
            <a:r>
              <a:rPr lang="en-US" sz="4000" dirty="0"/>
              <a:t>If you keep my commandments, you will abide in my love, just as </a:t>
            </a:r>
            <a:r>
              <a:rPr lang="en-US" sz="4000" b="1" dirty="0"/>
              <a:t>I have kept my Father’s commandments and abide in his love. </a:t>
            </a:r>
          </a:p>
          <a:p>
            <a:pPr marL="0" indent="0">
              <a:buNone/>
            </a:pPr>
            <a:endParaRPr lang="en-US" sz="2000" i="1" dirty="0">
              <a:hlinkClick r:id="rId3"/>
            </a:endParaRPr>
          </a:p>
          <a:p>
            <a:pPr marL="0" indent="0">
              <a:buNone/>
            </a:pPr>
            <a:endParaRPr lang="en-US" sz="2000" i="1" dirty="0">
              <a:hlinkClick r:id="rId3"/>
            </a:endParaRPr>
          </a:p>
          <a:p>
            <a:pPr marL="0" indent="0">
              <a:buNone/>
            </a:pPr>
            <a:r>
              <a:rPr lang="en-US" sz="2000" i="1" dirty="0">
                <a:hlinkClick r:id="rId3"/>
              </a:rPr>
              <a:t>The Holy Bible: English Standard Version</a:t>
            </a:r>
            <a:r>
              <a:rPr lang="en-US" sz="2000" dirty="0"/>
              <a:t> (Jn 15:9–14). (2016). Crossway Bibles.</a:t>
            </a:r>
          </a:p>
          <a:p>
            <a:endParaRPr lang="en-US" dirty="0"/>
          </a:p>
        </p:txBody>
      </p:sp>
    </p:spTree>
    <p:extLst>
      <p:ext uri="{BB962C8B-B14F-4D97-AF65-F5344CB8AC3E}">
        <p14:creationId xmlns:p14="http://schemas.microsoft.com/office/powerpoint/2010/main" val="272101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6"/>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C55EB7-E780-0348-B115-2375B5CB20CC}"/>
              </a:ext>
            </a:extLst>
          </p:cNvPr>
          <p:cNvSpPr>
            <a:spLocks noGrp="1"/>
          </p:cNvSpPr>
          <p:nvPr>
            <p:ph idx="1"/>
          </p:nvPr>
        </p:nvSpPr>
        <p:spPr>
          <a:xfrm>
            <a:off x="152400" y="0"/>
            <a:ext cx="11887200" cy="6858000"/>
          </a:xfrm>
        </p:spPr>
        <p:txBody>
          <a:bodyPr>
            <a:normAutofit/>
          </a:bodyPr>
          <a:lstStyle/>
          <a:p>
            <a:pPr marL="0" indent="0">
              <a:buNone/>
            </a:pPr>
            <a:r>
              <a:rPr lang="en-US" sz="4000" b="1" baseline="30000" dirty="0"/>
              <a:t>11 </a:t>
            </a:r>
            <a:r>
              <a:rPr lang="en-US" sz="4000" dirty="0"/>
              <a:t>These things I have spoken to you, that my joy may be in you, and that your joy may be full. </a:t>
            </a:r>
          </a:p>
          <a:p>
            <a:pPr marL="0" indent="0">
              <a:buNone/>
            </a:pPr>
            <a:r>
              <a:rPr lang="en-US" sz="4000" b="1" baseline="30000" dirty="0"/>
              <a:t>12 </a:t>
            </a:r>
            <a:r>
              <a:rPr lang="en-US" sz="4000" dirty="0"/>
              <a:t>“This is my commandment, that </a:t>
            </a:r>
            <a:r>
              <a:rPr lang="en-US" sz="4000" b="1" dirty="0"/>
              <a:t>you love one another as I have loved you. </a:t>
            </a:r>
          </a:p>
          <a:p>
            <a:pPr marL="0" indent="0">
              <a:buNone/>
            </a:pPr>
            <a:r>
              <a:rPr lang="en-US" sz="4000" b="1" baseline="30000" dirty="0"/>
              <a:t>13 </a:t>
            </a:r>
            <a:r>
              <a:rPr lang="en-US" sz="4000" dirty="0"/>
              <a:t>Greater love has no one than this, that someone lay down his life for his friends. </a:t>
            </a:r>
            <a:r>
              <a:rPr lang="en-US" sz="4000" b="1" baseline="30000" dirty="0"/>
              <a:t>14 </a:t>
            </a:r>
            <a:r>
              <a:rPr lang="en-US" sz="4000" dirty="0"/>
              <a:t>You are my friends if you do what I command you.</a:t>
            </a:r>
          </a:p>
          <a:p>
            <a:pPr marL="0" indent="0">
              <a:buNone/>
            </a:pPr>
            <a:br>
              <a:rPr lang="en-US" dirty="0"/>
            </a:br>
            <a:endParaRPr lang="en-US" dirty="0"/>
          </a:p>
          <a:p>
            <a:pPr marL="0" indent="0">
              <a:buNone/>
            </a:pPr>
            <a:r>
              <a:rPr lang="en-US" sz="2000" dirty="0"/>
              <a:t> </a:t>
            </a:r>
          </a:p>
          <a:p>
            <a:pPr marL="0" indent="0">
              <a:buNone/>
            </a:pPr>
            <a:endParaRPr lang="en-US" sz="2000" i="1" u="sng" dirty="0">
              <a:hlinkClick r:id="rId4"/>
            </a:endParaRPr>
          </a:p>
          <a:p>
            <a:pPr marL="0" indent="0">
              <a:buNone/>
            </a:pPr>
            <a:endParaRPr lang="en-US" sz="2000" i="1" u="sng" dirty="0">
              <a:hlinkClick r:id="rId4"/>
            </a:endParaRPr>
          </a:p>
          <a:p>
            <a:pPr marL="0" indent="0">
              <a:buNone/>
            </a:pPr>
            <a:r>
              <a:rPr lang="en-US" sz="2000" i="1" u="sng" dirty="0">
                <a:hlinkClick r:id="rId4"/>
              </a:rPr>
              <a:t>The Holy Bible: English Standard Version</a:t>
            </a:r>
            <a:r>
              <a:rPr lang="en-US" sz="2000" dirty="0"/>
              <a:t> (Jn 15:9–14). (2016). Crossway Bibles.</a:t>
            </a:r>
          </a:p>
        </p:txBody>
      </p:sp>
    </p:spTree>
    <p:extLst>
      <p:ext uri="{BB962C8B-B14F-4D97-AF65-F5344CB8AC3E}">
        <p14:creationId xmlns:p14="http://schemas.microsoft.com/office/powerpoint/2010/main" val="135799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F7D0F8-545E-7E48-BD81-EB0FD01A4BE9}"/>
              </a:ext>
            </a:extLst>
          </p:cNvPr>
          <p:cNvSpPr>
            <a:spLocks noGrp="1"/>
          </p:cNvSpPr>
          <p:nvPr>
            <p:ph idx="1"/>
          </p:nvPr>
        </p:nvSpPr>
        <p:spPr>
          <a:xfrm>
            <a:off x="152400" y="125162"/>
            <a:ext cx="11887200" cy="6732838"/>
          </a:xfrm>
        </p:spPr>
        <p:txBody>
          <a:bodyPr>
            <a:normAutofit fontScale="92500" lnSpcReduction="10000"/>
          </a:bodyPr>
          <a:lstStyle/>
          <a:p>
            <a:pPr marL="0" indent="0">
              <a:buNone/>
            </a:pPr>
            <a:r>
              <a:rPr lang="en-US" sz="3900" b="1" dirty="0"/>
              <a:t>Jn 14:21–24:</a:t>
            </a:r>
          </a:p>
          <a:p>
            <a:pPr marL="0" indent="0">
              <a:buNone/>
            </a:pPr>
            <a:r>
              <a:rPr lang="en-US" sz="3900" dirty="0"/>
              <a:t> </a:t>
            </a:r>
            <a:r>
              <a:rPr lang="en-US" sz="3900" b="1" baseline="30000" dirty="0"/>
              <a:t>21 </a:t>
            </a:r>
            <a:r>
              <a:rPr lang="en-US" sz="3900" dirty="0"/>
              <a:t>Whoever has my commandments and keeps them, he it is who loves me. And he who loves me will be loved by my Father, and I will love him and manifest myself to him.” </a:t>
            </a:r>
            <a:r>
              <a:rPr lang="en-US" sz="3900" b="1" baseline="30000" dirty="0"/>
              <a:t>22 </a:t>
            </a:r>
            <a:r>
              <a:rPr lang="en-US" sz="3900" dirty="0"/>
              <a:t>Judas (not Iscariot) said to him, “Lord, how is it that you will manifest yourself to us, and not to the world?” </a:t>
            </a:r>
            <a:r>
              <a:rPr lang="en-US" sz="3900" b="1" baseline="30000" dirty="0"/>
              <a:t>23 </a:t>
            </a:r>
            <a:r>
              <a:rPr lang="en-US" sz="3900" dirty="0"/>
              <a:t>Jesus answered him, “If </a:t>
            </a:r>
            <a:r>
              <a:rPr lang="en-US" sz="3900" b="1" dirty="0"/>
              <a:t>anyone loves me, he will keep my word, and my Father will love him</a:t>
            </a:r>
            <a:r>
              <a:rPr lang="en-US" sz="3900" dirty="0"/>
              <a:t>, and we will come to him and make our home with him. </a:t>
            </a:r>
            <a:r>
              <a:rPr lang="en-US" sz="3900" b="1" baseline="30000" dirty="0"/>
              <a:t>24 </a:t>
            </a:r>
            <a:r>
              <a:rPr lang="en-US" sz="3900" dirty="0"/>
              <a:t>Whoever does not love me does not keep my words. And the word that you hear is not mine but the Father’s who sent me. </a:t>
            </a:r>
          </a:p>
          <a:p>
            <a:pPr marL="0" indent="0">
              <a:buNone/>
            </a:pPr>
            <a:r>
              <a:rPr lang="en-US" sz="2000" dirty="0"/>
              <a:t> </a:t>
            </a:r>
          </a:p>
          <a:p>
            <a:pPr marL="0" indent="0">
              <a:buNone/>
            </a:pPr>
            <a:endParaRPr lang="en-US" sz="2000" i="1" u="sng" dirty="0">
              <a:hlinkClick r:id="rId3"/>
            </a:endParaRPr>
          </a:p>
          <a:p>
            <a:pPr marL="0" indent="0">
              <a:buNone/>
            </a:pPr>
            <a:r>
              <a:rPr lang="en-US" sz="2000" i="1" u="sng" dirty="0">
                <a:hlinkClick r:id="rId3"/>
              </a:rPr>
              <a:t>The Holy Bible: English Standard Version</a:t>
            </a:r>
            <a:r>
              <a:rPr lang="en-US" sz="2000" dirty="0"/>
              <a:t> (Jn 14:21–24). (2016). Crossway Bibles.</a:t>
            </a:r>
          </a:p>
          <a:p>
            <a:endParaRPr lang="en-US" dirty="0"/>
          </a:p>
        </p:txBody>
      </p:sp>
    </p:spTree>
    <p:extLst>
      <p:ext uri="{BB962C8B-B14F-4D97-AF65-F5344CB8AC3E}">
        <p14:creationId xmlns:p14="http://schemas.microsoft.com/office/powerpoint/2010/main" val="154974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62AC-8750-F648-B8BF-860C65646303}"/>
              </a:ext>
            </a:extLst>
          </p:cNvPr>
          <p:cNvSpPr>
            <a:spLocks noGrp="1"/>
          </p:cNvSpPr>
          <p:nvPr>
            <p:ph type="title"/>
          </p:nvPr>
        </p:nvSpPr>
        <p:spPr>
          <a:xfrm>
            <a:off x="152400" y="25066"/>
            <a:ext cx="11887200" cy="1800559"/>
          </a:xfrm>
        </p:spPr>
        <p:txBody>
          <a:bodyPr>
            <a:normAutofit fontScale="90000"/>
          </a:bodyPr>
          <a:lstStyle/>
          <a:p>
            <a:r>
              <a:rPr lang="en-US" dirty="0"/>
              <a:t>I Corinthians: </a:t>
            </a:r>
            <a:br>
              <a:rPr lang="en-US" dirty="0"/>
            </a:br>
            <a:r>
              <a:rPr lang="en-US" dirty="0"/>
              <a:t>The Holy Spirit through Paul addresses a problem of divisions through chapters 1-4 </a:t>
            </a:r>
          </a:p>
        </p:txBody>
      </p:sp>
      <p:sp>
        <p:nvSpPr>
          <p:cNvPr id="3" name="Content Placeholder 2">
            <a:extLst>
              <a:ext uri="{FF2B5EF4-FFF2-40B4-BE49-F238E27FC236}">
                <a16:creationId xmlns:a16="http://schemas.microsoft.com/office/drawing/2014/main" id="{CAE6BD49-8CED-B845-90A4-5CA049D5E408}"/>
              </a:ext>
            </a:extLst>
          </p:cNvPr>
          <p:cNvSpPr>
            <a:spLocks noGrp="1"/>
          </p:cNvSpPr>
          <p:nvPr>
            <p:ph idx="1"/>
          </p:nvPr>
        </p:nvSpPr>
        <p:spPr/>
        <p:txBody>
          <a:bodyPr>
            <a:normAutofit/>
          </a:bodyPr>
          <a:lstStyle/>
          <a:p>
            <a:pPr marL="0" indent="0">
              <a:buNone/>
            </a:pPr>
            <a:r>
              <a:rPr lang="en-US" sz="4000" b="1" dirty="0"/>
              <a:t>1:10</a:t>
            </a:r>
            <a:r>
              <a:rPr lang="en-US" sz="4000" dirty="0"/>
              <a:t> </a:t>
            </a:r>
            <a:r>
              <a:rPr lang="en-US" sz="4000" b="1" baseline="30000" dirty="0"/>
              <a:t>10 </a:t>
            </a:r>
            <a:r>
              <a:rPr lang="en-US" sz="4000" dirty="0"/>
              <a:t>I appeal to you, brothers, by the name of our Lord Jesus Christ, that all of you agree, and that there be no divisions among you, but that you be united in the same mind and the same judgment.</a:t>
            </a:r>
          </a:p>
          <a:p>
            <a:pPr marL="0" indent="0">
              <a:buNone/>
            </a:pPr>
            <a:endParaRPr lang="en-US" sz="2000" i="1" dirty="0">
              <a:hlinkClick r:id="rId3"/>
            </a:endParaRPr>
          </a:p>
          <a:p>
            <a:pPr marL="0" indent="0">
              <a:buNone/>
            </a:pPr>
            <a:endParaRPr lang="en-US" sz="2000" i="1" dirty="0">
              <a:hlinkClick r:id="rId3"/>
            </a:endParaRPr>
          </a:p>
          <a:p>
            <a:pPr marL="0" indent="0">
              <a:buNone/>
            </a:pPr>
            <a:endParaRPr lang="en-US" sz="2000" i="1" dirty="0">
              <a:hlinkClick r:id="rId3"/>
            </a:endParaRPr>
          </a:p>
          <a:p>
            <a:pPr marL="0" indent="0">
              <a:buNone/>
            </a:pPr>
            <a:endParaRPr lang="en-US" sz="2000" i="1" dirty="0">
              <a:hlinkClick r:id="rId3"/>
            </a:endParaRPr>
          </a:p>
          <a:p>
            <a:pPr marL="0" indent="0">
              <a:buNone/>
            </a:pPr>
            <a:r>
              <a:rPr lang="en-US" sz="2000" i="1" dirty="0">
                <a:hlinkClick r:id="rId3"/>
              </a:rPr>
              <a:t>The Holy Bible: English Standard Version</a:t>
            </a:r>
            <a:r>
              <a:rPr lang="en-US" sz="2000" dirty="0"/>
              <a:t> (1 Co 1:10). (2016). Crossway Bibles.</a:t>
            </a:r>
          </a:p>
          <a:p>
            <a:endParaRPr lang="en-US" dirty="0"/>
          </a:p>
        </p:txBody>
      </p:sp>
    </p:spTree>
    <p:extLst>
      <p:ext uri="{BB962C8B-B14F-4D97-AF65-F5344CB8AC3E}">
        <p14:creationId xmlns:p14="http://schemas.microsoft.com/office/powerpoint/2010/main" val="122101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BBC3A-C938-BD43-AB7A-B5B50D531C61}"/>
              </a:ext>
            </a:extLst>
          </p:cNvPr>
          <p:cNvSpPr>
            <a:spLocks noGrp="1"/>
          </p:cNvSpPr>
          <p:nvPr>
            <p:ph type="title"/>
          </p:nvPr>
        </p:nvSpPr>
        <p:spPr>
          <a:xfrm>
            <a:off x="152400" y="0"/>
            <a:ext cx="11887200" cy="1325563"/>
          </a:xfrm>
        </p:spPr>
        <p:txBody>
          <a:bodyPr/>
          <a:lstStyle/>
          <a:p>
            <a:r>
              <a:rPr lang="en-US" dirty="0"/>
              <a:t>The Corinthians had a competitive, arrogant attitude which takes us to chapter 12:27-31</a:t>
            </a:r>
          </a:p>
        </p:txBody>
      </p:sp>
      <p:sp>
        <p:nvSpPr>
          <p:cNvPr id="3" name="Content Placeholder 2">
            <a:extLst>
              <a:ext uri="{FF2B5EF4-FFF2-40B4-BE49-F238E27FC236}">
                <a16:creationId xmlns:a16="http://schemas.microsoft.com/office/drawing/2014/main" id="{80C62AA8-ACAB-B141-86D6-8ED6EF12AB4D}"/>
              </a:ext>
            </a:extLst>
          </p:cNvPr>
          <p:cNvSpPr>
            <a:spLocks noGrp="1"/>
          </p:cNvSpPr>
          <p:nvPr>
            <p:ph idx="1"/>
          </p:nvPr>
        </p:nvSpPr>
        <p:spPr>
          <a:xfrm>
            <a:off x="0" y="1325562"/>
            <a:ext cx="12192000" cy="5532437"/>
          </a:xfrm>
        </p:spPr>
        <p:txBody>
          <a:bodyPr>
            <a:normAutofit/>
          </a:bodyPr>
          <a:lstStyle/>
          <a:p>
            <a:pPr marL="0" indent="0">
              <a:buNone/>
            </a:pPr>
            <a:r>
              <a:rPr lang="en-US" sz="3200" b="1" baseline="30000" dirty="0"/>
              <a:t>27 </a:t>
            </a:r>
            <a:r>
              <a:rPr lang="en-US" sz="3200" dirty="0"/>
              <a:t>Now you are the body of Christ and individually members of it. </a:t>
            </a:r>
          </a:p>
          <a:p>
            <a:pPr marL="0" indent="0">
              <a:buNone/>
            </a:pPr>
            <a:r>
              <a:rPr lang="en-US" sz="3200" b="1" baseline="30000" dirty="0"/>
              <a:t>28 </a:t>
            </a:r>
            <a:r>
              <a:rPr lang="en-US" sz="3200" dirty="0"/>
              <a:t>And God has appointed in the church first apostles, second prophets, third teachers, then miracles, then gifts of healing, helping, administrating, and various kinds of tongues. </a:t>
            </a:r>
          </a:p>
          <a:p>
            <a:pPr marL="0" indent="0">
              <a:buNone/>
            </a:pPr>
            <a:r>
              <a:rPr lang="en-US" sz="3200" b="1" baseline="30000" dirty="0"/>
              <a:t>29 </a:t>
            </a:r>
            <a:r>
              <a:rPr lang="en-US" sz="3200" dirty="0"/>
              <a:t>Are all apostles? Are all prophets? Are all teachers? Do all work miracles? </a:t>
            </a:r>
          </a:p>
          <a:p>
            <a:pPr marL="0" indent="0">
              <a:buNone/>
            </a:pPr>
            <a:r>
              <a:rPr lang="en-US" sz="3200" b="1" baseline="30000" dirty="0"/>
              <a:t>30 </a:t>
            </a:r>
            <a:r>
              <a:rPr lang="en-US" sz="3200" dirty="0"/>
              <a:t>Do all possess gifts of healing? Do all speak with tongues? Do all interpret? </a:t>
            </a:r>
          </a:p>
          <a:p>
            <a:pPr marL="0" indent="0">
              <a:buNone/>
            </a:pPr>
            <a:r>
              <a:rPr lang="en-US" sz="3200" b="1" baseline="30000" dirty="0"/>
              <a:t>31 </a:t>
            </a:r>
            <a:r>
              <a:rPr lang="en-US" sz="3200" dirty="0"/>
              <a:t>But earnestly desire the higher gifts. </a:t>
            </a:r>
          </a:p>
          <a:p>
            <a:pPr marL="0" indent="0">
              <a:buNone/>
            </a:pPr>
            <a:r>
              <a:rPr lang="en-US" sz="2000" dirty="0"/>
              <a:t> </a:t>
            </a:r>
          </a:p>
          <a:p>
            <a:pPr marL="0" indent="0">
              <a:buNone/>
            </a:pPr>
            <a:r>
              <a:rPr lang="en-US" sz="2000" i="1" u="sng" dirty="0">
                <a:hlinkClick r:id="rId2"/>
              </a:rPr>
              <a:t>The Holy Bible: English Standard Version</a:t>
            </a:r>
            <a:r>
              <a:rPr lang="en-US" sz="2000" dirty="0"/>
              <a:t> (1 Co 12:27–31). (2016). Crossway Bibles.</a:t>
            </a:r>
          </a:p>
          <a:p>
            <a:endParaRPr lang="en-US" dirty="0"/>
          </a:p>
        </p:txBody>
      </p:sp>
    </p:spTree>
    <p:extLst>
      <p:ext uri="{BB962C8B-B14F-4D97-AF65-F5344CB8AC3E}">
        <p14:creationId xmlns:p14="http://schemas.microsoft.com/office/powerpoint/2010/main" val="212691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737B7-41E4-6C4D-830E-79207046F206}"/>
              </a:ext>
            </a:extLst>
          </p:cNvPr>
          <p:cNvSpPr>
            <a:spLocks noGrp="1"/>
          </p:cNvSpPr>
          <p:nvPr>
            <p:ph type="title"/>
          </p:nvPr>
        </p:nvSpPr>
        <p:spPr>
          <a:xfrm>
            <a:off x="0" y="0"/>
            <a:ext cx="12192000" cy="1325563"/>
          </a:xfrm>
        </p:spPr>
        <p:txBody>
          <a:bodyPr/>
          <a:lstStyle/>
          <a:p>
            <a:r>
              <a:rPr lang="en-US" dirty="0"/>
              <a:t>And I will show you a still more excellent way:</a:t>
            </a:r>
          </a:p>
        </p:txBody>
      </p:sp>
      <p:sp>
        <p:nvSpPr>
          <p:cNvPr id="3" name="Content Placeholder 2">
            <a:extLst>
              <a:ext uri="{FF2B5EF4-FFF2-40B4-BE49-F238E27FC236}">
                <a16:creationId xmlns:a16="http://schemas.microsoft.com/office/drawing/2014/main" id="{41897C4C-969A-1A4D-B5DC-99CCC2E8DA45}"/>
              </a:ext>
            </a:extLst>
          </p:cNvPr>
          <p:cNvSpPr>
            <a:spLocks noGrp="1"/>
          </p:cNvSpPr>
          <p:nvPr>
            <p:ph idx="1"/>
          </p:nvPr>
        </p:nvSpPr>
        <p:spPr>
          <a:xfrm>
            <a:off x="-1" y="1325562"/>
            <a:ext cx="12191999" cy="5532437"/>
          </a:xfrm>
        </p:spPr>
        <p:txBody>
          <a:bodyPr>
            <a:normAutofit/>
          </a:bodyPr>
          <a:lstStyle/>
          <a:p>
            <a:pPr marL="0" indent="0">
              <a:buNone/>
            </a:pPr>
            <a:r>
              <a:rPr lang="en-US" sz="3600" b="1" dirty="0"/>
              <a:t>13 </a:t>
            </a:r>
            <a:r>
              <a:rPr lang="en-US" sz="3600" dirty="0"/>
              <a:t>If I speak in the tongues of men and of angels, but have not love, I am a noisy gong or a clanging cymbal. </a:t>
            </a:r>
          </a:p>
          <a:p>
            <a:pPr marL="0" indent="0">
              <a:buNone/>
            </a:pPr>
            <a:r>
              <a:rPr lang="en-US" sz="3600" b="1" baseline="30000" dirty="0"/>
              <a:t>2 </a:t>
            </a:r>
            <a:r>
              <a:rPr lang="en-US" sz="3600" dirty="0"/>
              <a:t>And if I have prophetic powers, and understand all mysteries and all knowledge, and </a:t>
            </a:r>
            <a:r>
              <a:rPr lang="en-US" sz="3600" b="1" dirty="0"/>
              <a:t>if I have all faith, so as to remove mountains, but have not love, I am nothing. </a:t>
            </a:r>
          </a:p>
          <a:p>
            <a:pPr marL="0" indent="0">
              <a:buNone/>
            </a:pPr>
            <a:r>
              <a:rPr lang="en-US" sz="3600" b="1" baseline="30000" dirty="0"/>
              <a:t>3 </a:t>
            </a:r>
            <a:r>
              <a:rPr lang="en-US" sz="3600" dirty="0"/>
              <a:t>If I give away all I have, and if I deliver up my body to be burned, but have not love, I gain nothing. </a:t>
            </a:r>
          </a:p>
          <a:p>
            <a:pPr marL="0" indent="0">
              <a:buNone/>
            </a:pPr>
            <a:endParaRPr lang="en-US" sz="5200" dirty="0"/>
          </a:p>
          <a:p>
            <a:pPr marL="0" indent="0">
              <a:buNone/>
            </a:pPr>
            <a:r>
              <a:rPr lang="en-US" sz="2600" i="1" dirty="0">
                <a:hlinkClick r:id="rId3"/>
              </a:rPr>
              <a:t>The Holy Bible: English Standard Version</a:t>
            </a:r>
            <a:r>
              <a:rPr lang="en-US" sz="2600" dirty="0"/>
              <a:t> (1 Co 12:31–14:1). (2016). Crossway Bibles.</a:t>
            </a:r>
          </a:p>
          <a:p>
            <a:pPr marL="0" indent="0">
              <a:buNone/>
            </a:pPr>
            <a:endParaRPr lang="en-US" dirty="0"/>
          </a:p>
        </p:txBody>
      </p:sp>
    </p:spTree>
    <p:extLst>
      <p:ext uri="{BB962C8B-B14F-4D97-AF65-F5344CB8AC3E}">
        <p14:creationId xmlns:p14="http://schemas.microsoft.com/office/powerpoint/2010/main" val="4017960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CCA31-D5E4-2546-A368-19DAFDDA3076}"/>
              </a:ext>
            </a:extLst>
          </p:cNvPr>
          <p:cNvSpPr>
            <a:spLocks noGrp="1"/>
          </p:cNvSpPr>
          <p:nvPr>
            <p:ph idx="1"/>
          </p:nvPr>
        </p:nvSpPr>
        <p:spPr>
          <a:xfrm>
            <a:off x="152400" y="0"/>
            <a:ext cx="11887200" cy="6858000"/>
          </a:xfrm>
        </p:spPr>
        <p:txBody>
          <a:bodyPr>
            <a:normAutofit fontScale="77500" lnSpcReduction="20000"/>
          </a:bodyPr>
          <a:lstStyle/>
          <a:p>
            <a:pPr marL="0" indent="0" algn="ctr">
              <a:buNone/>
            </a:pPr>
            <a:endParaRPr lang="en-US" sz="4600" b="1" dirty="0"/>
          </a:p>
          <a:p>
            <a:pPr marL="0" indent="0" algn="ctr">
              <a:buNone/>
            </a:pPr>
            <a:r>
              <a:rPr lang="en-US" sz="4600" b="1" dirty="0"/>
              <a:t>Concept of faith:</a:t>
            </a:r>
          </a:p>
          <a:p>
            <a:pPr marL="0" indent="0" algn="ctr">
              <a:buNone/>
            </a:pPr>
            <a:r>
              <a:rPr lang="en-US" sz="4600" b="1" dirty="0"/>
              <a:t>Hebrews 11:1 </a:t>
            </a:r>
          </a:p>
          <a:p>
            <a:pPr marL="0" indent="0" algn="ctr">
              <a:buNone/>
            </a:pPr>
            <a:r>
              <a:rPr lang="en-US" sz="4600" dirty="0"/>
              <a:t>Now faith is the assurance of things hoped for, the conviction of things not seen.</a:t>
            </a:r>
          </a:p>
          <a:p>
            <a:pPr marL="0" indent="0" algn="ctr">
              <a:buNone/>
            </a:pPr>
            <a:endParaRPr lang="en-US" sz="4600" dirty="0"/>
          </a:p>
          <a:p>
            <a:pPr marL="0" indent="0" algn="ctr">
              <a:buNone/>
            </a:pPr>
            <a:endParaRPr lang="en-US" sz="4600" b="1" dirty="0"/>
          </a:p>
          <a:p>
            <a:pPr marL="0" indent="0" algn="ctr">
              <a:buNone/>
            </a:pPr>
            <a:r>
              <a:rPr lang="en-US" sz="4600" b="1" dirty="0"/>
              <a:t>Concept of hope:</a:t>
            </a:r>
          </a:p>
          <a:p>
            <a:pPr marL="0" indent="0" algn="ctr">
              <a:buNone/>
            </a:pPr>
            <a:r>
              <a:rPr lang="en-US" sz="4600" b="1" dirty="0"/>
              <a:t>Ro 8:24–25</a:t>
            </a:r>
          </a:p>
          <a:p>
            <a:pPr marL="0" indent="0">
              <a:buNone/>
            </a:pPr>
            <a:r>
              <a:rPr lang="en-US" sz="4600" b="1" baseline="30000" dirty="0"/>
              <a:t>24 </a:t>
            </a:r>
            <a:r>
              <a:rPr lang="en-US" sz="4600" dirty="0"/>
              <a:t>…Now hope that is seen is not hope. For who hopes for what he sees? </a:t>
            </a:r>
          </a:p>
          <a:p>
            <a:pPr marL="0" indent="0">
              <a:buNone/>
            </a:pPr>
            <a:r>
              <a:rPr lang="en-US" sz="4600" b="1" baseline="30000" dirty="0"/>
              <a:t>25 </a:t>
            </a:r>
            <a:r>
              <a:rPr lang="en-US" sz="4600" dirty="0"/>
              <a:t>But if we hope for what we do not see, we wait for it with patience. </a:t>
            </a:r>
          </a:p>
          <a:p>
            <a:pPr marL="0" indent="0">
              <a:buNone/>
            </a:pPr>
            <a:endParaRPr lang="en-US" sz="2000" dirty="0"/>
          </a:p>
          <a:p>
            <a:pPr marL="0" indent="0">
              <a:buNone/>
            </a:pPr>
            <a:r>
              <a:rPr lang="en-US" sz="2000" dirty="0"/>
              <a:t> </a:t>
            </a:r>
            <a:r>
              <a:rPr lang="en-US" sz="2000" i="1" u="sng" dirty="0">
                <a:hlinkClick r:id="rId2"/>
              </a:rPr>
              <a:t>The Holy Bible: English Standard Version</a:t>
            </a:r>
            <a:r>
              <a:rPr lang="en-US" sz="2000" dirty="0"/>
              <a:t> (2016). Crossway Bibles.</a:t>
            </a:r>
          </a:p>
          <a:p>
            <a:pPr marL="0" indent="0">
              <a:buNone/>
            </a:pPr>
            <a:endParaRPr lang="en-US" dirty="0"/>
          </a:p>
        </p:txBody>
      </p:sp>
    </p:spTree>
    <p:extLst>
      <p:ext uri="{BB962C8B-B14F-4D97-AF65-F5344CB8AC3E}">
        <p14:creationId xmlns:p14="http://schemas.microsoft.com/office/powerpoint/2010/main" val="3589094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9886744-3666-3C4B-A07B-FDAFAEC9862B}" vid="{E4C52DEE-9B92-C54C-80F3-A9B55B245F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TotalTime>
  <Words>1791</Words>
  <Application>Microsoft Macintosh PowerPoint</Application>
  <PresentationFormat>Widescreen</PresentationFormat>
  <Paragraphs>125</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Brush Script MT</vt:lpstr>
      <vt:lpstr>Arial</vt:lpstr>
      <vt:lpstr>Book Antiqua</vt:lpstr>
      <vt:lpstr>Calibri</vt:lpstr>
      <vt:lpstr>Office Theme</vt:lpstr>
      <vt:lpstr> Love</vt:lpstr>
      <vt:lpstr>Definitions:</vt:lpstr>
      <vt:lpstr>So how do we define agape love in a practical, understandable way? Jn 15:9–14:</vt:lpstr>
      <vt:lpstr>PowerPoint Presentation</vt:lpstr>
      <vt:lpstr>PowerPoint Presentation</vt:lpstr>
      <vt:lpstr>I Corinthians:  The Holy Spirit through Paul addresses a problem of divisions through chapters 1-4 </vt:lpstr>
      <vt:lpstr>The Corinthians had a competitive, arrogant attitude which takes us to chapter 12:27-31</vt:lpstr>
      <vt:lpstr>And I will show you a still more excellent way:</vt:lpstr>
      <vt:lpstr>PowerPoint Presentation</vt:lpstr>
      <vt:lpstr>And I will show you a still more excellent way:</vt:lpstr>
      <vt:lpstr>And I will show you a still more excellent way:</vt:lpstr>
      <vt:lpstr>And I will show you a still more excellent way: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Finney</dc:creator>
  <cp:lastModifiedBy>Paul Finney</cp:lastModifiedBy>
  <cp:revision>4</cp:revision>
  <dcterms:created xsi:type="dcterms:W3CDTF">2021-12-26T00:38:35Z</dcterms:created>
  <dcterms:modified xsi:type="dcterms:W3CDTF">2021-12-31T20:30:07Z</dcterms:modified>
</cp:coreProperties>
</file>