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45" autoAdjust="0"/>
    <p:restoredTop sz="94660"/>
  </p:normalViewPr>
  <p:slideViewPr>
    <p:cSldViewPr snapToGrid="0">
      <p:cViewPr varScale="1">
        <p:scale>
          <a:sx n="124" d="100"/>
          <a:sy n="124" d="100"/>
        </p:scale>
        <p:origin x="6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7B099-43B9-4C49-8C94-FDA769E3C4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5AA0C6-D8EF-4545-8294-AD4C49E1B7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420FD4-2ADC-4878-9EAD-4E6318196FC7}"/>
              </a:ext>
            </a:extLst>
          </p:cNvPr>
          <p:cNvSpPr>
            <a:spLocks noGrp="1"/>
          </p:cNvSpPr>
          <p:nvPr>
            <p:ph type="dt" sz="half" idx="10"/>
          </p:nvPr>
        </p:nvSpPr>
        <p:spPr/>
        <p:txBody>
          <a:bodyPr/>
          <a:lstStyle/>
          <a:p>
            <a:fld id="{6B4DF48B-9E84-40AB-A75C-E52F3C195D0D}" type="datetimeFigureOut">
              <a:rPr lang="en-US" smtClean="0"/>
              <a:t>10/24/21</a:t>
            </a:fld>
            <a:endParaRPr lang="en-US"/>
          </a:p>
        </p:txBody>
      </p:sp>
      <p:sp>
        <p:nvSpPr>
          <p:cNvPr id="5" name="Footer Placeholder 4">
            <a:extLst>
              <a:ext uri="{FF2B5EF4-FFF2-40B4-BE49-F238E27FC236}">
                <a16:creationId xmlns:a16="http://schemas.microsoft.com/office/drawing/2014/main" id="{FCBF4924-64A3-4E7B-877C-C8F5E46907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A43B47-51EE-4FBD-82B5-B980D96D42C7}"/>
              </a:ext>
            </a:extLst>
          </p:cNvPr>
          <p:cNvSpPr>
            <a:spLocks noGrp="1"/>
          </p:cNvSpPr>
          <p:nvPr>
            <p:ph type="sldNum" sz="quarter" idx="12"/>
          </p:nvPr>
        </p:nvSpPr>
        <p:spPr/>
        <p:txBody>
          <a:bodyPr/>
          <a:lstStyle/>
          <a:p>
            <a:fld id="{C14C6B81-5E25-4CC7-BBEA-1DA07DA4BA60}" type="slidenum">
              <a:rPr lang="en-US" smtClean="0"/>
              <a:t>‹#›</a:t>
            </a:fld>
            <a:endParaRPr lang="en-US"/>
          </a:p>
        </p:txBody>
      </p:sp>
    </p:spTree>
    <p:extLst>
      <p:ext uri="{BB962C8B-B14F-4D97-AF65-F5344CB8AC3E}">
        <p14:creationId xmlns:p14="http://schemas.microsoft.com/office/powerpoint/2010/main" val="789943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7E7EB-886D-4E00-9105-09A0AA6A38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B110A2-532C-4424-9A71-DA669001C4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0A0BCA-AFC8-4335-A497-627716683208}"/>
              </a:ext>
            </a:extLst>
          </p:cNvPr>
          <p:cNvSpPr>
            <a:spLocks noGrp="1"/>
          </p:cNvSpPr>
          <p:nvPr>
            <p:ph type="dt" sz="half" idx="10"/>
          </p:nvPr>
        </p:nvSpPr>
        <p:spPr/>
        <p:txBody>
          <a:bodyPr/>
          <a:lstStyle/>
          <a:p>
            <a:fld id="{6B4DF48B-9E84-40AB-A75C-E52F3C195D0D}" type="datetimeFigureOut">
              <a:rPr lang="en-US" smtClean="0"/>
              <a:t>10/24/21</a:t>
            </a:fld>
            <a:endParaRPr lang="en-US"/>
          </a:p>
        </p:txBody>
      </p:sp>
      <p:sp>
        <p:nvSpPr>
          <p:cNvPr id="5" name="Footer Placeholder 4">
            <a:extLst>
              <a:ext uri="{FF2B5EF4-FFF2-40B4-BE49-F238E27FC236}">
                <a16:creationId xmlns:a16="http://schemas.microsoft.com/office/drawing/2014/main" id="{9467498D-968B-4002-893B-B199474033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EAC84D-47E7-4213-BD54-A17F31926F17}"/>
              </a:ext>
            </a:extLst>
          </p:cNvPr>
          <p:cNvSpPr>
            <a:spLocks noGrp="1"/>
          </p:cNvSpPr>
          <p:nvPr>
            <p:ph type="sldNum" sz="quarter" idx="12"/>
          </p:nvPr>
        </p:nvSpPr>
        <p:spPr/>
        <p:txBody>
          <a:bodyPr/>
          <a:lstStyle/>
          <a:p>
            <a:fld id="{C14C6B81-5E25-4CC7-BBEA-1DA07DA4BA60}" type="slidenum">
              <a:rPr lang="en-US" smtClean="0"/>
              <a:t>‹#›</a:t>
            </a:fld>
            <a:endParaRPr lang="en-US"/>
          </a:p>
        </p:txBody>
      </p:sp>
    </p:spTree>
    <p:extLst>
      <p:ext uri="{BB962C8B-B14F-4D97-AF65-F5344CB8AC3E}">
        <p14:creationId xmlns:p14="http://schemas.microsoft.com/office/powerpoint/2010/main" val="4002565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D22888-7CE2-41F3-8989-DDB8BE8926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8E5CC2-EA9C-4EBC-977B-0A20E45D88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59225B-620E-4979-B826-018A7104FCBB}"/>
              </a:ext>
            </a:extLst>
          </p:cNvPr>
          <p:cNvSpPr>
            <a:spLocks noGrp="1"/>
          </p:cNvSpPr>
          <p:nvPr>
            <p:ph type="dt" sz="half" idx="10"/>
          </p:nvPr>
        </p:nvSpPr>
        <p:spPr/>
        <p:txBody>
          <a:bodyPr/>
          <a:lstStyle/>
          <a:p>
            <a:fld id="{6B4DF48B-9E84-40AB-A75C-E52F3C195D0D}" type="datetimeFigureOut">
              <a:rPr lang="en-US" smtClean="0"/>
              <a:t>10/24/21</a:t>
            </a:fld>
            <a:endParaRPr lang="en-US"/>
          </a:p>
        </p:txBody>
      </p:sp>
      <p:sp>
        <p:nvSpPr>
          <p:cNvPr id="5" name="Footer Placeholder 4">
            <a:extLst>
              <a:ext uri="{FF2B5EF4-FFF2-40B4-BE49-F238E27FC236}">
                <a16:creationId xmlns:a16="http://schemas.microsoft.com/office/drawing/2014/main" id="{17215760-0F73-47AF-8572-363D58B547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67CC61-E18A-48A2-B9A7-2965B68B2B7F}"/>
              </a:ext>
            </a:extLst>
          </p:cNvPr>
          <p:cNvSpPr>
            <a:spLocks noGrp="1"/>
          </p:cNvSpPr>
          <p:nvPr>
            <p:ph type="sldNum" sz="quarter" idx="12"/>
          </p:nvPr>
        </p:nvSpPr>
        <p:spPr/>
        <p:txBody>
          <a:bodyPr/>
          <a:lstStyle/>
          <a:p>
            <a:fld id="{C14C6B81-5E25-4CC7-BBEA-1DA07DA4BA60}" type="slidenum">
              <a:rPr lang="en-US" smtClean="0"/>
              <a:t>‹#›</a:t>
            </a:fld>
            <a:endParaRPr lang="en-US"/>
          </a:p>
        </p:txBody>
      </p:sp>
    </p:spTree>
    <p:extLst>
      <p:ext uri="{BB962C8B-B14F-4D97-AF65-F5344CB8AC3E}">
        <p14:creationId xmlns:p14="http://schemas.microsoft.com/office/powerpoint/2010/main" val="3469076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271AA-BA7A-4619-A584-63E4AD6C77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A52592-774A-4D5C-8742-23DFF44855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71C996-5C54-47F5-8599-66F3FD1FB163}"/>
              </a:ext>
            </a:extLst>
          </p:cNvPr>
          <p:cNvSpPr>
            <a:spLocks noGrp="1"/>
          </p:cNvSpPr>
          <p:nvPr>
            <p:ph type="dt" sz="half" idx="10"/>
          </p:nvPr>
        </p:nvSpPr>
        <p:spPr/>
        <p:txBody>
          <a:bodyPr/>
          <a:lstStyle/>
          <a:p>
            <a:fld id="{6B4DF48B-9E84-40AB-A75C-E52F3C195D0D}" type="datetimeFigureOut">
              <a:rPr lang="en-US" smtClean="0"/>
              <a:t>10/24/21</a:t>
            </a:fld>
            <a:endParaRPr lang="en-US"/>
          </a:p>
        </p:txBody>
      </p:sp>
      <p:sp>
        <p:nvSpPr>
          <p:cNvPr id="5" name="Footer Placeholder 4">
            <a:extLst>
              <a:ext uri="{FF2B5EF4-FFF2-40B4-BE49-F238E27FC236}">
                <a16:creationId xmlns:a16="http://schemas.microsoft.com/office/drawing/2014/main" id="{C1E42B65-8D4B-4E14-B53D-293DEEF937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222EDB-29BC-4B55-938C-BBA3915C7F1B}"/>
              </a:ext>
            </a:extLst>
          </p:cNvPr>
          <p:cNvSpPr>
            <a:spLocks noGrp="1"/>
          </p:cNvSpPr>
          <p:nvPr>
            <p:ph type="sldNum" sz="quarter" idx="12"/>
          </p:nvPr>
        </p:nvSpPr>
        <p:spPr/>
        <p:txBody>
          <a:bodyPr/>
          <a:lstStyle/>
          <a:p>
            <a:fld id="{C14C6B81-5E25-4CC7-BBEA-1DA07DA4BA60}" type="slidenum">
              <a:rPr lang="en-US" smtClean="0"/>
              <a:t>‹#›</a:t>
            </a:fld>
            <a:endParaRPr lang="en-US"/>
          </a:p>
        </p:txBody>
      </p:sp>
    </p:spTree>
    <p:extLst>
      <p:ext uri="{BB962C8B-B14F-4D97-AF65-F5344CB8AC3E}">
        <p14:creationId xmlns:p14="http://schemas.microsoft.com/office/powerpoint/2010/main" val="4132056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FC0C4-B061-496B-8F67-FCBC574972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930CD3-CAA8-409F-8917-0C6F3000F0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80E1E7-1B7D-4696-B2DA-99A1ACA26CE7}"/>
              </a:ext>
            </a:extLst>
          </p:cNvPr>
          <p:cNvSpPr>
            <a:spLocks noGrp="1"/>
          </p:cNvSpPr>
          <p:nvPr>
            <p:ph type="dt" sz="half" idx="10"/>
          </p:nvPr>
        </p:nvSpPr>
        <p:spPr/>
        <p:txBody>
          <a:bodyPr/>
          <a:lstStyle/>
          <a:p>
            <a:fld id="{6B4DF48B-9E84-40AB-A75C-E52F3C195D0D}" type="datetimeFigureOut">
              <a:rPr lang="en-US" smtClean="0"/>
              <a:t>10/24/21</a:t>
            </a:fld>
            <a:endParaRPr lang="en-US"/>
          </a:p>
        </p:txBody>
      </p:sp>
      <p:sp>
        <p:nvSpPr>
          <p:cNvPr id="5" name="Footer Placeholder 4">
            <a:extLst>
              <a:ext uri="{FF2B5EF4-FFF2-40B4-BE49-F238E27FC236}">
                <a16:creationId xmlns:a16="http://schemas.microsoft.com/office/drawing/2014/main" id="{3F00A976-54BC-4689-B0A6-50C3B2C0AE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9A2D8F-566A-4979-BD08-891D01552BC3}"/>
              </a:ext>
            </a:extLst>
          </p:cNvPr>
          <p:cNvSpPr>
            <a:spLocks noGrp="1"/>
          </p:cNvSpPr>
          <p:nvPr>
            <p:ph type="sldNum" sz="quarter" idx="12"/>
          </p:nvPr>
        </p:nvSpPr>
        <p:spPr/>
        <p:txBody>
          <a:bodyPr/>
          <a:lstStyle/>
          <a:p>
            <a:fld id="{C14C6B81-5E25-4CC7-BBEA-1DA07DA4BA60}" type="slidenum">
              <a:rPr lang="en-US" smtClean="0"/>
              <a:t>‹#›</a:t>
            </a:fld>
            <a:endParaRPr lang="en-US"/>
          </a:p>
        </p:txBody>
      </p:sp>
    </p:spTree>
    <p:extLst>
      <p:ext uri="{BB962C8B-B14F-4D97-AF65-F5344CB8AC3E}">
        <p14:creationId xmlns:p14="http://schemas.microsoft.com/office/powerpoint/2010/main" val="2743777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4414E-6236-4659-AA8E-8F20781FBD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F5285C-2C4B-4721-A704-F199E0241B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CABEFF-63FC-4DF6-B70E-74D199FA6E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BF23A7-0C32-4E41-B98E-DBE9D9790806}"/>
              </a:ext>
            </a:extLst>
          </p:cNvPr>
          <p:cNvSpPr>
            <a:spLocks noGrp="1"/>
          </p:cNvSpPr>
          <p:nvPr>
            <p:ph type="dt" sz="half" idx="10"/>
          </p:nvPr>
        </p:nvSpPr>
        <p:spPr/>
        <p:txBody>
          <a:bodyPr/>
          <a:lstStyle/>
          <a:p>
            <a:fld id="{6B4DF48B-9E84-40AB-A75C-E52F3C195D0D}" type="datetimeFigureOut">
              <a:rPr lang="en-US" smtClean="0"/>
              <a:t>10/24/21</a:t>
            </a:fld>
            <a:endParaRPr lang="en-US"/>
          </a:p>
        </p:txBody>
      </p:sp>
      <p:sp>
        <p:nvSpPr>
          <p:cNvPr id="6" name="Footer Placeholder 5">
            <a:extLst>
              <a:ext uri="{FF2B5EF4-FFF2-40B4-BE49-F238E27FC236}">
                <a16:creationId xmlns:a16="http://schemas.microsoft.com/office/drawing/2014/main" id="{15320446-6A18-4134-954F-CFD724B4DD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F22C91-AE25-4222-8775-3BF6767BD97E}"/>
              </a:ext>
            </a:extLst>
          </p:cNvPr>
          <p:cNvSpPr>
            <a:spLocks noGrp="1"/>
          </p:cNvSpPr>
          <p:nvPr>
            <p:ph type="sldNum" sz="quarter" idx="12"/>
          </p:nvPr>
        </p:nvSpPr>
        <p:spPr/>
        <p:txBody>
          <a:bodyPr/>
          <a:lstStyle/>
          <a:p>
            <a:fld id="{C14C6B81-5E25-4CC7-BBEA-1DA07DA4BA60}" type="slidenum">
              <a:rPr lang="en-US" smtClean="0"/>
              <a:t>‹#›</a:t>
            </a:fld>
            <a:endParaRPr lang="en-US"/>
          </a:p>
        </p:txBody>
      </p:sp>
    </p:spTree>
    <p:extLst>
      <p:ext uri="{BB962C8B-B14F-4D97-AF65-F5344CB8AC3E}">
        <p14:creationId xmlns:p14="http://schemas.microsoft.com/office/powerpoint/2010/main" val="1018593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7C972-A133-453F-929F-C76B83790F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44442B-C86C-478D-B060-429990A709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B735BF-E81D-4F7E-8324-4D3639CD88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D3AA4B-5AA7-43A0-902E-EE48BCEE30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4B37AB-4B62-4E85-B54A-4094E5B8A1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9099E1-15E9-4C1B-B159-99AE1992F662}"/>
              </a:ext>
            </a:extLst>
          </p:cNvPr>
          <p:cNvSpPr>
            <a:spLocks noGrp="1"/>
          </p:cNvSpPr>
          <p:nvPr>
            <p:ph type="dt" sz="half" idx="10"/>
          </p:nvPr>
        </p:nvSpPr>
        <p:spPr/>
        <p:txBody>
          <a:bodyPr/>
          <a:lstStyle/>
          <a:p>
            <a:fld id="{6B4DF48B-9E84-40AB-A75C-E52F3C195D0D}" type="datetimeFigureOut">
              <a:rPr lang="en-US" smtClean="0"/>
              <a:t>10/24/21</a:t>
            </a:fld>
            <a:endParaRPr lang="en-US"/>
          </a:p>
        </p:txBody>
      </p:sp>
      <p:sp>
        <p:nvSpPr>
          <p:cNvPr id="8" name="Footer Placeholder 7">
            <a:extLst>
              <a:ext uri="{FF2B5EF4-FFF2-40B4-BE49-F238E27FC236}">
                <a16:creationId xmlns:a16="http://schemas.microsoft.com/office/drawing/2014/main" id="{9AAAE4EE-451D-4D22-AD55-56BFA2B4F7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56C527-16EC-4540-8498-8D22D3557CCE}"/>
              </a:ext>
            </a:extLst>
          </p:cNvPr>
          <p:cNvSpPr>
            <a:spLocks noGrp="1"/>
          </p:cNvSpPr>
          <p:nvPr>
            <p:ph type="sldNum" sz="quarter" idx="12"/>
          </p:nvPr>
        </p:nvSpPr>
        <p:spPr/>
        <p:txBody>
          <a:bodyPr/>
          <a:lstStyle/>
          <a:p>
            <a:fld id="{C14C6B81-5E25-4CC7-BBEA-1DA07DA4BA60}" type="slidenum">
              <a:rPr lang="en-US" smtClean="0"/>
              <a:t>‹#›</a:t>
            </a:fld>
            <a:endParaRPr lang="en-US"/>
          </a:p>
        </p:txBody>
      </p:sp>
    </p:spTree>
    <p:extLst>
      <p:ext uri="{BB962C8B-B14F-4D97-AF65-F5344CB8AC3E}">
        <p14:creationId xmlns:p14="http://schemas.microsoft.com/office/powerpoint/2010/main" val="1775629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67FAE-24BD-4C50-83A9-137BD79F2F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BCD727-9B3C-4E8E-9063-90B629C34AA6}"/>
              </a:ext>
            </a:extLst>
          </p:cNvPr>
          <p:cNvSpPr>
            <a:spLocks noGrp="1"/>
          </p:cNvSpPr>
          <p:nvPr>
            <p:ph type="dt" sz="half" idx="10"/>
          </p:nvPr>
        </p:nvSpPr>
        <p:spPr/>
        <p:txBody>
          <a:bodyPr/>
          <a:lstStyle/>
          <a:p>
            <a:fld id="{6B4DF48B-9E84-40AB-A75C-E52F3C195D0D}" type="datetimeFigureOut">
              <a:rPr lang="en-US" smtClean="0"/>
              <a:t>10/24/21</a:t>
            </a:fld>
            <a:endParaRPr lang="en-US"/>
          </a:p>
        </p:txBody>
      </p:sp>
      <p:sp>
        <p:nvSpPr>
          <p:cNvPr id="4" name="Footer Placeholder 3">
            <a:extLst>
              <a:ext uri="{FF2B5EF4-FFF2-40B4-BE49-F238E27FC236}">
                <a16:creationId xmlns:a16="http://schemas.microsoft.com/office/drawing/2014/main" id="{583B9A35-C7F9-468A-80AD-522243BD8D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DAB49B-2156-4473-BB5A-2C42F4656E06}"/>
              </a:ext>
            </a:extLst>
          </p:cNvPr>
          <p:cNvSpPr>
            <a:spLocks noGrp="1"/>
          </p:cNvSpPr>
          <p:nvPr>
            <p:ph type="sldNum" sz="quarter" idx="12"/>
          </p:nvPr>
        </p:nvSpPr>
        <p:spPr/>
        <p:txBody>
          <a:bodyPr/>
          <a:lstStyle/>
          <a:p>
            <a:fld id="{C14C6B81-5E25-4CC7-BBEA-1DA07DA4BA60}" type="slidenum">
              <a:rPr lang="en-US" smtClean="0"/>
              <a:t>‹#›</a:t>
            </a:fld>
            <a:endParaRPr lang="en-US"/>
          </a:p>
        </p:txBody>
      </p:sp>
    </p:spTree>
    <p:extLst>
      <p:ext uri="{BB962C8B-B14F-4D97-AF65-F5344CB8AC3E}">
        <p14:creationId xmlns:p14="http://schemas.microsoft.com/office/powerpoint/2010/main" val="911274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89F823-0B60-4EC4-83F9-F8A700016B84}"/>
              </a:ext>
            </a:extLst>
          </p:cNvPr>
          <p:cNvSpPr>
            <a:spLocks noGrp="1"/>
          </p:cNvSpPr>
          <p:nvPr>
            <p:ph type="dt" sz="half" idx="10"/>
          </p:nvPr>
        </p:nvSpPr>
        <p:spPr/>
        <p:txBody>
          <a:bodyPr/>
          <a:lstStyle/>
          <a:p>
            <a:fld id="{6B4DF48B-9E84-40AB-A75C-E52F3C195D0D}" type="datetimeFigureOut">
              <a:rPr lang="en-US" smtClean="0"/>
              <a:t>10/24/21</a:t>
            </a:fld>
            <a:endParaRPr lang="en-US"/>
          </a:p>
        </p:txBody>
      </p:sp>
      <p:sp>
        <p:nvSpPr>
          <p:cNvPr id="3" name="Footer Placeholder 2">
            <a:extLst>
              <a:ext uri="{FF2B5EF4-FFF2-40B4-BE49-F238E27FC236}">
                <a16:creationId xmlns:a16="http://schemas.microsoft.com/office/drawing/2014/main" id="{8E94386A-FABA-44F5-914D-B35BB2FB2C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4937CC-C114-45D3-B7D9-429D1B59D630}"/>
              </a:ext>
            </a:extLst>
          </p:cNvPr>
          <p:cNvSpPr>
            <a:spLocks noGrp="1"/>
          </p:cNvSpPr>
          <p:nvPr>
            <p:ph type="sldNum" sz="quarter" idx="12"/>
          </p:nvPr>
        </p:nvSpPr>
        <p:spPr/>
        <p:txBody>
          <a:bodyPr/>
          <a:lstStyle/>
          <a:p>
            <a:fld id="{C14C6B81-5E25-4CC7-BBEA-1DA07DA4BA60}" type="slidenum">
              <a:rPr lang="en-US" smtClean="0"/>
              <a:t>‹#›</a:t>
            </a:fld>
            <a:endParaRPr lang="en-US"/>
          </a:p>
        </p:txBody>
      </p:sp>
    </p:spTree>
    <p:extLst>
      <p:ext uri="{BB962C8B-B14F-4D97-AF65-F5344CB8AC3E}">
        <p14:creationId xmlns:p14="http://schemas.microsoft.com/office/powerpoint/2010/main" val="1929085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EF61-0369-44F6-BA5E-91ADBDE691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8D1A77-52B2-4FF6-80CC-423C70482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537D64-E93D-44B2-9590-0047B0B6D0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3FAE3A-B47A-472C-9261-26548C50E6F4}"/>
              </a:ext>
            </a:extLst>
          </p:cNvPr>
          <p:cNvSpPr>
            <a:spLocks noGrp="1"/>
          </p:cNvSpPr>
          <p:nvPr>
            <p:ph type="dt" sz="half" idx="10"/>
          </p:nvPr>
        </p:nvSpPr>
        <p:spPr/>
        <p:txBody>
          <a:bodyPr/>
          <a:lstStyle/>
          <a:p>
            <a:fld id="{6B4DF48B-9E84-40AB-A75C-E52F3C195D0D}" type="datetimeFigureOut">
              <a:rPr lang="en-US" smtClean="0"/>
              <a:t>10/24/21</a:t>
            </a:fld>
            <a:endParaRPr lang="en-US"/>
          </a:p>
        </p:txBody>
      </p:sp>
      <p:sp>
        <p:nvSpPr>
          <p:cNvPr id="6" name="Footer Placeholder 5">
            <a:extLst>
              <a:ext uri="{FF2B5EF4-FFF2-40B4-BE49-F238E27FC236}">
                <a16:creationId xmlns:a16="http://schemas.microsoft.com/office/drawing/2014/main" id="{3F1A4EC3-8C40-4D33-BDD8-11D7D5E563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F4A927-BC6A-4EDA-936F-AE32B55E1129}"/>
              </a:ext>
            </a:extLst>
          </p:cNvPr>
          <p:cNvSpPr>
            <a:spLocks noGrp="1"/>
          </p:cNvSpPr>
          <p:nvPr>
            <p:ph type="sldNum" sz="quarter" idx="12"/>
          </p:nvPr>
        </p:nvSpPr>
        <p:spPr/>
        <p:txBody>
          <a:bodyPr/>
          <a:lstStyle/>
          <a:p>
            <a:fld id="{C14C6B81-5E25-4CC7-BBEA-1DA07DA4BA60}" type="slidenum">
              <a:rPr lang="en-US" smtClean="0"/>
              <a:t>‹#›</a:t>
            </a:fld>
            <a:endParaRPr lang="en-US"/>
          </a:p>
        </p:txBody>
      </p:sp>
    </p:spTree>
    <p:extLst>
      <p:ext uri="{BB962C8B-B14F-4D97-AF65-F5344CB8AC3E}">
        <p14:creationId xmlns:p14="http://schemas.microsoft.com/office/powerpoint/2010/main" val="3996243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7BFDD-B368-42CB-AE20-C12BCBCEE7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346439-92B9-40C7-8C6C-7CE27CC101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7553211-4FC5-4F8B-B9C3-70EB7454BA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2BFCEE-7012-4F6F-A414-B4D23FF3C9F8}"/>
              </a:ext>
            </a:extLst>
          </p:cNvPr>
          <p:cNvSpPr>
            <a:spLocks noGrp="1"/>
          </p:cNvSpPr>
          <p:nvPr>
            <p:ph type="dt" sz="half" idx="10"/>
          </p:nvPr>
        </p:nvSpPr>
        <p:spPr/>
        <p:txBody>
          <a:bodyPr/>
          <a:lstStyle/>
          <a:p>
            <a:fld id="{6B4DF48B-9E84-40AB-A75C-E52F3C195D0D}" type="datetimeFigureOut">
              <a:rPr lang="en-US" smtClean="0"/>
              <a:t>10/24/21</a:t>
            </a:fld>
            <a:endParaRPr lang="en-US"/>
          </a:p>
        </p:txBody>
      </p:sp>
      <p:sp>
        <p:nvSpPr>
          <p:cNvPr id="6" name="Footer Placeholder 5">
            <a:extLst>
              <a:ext uri="{FF2B5EF4-FFF2-40B4-BE49-F238E27FC236}">
                <a16:creationId xmlns:a16="http://schemas.microsoft.com/office/drawing/2014/main" id="{3890BF0C-52A3-45F2-B6EB-646A66215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65053F-A077-445B-858A-24C7F06C7A9B}"/>
              </a:ext>
            </a:extLst>
          </p:cNvPr>
          <p:cNvSpPr>
            <a:spLocks noGrp="1"/>
          </p:cNvSpPr>
          <p:nvPr>
            <p:ph type="sldNum" sz="quarter" idx="12"/>
          </p:nvPr>
        </p:nvSpPr>
        <p:spPr/>
        <p:txBody>
          <a:bodyPr/>
          <a:lstStyle/>
          <a:p>
            <a:fld id="{C14C6B81-5E25-4CC7-BBEA-1DA07DA4BA60}" type="slidenum">
              <a:rPr lang="en-US" smtClean="0"/>
              <a:t>‹#›</a:t>
            </a:fld>
            <a:endParaRPr lang="en-US"/>
          </a:p>
        </p:txBody>
      </p:sp>
    </p:spTree>
    <p:extLst>
      <p:ext uri="{BB962C8B-B14F-4D97-AF65-F5344CB8AC3E}">
        <p14:creationId xmlns:p14="http://schemas.microsoft.com/office/powerpoint/2010/main" val="1242696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940230-A437-41A4-B1F6-0E4CFD3243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438514-E3AB-4E68-971B-45A1AC45E7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4CDA6E-7F58-4C7E-A9ED-6FC326F260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DF48B-9E84-40AB-A75C-E52F3C195D0D}" type="datetimeFigureOut">
              <a:rPr lang="en-US" smtClean="0"/>
              <a:t>10/24/21</a:t>
            </a:fld>
            <a:endParaRPr lang="en-US"/>
          </a:p>
        </p:txBody>
      </p:sp>
      <p:sp>
        <p:nvSpPr>
          <p:cNvPr id="5" name="Footer Placeholder 4">
            <a:extLst>
              <a:ext uri="{FF2B5EF4-FFF2-40B4-BE49-F238E27FC236}">
                <a16:creationId xmlns:a16="http://schemas.microsoft.com/office/drawing/2014/main" id="{674A36FB-2A57-45B9-A20E-6BF594BBEB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BC397A-141B-4CFF-96B2-55167A99B8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4C6B81-5E25-4CC7-BBEA-1DA07DA4BA60}" type="slidenum">
              <a:rPr lang="en-US" smtClean="0"/>
              <a:t>‹#›</a:t>
            </a:fld>
            <a:endParaRPr lang="en-US"/>
          </a:p>
        </p:txBody>
      </p:sp>
    </p:spTree>
    <p:extLst>
      <p:ext uri="{BB962C8B-B14F-4D97-AF65-F5344CB8AC3E}">
        <p14:creationId xmlns:p14="http://schemas.microsoft.com/office/powerpoint/2010/main" val="1558720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lainbibleteaching.com/2006/10/01/the-purpose-of-preachin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ngimg.com/download/22952"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pngimg.com/download/22952"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pngimg.com/download/22952"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pngimg.com/download/22952"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ngimg.com/download/22952"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pngimg.com/download/22952"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ngimg.com/download/22952"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pngimg.com/download/22952"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ngimg.com/download/22952"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CE0C658E-8617-4255-ACCB-EC2F7BF8C873}"/>
              </a:ext>
            </a:extLst>
          </p:cNvPr>
          <p:cNvSpPr>
            <a:spLocks noGrp="1"/>
          </p:cNvSpPr>
          <p:nvPr>
            <p:ph type="ctrTitle"/>
          </p:nvPr>
        </p:nvSpPr>
        <p:spPr>
          <a:xfrm>
            <a:off x="8433560" y="377281"/>
            <a:ext cx="3595669" cy="2468880"/>
          </a:xfrm>
        </p:spPr>
        <p:txBody>
          <a:bodyPr>
            <a:noAutofit/>
          </a:bodyPr>
          <a:lstStyle/>
          <a:p>
            <a:pPr algn="l"/>
            <a:r>
              <a:rPr lang="en-US" sz="3600" cap="small" dirty="0">
                <a:latin typeface="Elephant" panose="02020904090505020303" pitchFamily="18" charset="0"/>
              </a:rPr>
              <a:t>Seven Attitudes Needed to Understand God’s Word</a:t>
            </a:r>
          </a:p>
        </p:txBody>
      </p:sp>
      <p:sp>
        <p:nvSpPr>
          <p:cNvPr id="3" name="Subtitle 2">
            <a:extLst>
              <a:ext uri="{FF2B5EF4-FFF2-40B4-BE49-F238E27FC236}">
                <a16:creationId xmlns:a16="http://schemas.microsoft.com/office/drawing/2014/main" id="{8FB7DC97-B6E3-4400-8C2C-7B67DE066A1D}"/>
              </a:ext>
            </a:extLst>
          </p:cNvPr>
          <p:cNvSpPr>
            <a:spLocks noGrp="1"/>
          </p:cNvSpPr>
          <p:nvPr>
            <p:ph type="subTitle" idx="1"/>
          </p:nvPr>
        </p:nvSpPr>
        <p:spPr>
          <a:xfrm>
            <a:off x="8842248" y="4078224"/>
            <a:ext cx="2926080" cy="1307592"/>
          </a:xfrm>
        </p:spPr>
        <p:txBody>
          <a:bodyPr>
            <a:normAutofit/>
          </a:bodyPr>
          <a:lstStyle/>
          <a:p>
            <a:r>
              <a:rPr lang="en-US" sz="3600" cap="small" dirty="0">
                <a:solidFill>
                  <a:srgbClr val="FF0000"/>
                </a:solidFill>
                <a:latin typeface="Georgia" panose="02040502050405020303" pitchFamily="18" charset="0"/>
              </a:rPr>
              <a:t>Psalm 119:161</a:t>
            </a:r>
          </a:p>
        </p:txBody>
      </p:sp>
      <p:sp>
        <p:nvSpPr>
          <p:cNvPr id="32"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Shape 35">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 name="Picture 4" descr="A person wearing a dress shirt and tie&#10;&#10;Description automatically generated">
            <a:extLst>
              <a:ext uri="{FF2B5EF4-FFF2-40B4-BE49-F238E27FC236}">
                <a16:creationId xmlns:a16="http://schemas.microsoft.com/office/drawing/2014/main" id="{D6EFE6AA-1DEA-4C8F-AEA1-751FA12A345B}"/>
              </a:ext>
            </a:extLst>
          </p:cNvPr>
          <p:cNvPicPr>
            <a:picLocks noChangeAspect="1"/>
          </p:cNvPicPr>
          <p:nvPr/>
        </p:nvPicPr>
        <p:blipFill rotWithShape="1">
          <a:blip r:embed="rId2" cstate="hqprint">
            <a:extLst>
              <a:ext uri="{28A0092B-C50C-407E-A947-70E740481C1C}">
                <a14:useLocalDpi xmlns:a14="http://schemas.microsoft.com/office/drawing/2010/main"/>
              </a:ext>
              <a:ext uri="{837473B0-CC2E-450A-ABE3-18F120FF3D39}">
                <a1611:picAttrSrcUrl xmlns:a1611="http://schemas.microsoft.com/office/drawing/2016/11/main" r:id="rId3"/>
              </a:ext>
            </a:extLst>
          </a:blip>
          <a:srcRect b="-1"/>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2220209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F1FDE-FB5B-4FA9-823C-7FDDE5FAC268}"/>
              </a:ext>
            </a:extLst>
          </p:cNvPr>
          <p:cNvSpPr>
            <a:spLocks noGrp="1"/>
          </p:cNvSpPr>
          <p:nvPr>
            <p:ph type="title"/>
          </p:nvPr>
        </p:nvSpPr>
        <p:spPr/>
        <p:txBody>
          <a:bodyPr/>
          <a:lstStyle/>
          <a:p>
            <a:r>
              <a:rPr lang="en-US" u="sng" cap="small" dirty="0">
                <a:latin typeface="Elephant" panose="02020904090505020303" pitchFamily="18" charset="0"/>
              </a:rPr>
              <a:t>Introduction</a:t>
            </a:r>
          </a:p>
        </p:txBody>
      </p:sp>
      <p:sp>
        <p:nvSpPr>
          <p:cNvPr id="3" name="Content Placeholder 2">
            <a:extLst>
              <a:ext uri="{FF2B5EF4-FFF2-40B4-BE49-F238E27FC236}">
                <a16:creationId xmlns:a16="http://schemas.microsoft.com/office/drawing/2014/main" id="{49302586-A518-479E-8475-6254F9C448D0}"/>
              </a:ext>
            </a:extLst>
          </p:cNvPr>
          <p:cNvSpPr>
            <a:spLocks noGrp="1"/>
          </p:cNvSpPr>
          <p:nvPr>
            <p:ph idx="1"/>
          </p:nvPr>
        </p:nvSpPr>
        <p:spPr>
          <a:xfrm>
            <a:off x="838200" y="1825624"/>
            <a:ext cx="10515600" cy="4793451"/>
          </a:xfrm>
          <a:solidFill>
            <a:schemeClr val="bg1"/>
          </a:solidFill>
          <a:ln>
            <a:solidFill>
              <a:schemeClr val="accent1"/>
            </a:solidFill>
          </a:ln>
        </p:spPr>
        <p:txBody>
          <a:bodyPr>
            <a:normAutofit fontScale="92500"/>
          </a:bodyPr>
          <a:lstStyle/>
          <a:p>
            <a:r>
              <a:rPr lang="en-US" sz="3200" b="1" dirty="0">
                <a:solidFill>
                  <a:srgbClr val="0000FF"/>
                </a:solidFill>
                <a:latin typeface="Georgia" panose="02040502050405020303" pitchFamily="18" charset="0"/>
              </a:rPr>
              <a:t>#6. </a:t>
            </a:r>
            <a:r>
              <a:rPr lang="en-US" sz="3200" b="1" cap="small" dirty="0">
                <a:solidFill>
                  <a:srgbClr val="0000FF"/>
                </a:solidFill>
                <a:latin typeface="Georgia" panose="02040502050405020303" pitchFamily="18" charset="0"/>
              </a:rPr>
              <a:t>We Must Interpret the Bible Correctly              to Understand its Teaching</a:t>
            </a:r>
            <a:r>
              <a:rPr lang="en-US" dirty="0">
                <a:latin typeface="Georgia" panose="02040502050405020303" pitchFamily="18" charset="0"/>
              </a:rPr>
              <a:t>.</a:t>
            </a:r>
          </a:p>
          <a:p>
            <a:pPr lvl="1"/>
            <a:r>
              <a:rPr lang="en-US" sz="3200" i="1" dirty="0">
                <a:latin typeface="Georgia" panose="02040502050405020303" pitchFamily="18" charset="0"/>
              </a:rPr>
              <a:t>“And that from childhood you have known the Holy Scriptures, which are able to make you wise for salvation through faith which is in Christ Jesus. All Scripture is given by inspiration of God, and is profitable for doctrine, for reproof, for correction, for instruction in righteousness, that the man of God may be complete, thoroughly equipped for every good work.”</a:t>
            </a:r>
            <a:r>
              <a:rPr lang="en-US" sz="3200" dirty="0">
                <a:latin typeface="Georgia" panose="02040502050405020303" pitchFamily="18" charset="0"/>
              </a:rPr>
              <a:t>                                                     </a:t>
            </a:r>
            <a:r>
              <a:rPr lang="en-US" sz="3200" dirty="0">
                <a:solidFill>
                  <a:srgbClr val="FF0000"/>
                </a:solidFill>
                <a:latin typeface="Impact" panose="020B0806030902050204" pitchFamily="34" charset="0"/>
              </a:rPr>
              <a:t>(2 Timothy 3:15-17)</a:t>
            </a:r>
          </a:p>
          <a:p>
            <a:pPr marL="0" indent="0">
              <a:buNone/>
            </a:pPr>
            <a:r>
              <a:rPr lang="en-US" dirty="0">
                <a:latin typeface="Georgia" panose="02040502050405020303" pitchFamily="18" charset="0"/>
              </a:rPr>
              <a:t>	</a:t>
            </a:r>
          </a:p>
        </p:txBody>
      </p:sp>
      <p:pic>
        <p:nvPicPr>
          <p:cNvPr id="5" name="Picture 4" descr="A picture containing indoor, table, sitting, paper&#10;&#10;Description automatically generated">
            <a:extLst>
              <a:ext uri="{FF2B5EF4-FFF2-40B4-BE49-F238E27FC236}">
                <a16:creationId xmlns:a16="http://schemas.microsoft.com/office/drawing/2014/main" id="{D3483FB4-623F-4240-822B-B784A58C89AE}"/>
              </a:ext>
            </a:extLst>
          </p:cNvPr>
          <p:cNvPicPr>
            <a:picLocks noChangeAspect="1"/>
          </p:cNvPicPr>
          <p:nvPr/>
        </p:nvPicPr>
        <p:blipFill>
          <a:blip r:embed="rId2" cstate="hqprint">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8347757" y="450440"/>
            <a:ext cx="3507488" cy="1375185"/>
          </a:xfrm>
          <a:prstGeom prst="rect">
            <a:avLst/>
          </a:prstGeom>
        </p:spPr>
      </p:pic>
    </p:spTree>
    <p:extLst>
      <p:ext uri="{BB962C8B-B14F-4D97-AF65-F5344CB8AC3E}">
        <p14:creationId xmlns:p14="http://schemas.microsoft.com/office/powerpoint/2010/main" val="394081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7F3F-F139-40A1-B298-350B948BB005}"/>
              </a:ext>
            </a:extLst>
          </p:cNvPr>
          <p:cNvSpPr>
            <a:spLocks noGrp="1"/>
          </p:cNvSpPr>
          <p:nvPr>
            <p:ph type="title"/>
          </p:nvPr>
        </p:nvSpPr>
        <p:spPr/>
        <p:txBody>
          <a:bodyPr/>
          <a:lstStyle/>
          <a:p>
            <a:r>
              <a:rPr lang="en-US" cap="small" dirty="0">
                <a:latin typeface="Elephant" panose="02020904090505020303" pitchFamily="18" charset="0"/>
              </a:rPr>
              <a:t>2 Peter 1:2,3</a:t>
            </a:r>
          </a:p>
        </p:txBody>
      </p:sp>
      <p:pic>
        <p:nvPicPr>
          <p:cNvPr id="4" name="Picture 3">
            <a:extLst>
              <a:ext uri="{FF2B5EF4-FFF2-40B4-BE49-F238E27FC236}">
                <a16:creationId xmlns:a16="http://schemas.microsoft.com/office/drawing/2014/main" id="{F37CE44C-85FA-4031-AF9F-E3432A630DB2}"/>
              </a:ext>
            </a:extLst>
          </p:cNvPr>
          <p:cNvPicPr>
            <a:picLocks noChangeAspect="1"/>
          </p:cNvPicPr>
          <p:nvPr/>
        </p:nvPicPr>
        <p:blipFill>
          <a:blip r:embed="rId2"/>
          <a:stretch>
            <a:fillRect/>
          </a:stretch>
        </p:blipFill>
        <p:spPr>
          <a:xfrm>
            <a:off x="2883039" y="1451240"/>
            <a:ext cx="7499826" cy="5406759"/>
          </a:xfrm>
          <a:prstGeom prst="rect">
            <a:avLst/>
          </a:prstGeom>
        </p:spPr>
      </p:pic>
      <p:sp>
        <p:nvSpPr>
          <p:cNvPr id="5" name="TextBox 4">
            <a:extLst>
              <a:ext uri="{FF2B5EF4-FFF2-40B4-BE49-F238E27FC236}">
                <a16:creationId xmlns:a16="http://schemas.microsoft.com/office/drawing/2014/main" id="{DFD9450B-3563-4E20-80DA-58D460EAF39E}"/>
              </a:ext>
            </a:extLst>
          </p:cNvPr>
          <p:cNvSpPr txBox="1"/>
          <p:nvPr/>
        </p:nvSpPr>
        <p:spPr>
          <a:xfrm>
            <a:off x="3769687" y="1690688"/>
            <a:ext cx="5444884"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Georgia" panose="02040502050405020303" pitchFamily="18" charset="0"/>
                <a:ea typeface="+mn-ea"/>
                <a:cs typeface="+mn-cs"/>
              </a:rPr>
              <a:t>“</a:t>
            </a:r>
            <a:r>
              <a:rPr kumimoji="0" lang="en-US" sz="2800" b="0" i="1" u="none" strike="noStrike" kern="1200" cap="none" spc="0" normalizeH="0" baseline="0" noProof="0" dirty="0">
                <a:ln>
                  <a:noFill/>
                </a:ln>
                <a:solidFill>
                  <a:prstClr val="black"/>
                </a:solidFill>
                <a:effectLst/>
                <a:uLnTx/>
                <a:uFillTx/>
                <a:latin typeface="Georgia" panose="02040502050405020303" pitchFamily="18" charset="0"/>
                <a:ea typeface="+mn-ea"/>
                <a:cs typeface="+mn-cs"/>
              </a:rPr>
              <a:t>Grace and peace be multiplied to you in the knowledge of God and of Jesus our Lord, as His divine power has given to us all things that pertain to life and godliness, through the knowledge of Him who called us by glory and virtue</a:t>
            </a:r>
            <a:r>
              <a:rPr kumimoji="0" lang="en-US" sz="3600" b="0" i="1" u="none" strike="noStrike" kern="1200" cap="none" spc="0" normalizeH="0" baseline="0" noProof="0" dirty="0">
                <a:ln>
                  <a:noFill/>
                </a:ln>
                <a:solidFill>
                  <a:prstClr val="black"/>
                </a:solidFill>
                <a:effectLst/>
                <a:uLnTx/>
                <a:uFillTx/>
                <a:latin typeface="Georgia" panose="02040502050405020303" pitchFamily="18" charset="0"/>
                <a:ea typeface="+mn-ea"/>
                <a:cs typeface="+mn-cs"/>
              </a:rPr>
              <a:t>.”</a:t>
            </a:r>
          </a:p>
        </p:txBody>
      </p:sp>
    </p:spTree>
    <p:extLst>
      <p:ext uri="{BB962C8B-B14F-4D97-AF65-F5344CB8AC3E}">
        <p14:creationId xmlns:p14="http://schemas.microsoft.com/office/powerpoint/2010/main" val="2682018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7F3F-F139-40A1-B298-350B948BB005}"/>
              </a:ext>
            </a:extLst>
          </p:cNvPr>
          <p:cNvSpPr>
            <a:spLocks noGrp="1"/>
          </p:cNvSpPr>
          <p:nvPr>
            <p:ph type="title"/>
          </p:nvPr>
        </p:nvSpPr>
        <p:spPr/>
        <p:txBody>
          <a:bodyPr/>
          <a:lstStyle/>
          <a:p>
            <a:r>
              <a:rPr lang="en-US" cap="small" dirty="0">
                <a:latin typeface="Elephant" panose="02020904090505020303" pitchFamily="18" charset="0"/>
              </a:rPr>
              <a:t>2 Peter 1:4</a:t>
            </a:r>
          </a:p>
        </p:txBody>
      </p:sp>
      <p:pic>
        <p:nvPicPr>
          <p:cNvPr id="4" name="Picture 3">
            <a:extLst>
              <a:ext uri="{FF2B5EF4-FFF2-40B4-BE49-F238E27FC236}">
                <a16:creationId xmlns:a16="http://schemas.microsoft.com/office/drawing/2014/main" id="{F37CE44C-85FA-4031-AF9F-E3432A630DB2}"/>
              </a:ext>
            </a:extLst>
          </p:cNvPr>
          <p:cNvPicPr>
            <a:picLocks noChangeAspect="1"/>
          </p:cNvPicPr>
          <p:nvPr/>
        </p:nvPicPr>
        <p:blipFill>
          <a:blip r:embed="rId2"/>
          <a:stretch>
            <a:fillRect/>
          </a:stretch>
        </p:blipFill>
        <p:spPr>
          <a:xfrm>
            <a:off x="2883039" y="1451240"/>
            <a:ext cx="7499826" cy="5406759"/>
          </a:xfrm>
          <a:prstGeom prst="rect">
            <a:avLst/>
          </a:prstGeom>
        </p:spPr>
      </p:pic>
      <p:sp>
        <p:nvSpPr>
          <p:cNvPr id="5" name="TextBox 4">
            <a:extLst>
              <a:ext uri="{FF2B5EF4-FFF2-40B4-BE49-F238E27FC236}">
                <a16:creationId xmlns:a16="http://schemas.microsoft.com/office/drawing/2014/main" id="{DFD9450B-3563-4E20-80DA-58D460EAF39E}"/>
              </a:ext>
            </a:extLst>
          </p:cNvPr>
          <p:cNvSpPr txBox="1"/>
          <p:nvPr/>
        </p:nvSpPr>
        <p:spPr>
          <a:xfrm>
            <a:off x="3769687" y="1690688"/>
            <a:ext cx="5444884" cy="39703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Georgia" panose="02040502050405020303" pitchFamily="18" charset="0"/>
                <a:ea typeface="+mn-ea"/>
                <a:cs typeface="+mn-cs"/>
              </a:rPr>
              <a:t>“</a:t>
            </a:r>
            <a:r>
              <a:rPr kumimoji="0" lang="en-US" sz="3000" b="0" i="1" u="none" strike="noStrike" kern="1200" cap="none" spc="0" normalizeH="0" baseline="0" noProof="0" dirty="0">
                <a:ln>
                  <a:noFill/>
                </a:ln>
                <a:solidFill>
                  <a:prstClr val="black"/>
                </a:solidFill>
                <a:effectLst/>
                <a:uLnTx/>
                <a:uFillTx/>
                <a:latin typeface="Georgia" panose="02040502050405020303" pitchFamily="18" charset="0"/>
                <a:ea typeface="+mn-ea"/>
                <a:cs typeface="+mn-cs"/>
              </a:rPr>
              <a:t>By which have been given to us exceedingly great and precious promises, that through these you may be partakers of the divine nature, having escaped the corruption that is in the world through lust</a:t>
            </a:r>
            <a:r>
              <a:rPr kumimoji="0" lang="en-US" sz="3600" b="0" i="1" u="none" strike="noStrike" kern="1200" cap="none" spc="0" normalizeH="0" baseline="0" noProof="0" dirty="0">
                <a:ln>
                  <a:noFill/>
                </a:ln>
                <a:solidFill>
                  <a:prstClr val="black"/>
                </a:solidFill>
                <a:effectLst/>
                <a:uLnTx/>
                <a:uFillTx/>
                <a:latin typeface="Georgia" panose="02040502050405020303" pitchFamily="18" charset="0"/>
                <a:ea typeface="+mn-ea"/>
                <a:cs typeface="+mn-cs"/>
              </a:rPr>
              <a:t>.”</a:t>
            </a:r>
          </a:p>
        </p:txBody>
      </p:sp>
    </p:spTree>
    <p:extLst>
      <p:ext uri="{BB962C8B-B14F-4D97-AF65-F5344CB8AC3E}">
        <p14:creationId xmlns:p14="http://schemas.microsoft.com/office/powerpoint/2010/main" val="3418526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F1FDE-FB5B-4FA9-823C-7FDDE5FAC268}"/>
              </a:ext>
            </a:extLst>
          </p:cNvPr>
          <p:cNvSpPr>
            <a:spLocks noGrp="1"/>
          </p:cNvSpPr>
          <p:nvPr>
            <p:ph type="title"/>
          </p:nvPr>
        </p:nvSpPr>
        <p:spPr/>
        <p:txBody>
          <a:bodyPr/>
          <a:lstStyle/>
          <a:p>
            <a:r>
              <a:rPr lang="en-US" u="sng" cap="small" dirty="0">
                <a:latin typeface="Elephant" panose="02020904090505020303" pitchFamily="18" charset="0"/>
              </a:rPr>
              <a:t>Introduction</a:t>
            </a:r>
          </a:p>
        </p:txBody>
      </p:sp>
      <p:sp>
        <p:nvSpPr>
          <p:cNvPr id="3" name="Content Placeholder 2">
            <a:extLst>
              <a:ext uri="{FF2B5EF4-FFF2-40B4-BE49-F238E27FC236}">
                <a16:creationId xmlns:a16="http://schemas.microsoft.com/office/drawing/2014/main" id="{49302586-A518-479E-8475-6254F9C448D0}"/>
              </a:ext>
            </a:extLst>
          </p:cNvPr>
          <p:cNvSpPr>
            <a:spLocks noGrp="1"/>
          </p:cNvSpPr>
          <p:nvPr>
            <p:ph idx="1"/>
          </p:nvPr>
        </p:nvSpPr>
        <p:spPr>
          <a:xfrm>
            <a:off x="838200" y="1825624"/>
            <a:ext cx="10515600" cy="4793451"/>
          </a:xfrm>
          <a:solidFill>
            <a:schemeClr val="bg1"/>
          </a:solidFill>
          <a:ln>
            <a:solidFill>
              <a:schemeClr val="accent1"/>
            </a:solidFill>
          </a:ln>
        </p:spPr>
        <p:txBody>
          <a:bodyPr>
            <a:normAutofit/>
          </a:bodyPr>
          <a:lstStyle/>
          <a:p>
            <a:r>
              <a:rPr lang="en-US" sz="3200" b="1" dirty="0">
                <a:solidFill>
                  <a:srgbClr val="0000FF"/>
                </a:solidFill>
                <a:latin typeface="Georgia" panose="02040502050405020303" pitchFamily="18" charset="0"/>
              </a:rPr>
              <a:t>#7. </a:t>
            </a:r>
            <a:r>
              <a:rPr lang="en-US" sz="3200" b="1" cap="small" dirty="0">
                <a:solidFill>
                  <a:srgbClr val="0000FF"/>
                </a:solidFill>
                <a:latin typeface="Georgia" panose="02040502050405020303" pitchFamily="18" charset="0"/>
              </a:rPr>
              <a:t>We Must Have the Proper Mental and Spiritual Qualities</a:t>
            </a:r>
            <a:r>
              <a:rPr lang="en-US" dirty="0">
                <a:latin typeface="Georgia" panose="02040502050405020303" pitchFamily="18" charset="0"/>
              </a:rPr>
              <a:t>.</a:t>
            </a:r>
          </a:p>
          <a:p>
            <a:pPr lvl="1"/>
            <a:r>
              <a:rPr lang="en-US" sz="3200" i="1" dirty="0">
                <a:latin typeface="Georgia" panose="02040502050405020303" pitchFamily="18" charset="0"/>
              </a:rPr>
              <a:t>“Now thanks be to God who always leads us in triumph in Christ, and through us diffuses the fragrance of His knowledge in every place.”</a:t>
            </a:r>
            <a:r>
              <a:rPr lang="en-US" sz="3200" dirty="0">
                <a:latin typeface="Georgia" panose="02040502050405020303" pitchFamily="18" charset="0"/>
              </a:rPr>
              <a:t>                                                     </a:t>
            </a:r>
            <a:r>
              <a:rPr lang="en-US" sz="3200" dirty="0">
                <a:solidFill>
                  <a:srgbClr val="FF0000"/>
                </a:solidFill>
                <a:latin typeface="Impact" panose="020B0806030902050204" pitchFamily="34" charset="0"/>
              </a:rPr>
              <a:t>(1 Corinthians 2:14)</a:t>
            </a:r>
          </a:p>
          <a:p>
            <a:pPr marL="0" indent="0">
              <a:buNone/>
            </a:pPr>
            <a:r>
              <a:rPr lang="en-US" dirty="0">
                <a:latin typeface="Georgia" panose="02040502050405020303" pitchFamily="18" charset="0"/>
              </a:rPr>
              <a:t>	</a:t>
            </a:r>
          </a:p>
        </p:txBody>
      </p:sp>
      <p:pic>
        <p:nvPicPr>
          <p:cNvPr id="5" name="Picture 4" descr="A picture containing indoor, table, sitting, paper&#10;&#10;Description automatically generated">
            <a:extLst>
              <a:ext uri="{FF2B5EF4-FFF2-40B4-BE49-F238E27FC236}">
                <a16:creationId xmlns:a16="http://schemas.microsoft.com/office/drawing/2014/main" id="{D3483FB4-623F-4240-822B-B784A58C89AE}"/>
              </a:ext>
            </a:extLst>
          </p:cNvPr>
          <p:cNvPicPr>
            <a:picLocks noChangeAspect="1"/>
          </p:cNvPicPr>
          <p:nvPr/>
        </p:nvPicPr>
        <p:blipFill>
          <a:blip r:embed="rId2" cstate="hqprint">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8347757" y="450440"/>
            <a:ext cx="3507488" cy="1375185"/>
          </a:xfrm>
          <a:prstGeom prst="rect">
            <a:avLst/>
          </a:prstGeom>
        </p:spPr>
      </p:pic>
    </p:spTree>
    <p:extLst>
      <p:ext uri="{BB962C8B-B14F-4D97-AF65-F5344CB8AC3E}">
        <p14:creationId xmlns:p14="http://schemas.microsoft.com/office/powerpoint/2010/main" val="310326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7F3F-F139-40A1-B298-350B948BB005}"/>
              </a:ext>
            </a:extLst>
          </p:cNvPr>
          <p:cNvSpPr>
            <a:spLocks noGrp="1"/>
          </p:cNvSpPr>
          <p:nvPr>
            <p:ph type="title"/>
          </p:nvPr>
        </p:nvSpPr>
        <p:spPr/>
        <p:txBody>
          <a:bodyPr/>
          <a:lstStyle/>
          <a:p>
            <a:r>
              <a:rPr lang="en-US" cap="small" dirty="0">
                <a:latin typeface="Elephant" panose="02020904090505020303" pitchFamily="18" charset="0"/>
              </a:rPr>
              <a:t>2 Timothy 3:1,2</a:t>
            </a:r>
          </a:p>
        </p:txBody>
      </p:sp>
      <p:pic>
        <p:nvPicPr>
          <p:cNvPr id="4" name="Picture 3">
            <a:extLst>
              <a:ext uri="{FF2B5EF4-FFF2-40B4-BE49-F238E27FC236}">
                <a16:creationId xmlns:a16="http://schemas.microsoft.com/office/drawing/2014/main" id="{F37CE44C-85FA-4031-AF9F-E3432A630DB2}"/>
              </a:ext>
            </a:extLst>
          </p:cNvPr>
          <p:cNvPicPr>
            <a:picLocks noChangeAspect="1"/>
          </p:cNvPicPr>
          <p:nvPr/>
        </p:nvPicPr>
        <p:blipFill>
          <a:blip r:embed="rId2"/>
          <a:stretch>
            <a:fillRect/>
          </a:stretch>
        </p:blipFill>
        <p:spPr>
          <a:xfrm>
            <a:off x="2883039" y="1451240"/>
            <a:ext cx="7499826" cy="5406759"/>
          </a:xfrm>
          <a:prstGeom prst="rect">
            <a:avLst/>
          </a:prstGeom>
        </p:spPr>
      </p:pic>
      <p:sp>
        <p:nvSpPr>
          <p:cNvPr id="5" name="TextBox 4">
            <a:extLst>
              <a:ext uri="{FF2B5EF4-FFF2-40B4-BE49-F238E27FC236}">
                <a16:creationId xmlns:a16="http://schemas.microsoft.com/office/drawing/2014/main" id="{DFD9450B-3563-4E20-80DA-58D460EAF39E}"/>
              </a:ext>
            </a:extLst>
          </p:cNvPr>
          <p:cNvSpPr txBox="1"/>
          <p:nvPr/>
        </p:nvSpPr>
        <p:spPr>
          <a:xfrm>
            <a:off x="3763787" y="1907479"/>
            <a:ext cx="5444884" cy="35086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Georgia" panose="02040502050405020303" pitchFamily="18" charset="0"/>
                <a:ea typeface="+mn-ea"/>
                <a:cs typeface="+mn-cs"/>
              </a:rPr>
              <a:t>“</a:t>
            </a:r>
            <a:r>
              <a:rPr kumimoji="0" lang="en-US" sz="3000" b="0" i="1" u="none" strike="noStrike" kern="1200" cap="none" spc="0" normalizeH="0" baseline="0" noProof="0" dirty="0">
                <a:ln>
                  <a:noFill/>
                </a:ln>
                <a:solidFill>
                  <a:prstClr val="black"/>
                </a:solidFill>
                <a:effectLst/>
                <a:uLnTx/>
                <a:uFillTx/>
                <a:latin typeface="Georgia" panose="02040502050405020303" pitchFamily="18" charset="0"/>
                <a:ea typeface="+mn-ea"/>
                <a:cs typeface="+mn-cs"/>
              </a:rPr>
              <a:t>But know this, that in the last days perilous times will come: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1" u="none" strike="noStrike" kern="1200" cap="none" spc="0" normalizeH="0" baseline="0" noProof="0" dirty="0">
                <a:ln>
                  <a:noFill/>
                </a:ln>
                <a:solidFill>
                  <a:prstClr val="black"/>
                </a:solidFill>
                <a:effectLst/>
                <a:uLnTx/>
                <a:uFillTx/>
                <a:latin typeface="Georgia" panose="02040502050405020303" pitchFamily="18" charset="0"/>
                <a:ea typeface="+mn-ea"/>
                <a:cs typeface="+mn-cs"/>
              </a:rPr>
              <a:t>For men will be lovers of themselves, lovers of money, boasters, proud, blasphemers, disobedient to parents, unthankful, unholy</a:t>
            </a:r>
            <a:r>
              <a:rPr kumimoji="0" lang="en-US" sz="3600" b="0" i="1" u="none" strike="noStrike" kern="1200" cap="none" spc="0" normalizeH="0" baseline="0" noProof="0" dirty="0">
                <a:ln>
                  <a:noFill/>
                </a:ln>
                <a:solidFill>
                  <a:prstClr val="black"/>
                </a:solidFill>
                <a:effectLst/>
                <a:uLnTx/>
                <a:uFillTx/>
                <a:latin typeface="Georgia" panose="02040502050405020303" pitchFamily="18" charset="0"/>
                <a:ea typeface="+mn-ea"/>
                <a:cs typeface="+mn-cs"/>
              </a:rPr>
              <a:t>.”</a:t>
            </a:r>
          </a:p>
        </p:txBody>
      </p:sp>
    </p:spTree>
    <p:extLst>
      <p:ext uri="{BB962C8B-B14F-4D97-AF65-F5344CB8AC3E}">
        <p14:creationId xmlns:p14="http://schemas.microsoft.com/office/powerpoint/2010/main" val="3403675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7F3F-F139-40A1-B298-350B948BB005}"/>
              </a:ext>
            </a:extLst>
          </p:cNvPr>
          <p:cNvSpPr>
            <a:spLocks noGrp="1"/>
          </p:cNvSpPr>
          <p:nvPr>
            <p:ph type="title"/>
          </p:nvPr>
        </p:nvSpPr>
        <p:spPr/>
        <p:txBody>
          <a:bodyPr/>
          <a:lstStyle/>
          <a:p>
            <a:r>
              <a:rPr lang="en-US" cap="small" dirty="0">
                <a:latin typeface="Elephant" panose="02020904090505020303" pitchFamily="18" charset="0"/>
              </a:rPr>
              <a:t>2 Timothy 3:3,4</a:t>
            </a:r>
          </a:p>
        </p:txBody>
      </p:sp>
      <p:pic>
        <p:nvPicPr>
          <p:cNvPr id="4" name="Picture 3">
            <a:extLst>
              <a:ext uri="{FF2B5EF4-FFF2-40B4-BE49-F238E27FC236}">
                <a16:creationId xmlns:a16="http://schemas.microsoft.com/office/drawing/2014/main" id="{F37CE44C-85FA-4031-AF9F-E3432A630DB2}"/>
              </a:ext>
            </a:extLst>
          </p:cNvPr>
          <p:cNvPicPr>
            <a:picLocks noChangeAspect="1"/>
          </p:cNvPicPr>
          <p:nvPr/>
        </p:nvPicPr>
        <p:blipFill>
          <a:blip r:embed="rId2"/>
          <a:stretch>
            <a:fillRect/>
          </a:stretch>
        </p:blipFill>
        <p:spPr>
          <a:xfrm>
            <a:off x="2883039" y="1451240"/>
            <a:ext cx="7499826" cy="5406759"/>
          </a:xfrm>
          <a:prstGeom prst="rect">
            <a:avLst/>
          </a:prstGeom>
        </p:spPr>
      </p:pic>
      <p:sp>
        <p:nvSpPr>
          <p:cNvPr id="5" name="TextBox 4">
            <a:extLst>
              <a:ext uri="{FF2B5EF4-FFF2-40B4-BE49-F238E27FC236}">
                <a16:creationId xmlns:a16="http://schemas.microsoft.com/office/drawing/2014/main" id="{DFD9450B-3563-4E20-80DA-58D460EAF39E}"/>
              </a:ext>
            </a:extLst>
          </p:cNvPr>
          <p:cNvSpPr txBox="1"/>
          <p:nvPr/>
        </p:nvSpPr>
        <p:spPr>
          <a:xfrm>
            <a:off x="3805083" y="2066762"/>
            <a:ext cx="5444884"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Georgia" panose="02040502050405020303" pitchFamily="18" charset="0"/>
                <a:ea typeface="+mn-ea"/>
                <a:cs typeface="+mn-cs"/>
              </a:rPr>
              <a:t>“</a:t>
            </a:r>
            <a:r>
              <a:rPr kumimoji="0" lang="en-US" sz="3200" b="0" i="1" u="none" strike="noStrike" kern="1200" cap="none" spc="0" normalizeH="0" baseline="0" noProof="0" dirty="0">
                <a:ln>
                  <a:noFill/>
                </a:ln>
                <a:solidFill>
                  <a:prstClr val="black"/>
                </a:solidFill>
                <a:effectLst/>
                <a:uLnTx/>
                <a:uFillTx/>
                <a:latin typeface="Georgia" panose="02040502050405020303" pitchFamily="18" charset="0"/>
                <a:ea typeface="+mn-ea"/>
                <a:cs typeface="+mn-cs"/>
              </a:rPr>
              <a:t>Unloving, unforgiving, slanderers, without self-control, brutal, despisers of good, traitors, headstrong, haughty, lovers of pleasure rather than lovers of God</a:t>
            </a:r>
            <a:r>
              <a:rPr kumimoji="0" lang="en-US" sz="3600" b="0" i="1" u="none" strike="noStrike" kern="1200" cap="none" spc="0" normalizeH="0" baseline="0" noProof="0" dirty="0">
                <a:ln>
                  <a:noFill/>
                </a:ln>
                <a:solidFill>
                  <a:prstClr val="black"/>
                </a:solidFill>
                <a:effectLst/>
                <a:uLnTx/>
                <a:uFillTx/>
                <a:latin typeface="Georgia" panose="02040502050405020303" pitchFamily="18" charset="0"/>
                <a:ea typeface="+mn-ea"/>
                <a:cs typeface="+mn-cs"/>
              </a:rPr>
              <a:t>.”</a:t>
            </a:r>
          </a:p>
        </p:txBody>
      </p:sp>
    </p:spTree>
    <p:extLst>
      <p:ext uri="{BB962C8B-B14F-4D97-AF65-F5344CB8AC3E}">
        <p14:creationId xmlns:p14="http://schemas.microsoft.com/office/powerpoint/2010/main" val="2783050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7F3F-F139-40A1-B298-350B948BB005}"/>
              </a:ext>
            </a:extLst>
          </p:cNvPr>
          <p:cNvSpPr>
            <a:spLocks noGrp="1"/>
          </p:cNvSpPr>
          <p:nvPr>
            <p:ph type="title"/>
          </p:nvPr>
        </p:nvSpPr>
        <p:spPr/>
        <p:txBody>
          <a:bodyPr/>
          <a:lstStyle/>
          <a:p>
            <a:r>
              <a:rPr lang="en-US" cap="small" dirty="0">
                <a:latin typeface="Elephant" panose="02020904090505020303" pitchFamily="18" charset="0"/>
              </a:rPr>
              <a:t>2 Timothy 3:5,6</a:t>
            </a:r>
          </a:p>
        </p:txBody>
      </p:sp>
      <p:pic>
        <p:nvPicPr>
          <p:cNvPr id="4" name="Picture 3">
            <a:extLst>
              <a:ext uri="{FF2B5EF4-FFF2-40B4-BE49-F238E27FC236}">
                <a16:creationId xmlns:a16="http://schemas.microsoft.com/office/drawing/2014/main" id="{F37CE44C-85FA-4031-AF9F-E3432A630DB2}"/>
              </a:ext>
            </a:extLst>
          </p:cNvPr>
          <p:cNvPicPr>
            <a:picLocks noChangeAspect="1"/>
          </p:cNvPicPr>
          <p:nvPr/>
        </p:nvPicPr>
        <p:blipFill>
          <a:blip r:embed="rId2"/>
          <a:stretch>
            <a:fillRect/>
          </a:stretch>
        </p:blipFill>
        <p:spPr>
          <a:xfrm>
            <a:off x="2871240" y="1690688"/>
            <a:ext cx="7499826" cy="5406759"/>
          </a:xfrm>
          <a:prstGeom prst="rect">
            <a:avLst/>
          </a:prstGeom>
        </p:spPr>
      </p:pic>
      <p:sp>
        <p:nvSpPr>
          <p:cNvPr id="5" name="TextBox 4">
            <a:extLst>
              <a:ext uri="{FF2B5EF4-FFF2-40B4-BE49-F238E27FC236}">
                <a16:creationId xmlns:a16="http://schemas.microsoft.com/office/drawing/2014/main" id="{DFD9450B-3563-4E20-80DA-58D460EAF39E}"/>
              </a:ext>
            </a:extLst>
          </p:cNvPr>
          <p:cNvSpPr txBox="1"/>
          <p:nvPr/>
        </p:nvSpPr>
        <p:spPr>
          <a:xfrm>
            <a:off x="3881775" y="1872084"/>
            <a:ext cx="5604388" cy="39703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Georgia" panose="02040502050405020303" pitchFamily="18" charset="0"/>
                <a:ea typeface="+mn-ea"/>
                <a:cs typeface="+mn-cs"/>
              </a:rPr>
              <a:t>“</a:t>
            </a:r>
            <a:r>
              <a:rPr kumimoji="0" lang="en-US" sz="3000" b="0" i="1" u="none" strike="noStrike" kern="1200" cap="none" spc="0" normalizeH="0" baseline="0" noProof="0" dirty="0">
                <a:ln>
                  <a:noFill/>
                </a:ln>
                <a:solidFill>
                  <a:prstClr val="black"/>
                </a:solidFill>
                <a:effectLst/>
                <a:uLnTx/>
                <a:uFillTx/>
                <a:latin typeface="Georgia" panose="02040502050405020303" pitchFamily="18" charset="0"/>
                <a:ea typeface="+mn-ea"/>
                <a:cs typeface="+mn-cs"/>
              </a:rPr>
              <a:t>Having a form of godliness but denying its power. And from such people turn away! For of this sort are those who creep into households and make captives of gullible women loaded down with sins, led away by various lusts</a:t>
            </a:r>
            <a:r>
              <a:rPr kumimoji="0" lang="en-US" sz="3600" b="0" i="1" u="none" strike="noStrike" kern="1200" cap="none" spc="0" normalizeH="0" baseline="0" noProof="0" dirty="0">
                <a:ln>
                  <a:noFill/>
                </a:ln>
                <a:solidFill>
                  <a:prstClr val="black"/>
                </a:solidFill>
                <a:effectLst/>
                <a:uLnTx/>
                <a:uFillTx/>
                <a:latin typeface="Georgia" panose="02040502050405020303" pitchFamily="18" charset="0"/>
                <a:ea typeface="+mn-ea"/>
                <a:cs typeface="+mn-cs"/>
              </a:rPr>
              <a:t>.”</a:t>
            </a:r>
          </a:p>
        </p:txBody>
      </p:sp>
    </p:spTree>
    <p:extLst>
      <p:ext uri="{BB962C8B-B14F-4D97-AF65-F5344CB8AC3E}">
        <p14:creationId xmlns:p14="http://schemas.microsoft.com/office/powerpoint/2010/main" val="2608465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7F3F-F139-40A1-B298-350B948BB005}"/>
              </a:ext>
            </a:extLst>
          </p:cNvPr>
          <p:cNvSpPr>
            <a:spLocks noGrp="1"/>
          </p:cNvSpPr>
          <p:nvPr>
            <p:ph type="title"/>
          </p:nvPr>
        </p:nvSpPr>
        <p:spPr/>
        <p:txBody>
          <a:bodyPr/>
          <a:lstStyle/>
          <a:p>
            <a:r>
              <a:rPr lang="en-US" cap="small" dirty="0">
                <a:latin typeface="Elephant" panose="02020904090505020303" pitchFamily="18" charset="0"/>
              </a:rPr>
              <a:t>2 Timothy 3:7</a:t>
            </a:r>
          </a:p>
        </p:txBody>
      </p:sp>
      <p:pic>
        <p:nvPicPr>
          <p:cNvPr id="4" name="Picture 3">
            <a:extLst>
              <a:ext uri="{FF2B5EF4-FFF2-40B4-BE49-F238E27FC236}">
                <a16:creationId xmlns:a16="http://schemas.microsoft.com/office/drawing/2014/main" id="{F37CE44C-85FA-4031-AF9F-E3432A630DB2}"/>
              </a:ext>
            </a:extLst>
          </p:cNvPr>
          <p:cNvPicPr>
            <a:picLocks noChangeAspect="1"/>
          </p:cNvPicPr>
          <p:nvPr/>
        </p:nvPicPr>
        <p:blipFill>
          <a:blip r:embed="rId2"/>
          <a:stretch>
            <a:fillRect/>
          </a:stretch>
        </p:blipFill>
        <p:spPr>
          <a:xfrm>
            <a:off x="2871240" y="1690688"/>
            <a:ext cx="7499826" cy="5406759"/>
          </a:xfrm>
          <a:prstGeom prst="rect">
            <a:avLst/>
          </a:prstGeom>
        </p:spPr>
      </p:pic>
      <p:sp>
        <p:nvSpPr>
          <p:cNvPr id="5" name="TextBox 4">
            <a:extLst>
              <a:ext uri="{FF2B5EF4-FFF2-40B4-BE49-F238E27FC236}">
                <a16:creationId xmlns:a16="http://schemas.microsoft.com/office/drawing/2014/main" id="{DFD9450B-3563-4E20-80DA-58D460EAF39E}"/>
              </a:ext>
            </a:extLst>
          </p:cNvPr>
          <p:cNvSpPr txBox="1"/>
          <p:nvPr/>
        </p:nvSpPr>
        <p:spPr>
          <a:xfrm>
            <a:off x="3940768" y="2562308"/>
            <a:ext cx="5604388"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Georgia" panose="02040502050405020303" pitchFamily="18" charset="0"/>
                <a:ea typeface="+mn-ea"/>
                <a:cs typeface="+mn-cs"/>
              </a:rPr>
              <a:t>“</a:t>
            </a:r>
            <a:r>
              <a:rPr kumimoji="0" lang="en-US" sz="4000" b="0" i="1" u="none" strike="noStrike" kern="1200" cap="none" spc="0" normalizeH="0" baseline="0" noProof="0" dirty="0">
                <a:ln>
                  <a:noFill/>
                </a:ln>
                <a:solidFill>
                  <a:prstClr val="black"/>
                </a:solidFill>
                <a:effectLst/>
                <a:uLnTx/>
                <a:uFillTx/>
                <a:latin typeface="Georgia" panose="02040502050405020303" pitchFamily="18" charset="0"/>
                <a:ea typeface="+mn-ea"/>
                <a:cs typeface="+mn-cs"/>
              </a:rPr>
              <a:t>Always learning and never able to come to the knowledge                             of the truth</a:t>
            </a:r>
            <a:r>
              <a:rPr kumimoji="0" lang="en-US" sz="3600" b="0" i="1" u="none" strike="noStrike" kern="1200" cap="none" spc="0" normalizeH="0" baseline="0" noProof="0" dirty="0">
                <a:ln>
                  <a:noFill/>
                </a:ln>
                <a:solidFill>
                  <a:prstClr val="black"/>
                </a:solidFill>
                <a:effectLst/>
                <a:uLnTx/>
                <a:uFillTx/>
                <a:latin typeface="Georgia" panose="02040502050405020303" pitchFamily="18" charset="0"/>
                <a:ea typeface="+mn-ea"/>
                <a:cs typeface="+mn-cs"/>
              </a:rPr>
              <a:t>.”</a:t>
            </a:r>
          </a:p>
        </p:txBody>
      </p:sp>
    </p:spTree>
    <p:extLst>
      <p:ext uri="{BB962C8B-B14F-4D97-AF65-F5344CB8AC3E}">
        <p14:creationId xmlns:p14="http://schemas.microsoft.com/office/powerpoint/2010/main" val="1052644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F1FDE-FB5B-4FA9-823C-7FDDE5FAC268}"/>
              </a:ext>
            </a:extLst>
          </p:cNvPr>
          <p:cNvSpPr>
            <a:spLocks noGrp="1"/>
          </p:cNvSpPr>
          <p:nvPr>
            <p:ph type="title"/>
          </p:nvPr>
        </p:nvSpPr>
        <p:spPr/>
        <p:txBody>
          <a:bodyPr/>
          <a:lstStyle/>
          <a:p>
            <a:r>
              <a:rPr lang="en-US" u="sng" cap="small" dirty="0">
                <a:latin typeface="Elephant" panose="02020904090505020303" pitchFamily="18" charset="0"/>
              </a:rPr>
              <a:t>Conclusion</a:t>
            </a:r>
          </a:p>
        </p:txBody>
      </p:sp>
      <p:sp>
        <p:nvSpPr>
          <p:cNvPr id="3" name="Content Placeholder 2">
            <a:extLst>
              <a:ext uri="{FF2B5EF4-FFF2-40B4-BE49-F238E27FC236}">
                <a16:creationId xmlns:a16="http://schemas.microsoft.com/office/drawing/2014/main" id="{49302586-A518-479E-8475-6254F9C448D0}"/>
              </a:ext>
            </a:extLst>
          </p:cNvPr>
          <p:cNvSpPr>
            <a:spLocks noGrp="1"/>
          </p:cNvSpPr>
          <p:nvPr>
            <p:ph idx="1"/>
          </p:nvPr>
        </p:nvSpPr>
        <p:spPr>
          <a:solidFill>
            <a:schemeClr val="bg1"/>
          </a:solidFill>
          <a:ln>
            <a:solidFill>
              <a:schemeClr val="accent1"/>
            </a:solidFill>
          </a:ln>
        </p:spPr>
        <p:txBody>
          <a:bodyPr/>
          <a:lstStyle/>
          <a:p>
            <a:r>
              <a:rPr lang="en-US" dirty="0">
                <a:latin typeface="Georgia" panose="02040502050405020303" pitchFamily="18" charset="0"/>
              </a:rPr>
              <a:t>Preacher once said, “</a:t>
            </a:r>
            <a:r>
              <a:rPr lang="en-US" b="1" i="1" dirty="0">
                <a:latin typeface="Georgia" panose="02040502050405020303" pitchFamily="18" charset="0"/>
              </a:rPr>
              <a:t>One must have a burning desire to know the will of God, diligence to study, zeal to acquire knowledge of necessary related subjects and the willingness to do the will of God in all things</a:t>
            </a:r>
            <a:r>
              <a:rPr lang="en-US" dirty="0">
                <a:latin typeface="Georgia" panose="02040502050405020303" pitchFamily="18" charset="0"/>
              </a:rPr>
              <a:t>.”</a:t>
            </a:r>
          </a:p>
          <a:p>
            <a:r>
              <a:rPr lang="en-US" dirty="0">
                <a:latin typeface="Georgia" panose="02040502050405020303" pitchFamily="18" charset="0"/>
              </a:rPr>
              <a:t>Students of God’s word must have the proper attitudes                  needed to grasp an understanding.</a:t>
            </a:r>
          </a:p>
          <a:p>
            <a:r>
              <a:rPr lang="en-US" dirty="0">
                <a:latin typeface="Georgia" panose="02040502050405020303" pitchFamily="18" charset="0"/>
              </a:rPr>
              <a:t>Approaching the word with reverence, humility, and these “</a:t>
            </a:r>
            <a:r>
              <a:rPr lang="en-US" dirty="0">
                <a:solidFill>
                  <a:srgbClr val="0000FF"/>
                </a:solidFill>
                <a:latin typeface="Impact" panose="020B0806030902050204" pitchFamily="34" charset="0"/>
              </a:rPr>
              <a:t>seven attitudes</a:t>
            </a:r>
            <a:r>
              <a:rPr lang="en-US" dirty="0">
                <a:latin typeface="Georgia" panose="02040502050405020303" pitchFamily="18" charset="0"/>
              </a:rPr>
              <a:t>” our studies will be fruitful and blessed!</a:t>
            </a:r>
          </a:p>
          <a:p>
            <a:endParaRPr lang="en-US" dirty="0">
              <a:latin typeface="Georgia" panose="02040502050405020303" pitchFamily="18" charset="0"/>
            </a:endParaRPr>
          </a:p>
        </p:txBody>
      </p:sp>
      <p:pic>
        <p:nvPicPr>
          <p:cNvPr id="5" name="Picture 4" descr="A picture containing indoor, table, sitting, paper&#10;&#10;Description automatically generated">
            <a:extLst>
              <a:ext uri="{FF2B5EF4-FFF2-40B4-BE49-F238E27FC236}">
                <a16:creationId xmlns:a16="http://schemas.microsoft.com/office/drawing/2014/main" id="{D3483FB4-623F-4240-822B-B784A58C89AE}"/>
              </a:ext>
            </a:extLst>
          </p:cNvPr>
          <p:cNvPicPr>
            <a:picLocks noChangeAspect="1"/>
          </p:cNvPicPr>
          <p:nvPr/>
        </p:nvPicPr>
        <p:blipFill>
          <a:blip r:embed="rId2" cstate="hqprint">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8347757" y="450440"/>
            <a:ext cx="3507488" cy="1375185"/>
          </a:xfrm>
          <a:prstGeom prst="rect">
            <a:avLst/>
          </a:prstGeom>
        </p:spPr>
      </p:pic>
    </p:spTree>
    <p:extLst>
      <p:ext uri="{BB962C8B-B14F-4D97-AF65-F5344CB8AC3E}">
        <p14:creationId xmlns:p14="http://schemas.microsoft.com/office/powerpoint/2010/main" val="245924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F1FDE-FB5B-4FA9-823C-7FDDE5FAC268}"/>
              </a:ext>
            </a:extLst>
          </p:cNvPr>
          <p:cNvSpPr>
            <a:spLocks noGrp="1"/>
          </p:cNvSpPr>
          <p:nvPr>
            <p:ph type="title"/>
          </p:nvPr>
        </p:nvSpPr>
        <p:spPr/>
        <p:txBody>
          <a:bodyPr/>
          <a:lstStyle/>
          <a:p>
            <a:r>
              <a:rPr lang="en-US" u="sng" cap="small" dirty="0">
                <a:latin typeface="Elephant" panose="02020904090505020303" pitchFamily="18" charset="0"/>
              </a:rPr>
              <a:t>Introduction</a:t>
            </a:r>
          </a:p>
        </p:txBody>
      </p:sp>
      <p:sp>
        <p:nvSpPr>
          <p:cNvPr id="3" name="Content Placeholder 2">
            <a:extLst>
              <a:ext uri="{FF2B5EF4-FFF2-40B4-BE49-F238E27FC236}">
                <a16:creationId xmlns:a16="http://schemas.microsoft.com/office/drawing/2014/main" id="{49302586-A518-479E-8475-6254F9C448D0}"/>
              </a:ext>
            </a:extLst>
          </p:cNvPr>
          <p:cNvSpPr>
            <a:spLocks noGrp="1"/>
          </p:cNvSpPr>
          <p:nvPr>
            <p:ph idx="1"/>
          </p:nvPr>
        </p:nvSpPr>
        <p:spPr>
          <a:solidFill>
            <a:schemeClr val="bg1"/>
          </a:solidFill>
          <a:ln>
            <a:solidFill>
              <a:schemeClr val="accent1"/>
            </a:solidFill>
          </a:ln>
        </p:spPr>
        <p:txBody>
          <a:bodyPr/>
          <a:lstStyle/>
          <a:p>
            <a:r>
              <a:rPr lang="en-US" i="1" dirty="0">
                <a:latin typeface="Georgia" panose="02040502050405020303" pitchFamily="18" charset="0"/>
              </a:rPr>
              <a:t>“The Bible is just too difficult; nobody can understand it.”</a:t>
            </a:r>
          </a:p>
          <a:p>
            <a:r>
              <a:rPr lang="en-US" i="1" dirty="0">
                <a:latin typeface="Georgia" panose="02040502050405020303" pitchFamily="18" charset="0"/>
              </a:rPr>
              <a:t>“Too many different interpretations, none can see it alike.”</a:t>
            </a:r>
          </a:p>
          <a:p>
            <a:r>
              <a:rPr lang="en-US" dirty="0">
                <a:latin typeface="Georgia" panose="02040502050405020303" pitchFamily="18" charset="0"/>
              </a:rPr>
              <a:t>If one does not have the proper attitudes, they will never understand God’s word.</a:t>
            </a:r>
          </a:p>
          <a:p>
            <a:r>
              <a:rPr lang="en-US" dirty="0">
                <a:latin typeface="Georgia" panose="02040502050405020303" pitchFamily="18" charset="0"/>
              </a:rPr>
              <a:t>God demands that we approach the Scriptures with deep reverence and humility. </a:t>
            </a:r>
            <a:r>
              <a:rPr lang="en-US" dirty="0">
                <a:solidFill>
                  <a:srgbClr val="FF0000"/>
                </a:solidFill>
                <a:latin typeface="Impact" panose="020B0806030902050204" pitchFamily="34" charset="0"/>
              </a:rPr>
              <a:t>(Isaiah 66:2)</a:t>
            </a:r>
          </a:p>
          <a:p>
            <a:r>
              <a:rPr lang="en-US" dirty="0">
                <a:latin typeface="Georgia" panose="02040502050405020303" pitchFamily="18" charset="0"/>
              </a:rPr>
              <a:t>Deep reverence for the Word important. Yet, notice these             </a:t>
            </a:r>
            <a:r>
              <a:rPr lang="en-US" dirty="0">
                <a:latin typeface="Impact" panose="020B0806030902050204" pitchFamily="34" charset="0"/>
              </a:rPr>
              <a:t>seven attitudes</a:t>
            </a:r>
            <a:r>
              <a:rPr lang="en-US" dirty="0">
                <a:latin typeface="Georgia" panose="02040502050405020303" pitchFamily="18" charset="0"/>
              </a:rPr>
              <a:t> one must have to understand God’s word…</a:t>
            </a:r>
          </a:p>
        </p:txBody>
      </p:sp>
      <p:pic>
        <p:nvPicPr>
          <p:cNvPr id="5" name="Picture 4" descr="A picture containing indoor, table, sitting, paper&#10;&#10;Description automatically generated">
            <a:extLst>
              <a:ext uri="{FF2B5EF4-FFF2-40B4-BE49-F238E27FC236}">
                <a16:creationId xmlns:a16="http://schemas.microsoft.com/office/drawing/2014/main" id="{D3483FB4-623F-4240-822B-B784A58C89AE}"/>
              </a:ext>
            </a:extLst>
          </p:cNvPr>
          <p:cNvPicPr>
            <a:picLocks noChangeAspect="1"/>
          </p:cNvPicPr>
          <p:nvPr/>
        </p:nvPicPr>
        <p:blipFill>
          <a:blip r:embed="rId2" cstate="hqprint">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8347757" y="450440"/>
            <a:ext cx="3507488" cy="1375185"/>
          </a:xfrm>
          <a:prstGeom prst="rect">
            <a:avLst/>
          </a:prstGeom>
        </p:spPr>
      </p:pic>
    </p:spTree>
    <p:extLst>
      <p:ext uri="{BB962C8B-B14F-4D97-AF65-F5344CB8AC3E}">
        <p14:creationId xmlns:p14="http://schemas.microsoft.com/office/powerpoint/2010/main" val="425229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F1FDE-FB5B-4FA9-823C-7FDDE5FAC268}"/>
              </a:ext>
            </a:extLst>
          </p:cNvPr>
          <p:cNvSpPr>
            <a:spLocks noGrp="1"/>
          </p:cNvSpPr>
          <p:nvPr>
            <p:ph type="title"/>
          </p:nvPr>
        </p:nvSpPr>
        <p:spPr/>
        <p:txBody>
          <a:bodyPr/>
          <a:lstStyle/>
          <a:p>
            <a:r>
              <a:rPr lang="en-US" u="sng" cap="small" dirty="0">
                <a:latin typeface="Elephant" panose="02020904090505020303" pitchFamily="18" charset="0"/>
              </a:rPr>
              <a:t>Introduction</a:t>
            </a:r>
          </a:p>
        </p:txBody>
      </p:sp>
      <p:sp>
        <p:nvSpPr>
          <p:cNvPr id="3" name="Content Placeholder 2">
            <a:extLst>
              <a:ext uri="{FF2B5EF4-FFF2-40B4-BE49-F238E27FC236}">
                <a16:creationId xmlns:a16="http://schemas.microsoft.com/office/drawing/2014/main" id="{49302586-A518-479E-8475-6254F9C448D0}"/>
              </a:ext>
            </a:extLst>
          </p:cNvPr>
          <p:cNvSpPr>
            <a:spLocks noGrp="1"/>
          </p:cNvSpPr>
          <p:nvPr>
            <p:ph idx="1"/>
          </p:nvPr>
        </p:nvSpPr>
        <p:spPr>
          <a:xfrm>
            <a:off x="838200" y="1825624"/>
            <a:ext cx="10515600" cy="4793451"/>
          </a:xfrm>
          <a:solidFill>
            <a:schemeClr val="bg1"/>
          </a:solidFill>
          <a:ln>
            <a:solidFill>
              <a:schemeClr val="accent1"/>
            </a:solidFill>
          </a:ln>
        </p:spPr>
        <p:txBody>
          <a:bodyPr>
            <a:normAutofit fontScale="92500" lnSpcReduction="10000"/>
          </a:bodyPr>
          <a:lstStyle/>
          <a:p>
            <a:r>
              <a:rPr lang="en-US" sz="3200" b="1" dirty="0">
                <a:solidFill>
                  <a:srgbClr val="0000FF"/>
                </a:solidFill>
                <a:latin typeface="Georgia" panose="02040502050405020303" pitchFamily="18" charset="0"/>
              </a:rPr>
              <a:t>#1. </a:t>
            </a:r>
            <a:r>
              <a:rPr lang="en-US" sz="3200" b="1" cap="small" dirty="0">
                <a:solidFill>
                  <a:srgbClr val="0000FF"/>
                </a:solidFill>
                <a:latin typeface="Georgia" panose="02040502050405020303" pitchFamily="18" charset="0"/>
              </a:rPr>
              <a:t>We Must Believe in Divine Inspiration</a:t>
            </a:r>
            <a:r>
              <a:rPr lang="en-US" dirty="0">
                <a:solidFill>
                  <a:srgbClr val="0000FF"/>
                </a:solidFill>
                <a:latin typeface="Georgia" panose="02040502050405020303" pitchFamily="18" charset="0"/>
              </a:rPr>
              <a:t>.</a:t>
            </a:r>
          </a:p>
          <a:p>
            <a:pPr lvl="1"/>
            <a:r>
              <a:rPr lang="en-US" sz="3200" i="1" dirty="0">
                <a:latin typeface="Georgia" panose="02040502050405020303" pitchFamily="18" charset="0"/>
              </a:rPr>
              <a:t>“These things we also speak, not in words which man's wisdom teaches but which the Holy Spirit teaches, comparing spiritual things with spiritual.”                                          </a:t>
            </a:r>
            <a:r>
              <a:rPr lang="en-US" sz="3200" dirty="0">
                <a:solidFill>
                  <a:srgbClr val="FF0000"/>
                </a:solidFill>
                <a:latin typeface="Impact" panose="020B0806030902050204" pitchFamily="34" charset="0"/>
              </a:rPr>
              <a:t>(1 Corinthians 2:13)</a:t>
            </a:r>
          </a:p>
          <a:p>
            <a:pPr lvl="1"/>
            <a:r>
              <a:rPr lang="en-US" sz="3200" i="1" dirty="0">
                <a:latin typeface="Georgia" panose="02040502050405020303" pitchFamily="18" charset="0"/>
              </a:rPr>
              <a:t>“For this reason we also thank God without ceasing, because when you received the word of God which you heard from us, you welcomed it not as the word of men, but as it is in truth, the word of God, which also effectively works in you who believe.”</a:t>
            </a:r>
            <a:r>
              <a:rPr lang="en-US" sz="3200" dirty="0">
                <a:latin typeface="Georgia" panose="02040502050405020303" pitchFamily="18" charset="0"/>
              </a:rPr>
              <a:t>                                                       </a:t>
            </a:r>
            <a:r>
              <a:rPr lang="en-US" sz="3200" dirty="0">
                <a:solidFill>
                  <a:srgbClr val="FF0000"/>
                </a:solidFill>
                <a:latin typeface="Impact" panose="020B0806030902050204" pitchFamily="34" charset="0"/>
              </a:rPr>
              <a:t>(1 Thessalonians 2:13)</a:t>
            </a:r>
          </a:p>
          <a:p>
            <a:pPr marL="0" indent="0">
              <a:buNone/>
            </a:pPr>
            <a:r>
              <a:rPr lang="en-US" dirty="0">
                <a:latin typeface="Georgia" panose="02040502050405020303" pitchFamily="18" charset="0"/>
              </a:rPr>
              <a:t>	</a:t>
            </a:r>
          </a:p>
        </p:txBody>
      </p:sp>
      <p:pic>
        <p:nvPicPr>
          <p:cNvPr id="5" name="Picture 4" descr="A picture containing indoor, table, sitting, paper&#10;&#10;Description automatically generated">
            <a:extLst>
              <a:ext uri="{FF2B5EF4-FFF2-40B4-BE49-F238E27FC236}">
                <a16:creationId xmlns:a16="http://schemas.microsoft.com/office/drawing/2014/main" id="{D3483FB4-623F-4240-822B-B784A58C89AE}"/>
              </a:ext>
            </a:extLst>
          </p:cNvPr>
          <p:cNvPicPr>
            <a:picLocks noChangeAspect="1"/>
          </p:cNvPicPr>
          <p:nvPr/>
        </p:nvPicPr>
        <p:blipFill>
          <a:blip r:embed="rId2" cstate="hqprint">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8347757" y="450440"/>
            <a:ext cx="3507488" cy="1375185"/>
          </a:xfrm>
          <a:prstGeom prst="rect">
            <a:avLst/>
          </a:prstGeom>
        </p:spPr>
      </p:pic>
    </p:spTree>
    <p:extLst>
      <p:ext uri="{BB962C8B-B14F-4D97-AF65-F5344CB8AC3E}">
        <p14:creationId xmlns:p14="http://schemas.microsoft.com/office/powerpoint/2010/main" val="167972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7F3F-F139-40A1-B298-350B948BB005}"/>
              </a:ext>
            </a:extLst>
          </p:cNvPr>
          <p:cNvSpPr>
            <a:spLocks noGrp="1"/>
          </p:cNvSpPr>
          <p:nvPr>
            <p:ph type="title"/>
          </p:nvPr>
        </p:nvSpPr>
        <p:spPr/>
        <p:txBody>
          <a:bodyPr/>
          <a:lstStyle/>
          <a:p>
            <a:r>
              <a:rPr lang="en-US" cap="small" dirty="0">
                <a:latin typeface="Elephant" panose="02020904090505020303" pitchFamily="18" charset="0"/>
              </a:rPr>
              <a:t>2 Peter 1:21</a:t>
            </a:r>
          </a:p>
        </p:txBody>
      </p:sp>
      <p:pic>
        <p:nvPicPr>
          <p:cNvPr id="4" name="Picture 3">
            <a:extLst>
              <a:ext uri="{FF2B5EF4-FFF2-40B4-BE49-F238E27FC236}">
                <a16:creationId xmlns:a16="http://schemas.microsoft.com/office/drawing/2014/main" id="{F37CE44C-85FA-4031-AF9F-E3432A630DB2}"/>
              </a:ext>
            </a:extLst>
          </p:cNvPr>
          <p:cNvPicPr>
            <a:picLocks noChangeAspect="1"/>
          </p:cNvPicPr>
          <p:nvPr/>
        </p:nvPicPr>
        <p:blipFill>
          <a:blip r:embed="rId2"/>
          <a:stretch>
            <a:fillRect/>
          </a:stretch>
        </p:blipFill>
        <p:spPr>
          <a:xfrm>
            <a:off x="2883039" y="1451240"/>
            <a:ext cx="7499826" cy="5406759"/>
          </a:xfrm>
          <a:prstGeom prst="rect">
            <a:avLst/>
          </a:prstGeom>
        </p:spPr>
      </p:pic>
      <p:sp>
        <p:nvSpPr>
          <p:cNvPr id="5" name="TextBox 4">
            <a:extLst>
              <a:ext uri="{FF2B5EF4-FFF2-40B4-BE49-F238E27FC236}">
                <a16:creationId xmlns:a16="http://schemas.microsoft.com/office/drawing/2014/main" id="{DFD9450B-3563-4E20-80DA-58D460EAF39E}"/>
              </a:ext>
            </a:extLst>
          </p:cNvPr>
          <p:cNvSpPr txBox="1"/>
          <p:nvPr/>
        </p:nvSpPr>
        <p:spPr>
          <a:xfrm>
            <a:off x="3810983" y="1799303"/>
            <a:ext cx="5444884" cy="3416320"/>
          </a:xfrm>
          <a:prstGeom prst="rect">
            <a:avLst/>
          </a:prstGeom>
          <a:noFill/>
        </p:spPr>
        <p:txBody>
          <a:bodyPr wrap="square" rtlCol="0">
            <a:spAutoFit/>
          </a:bodyPr>
          <a:lstStyle/>
          <a:p>
            <a:pPr algn="ctr"/>
            <a:r>
              <a:rPr lang="en-US" sz="3600" i="1" dirty="0">
                <a:latin typeface="Georgia" panose="02040502050405020303" pitchFamily="18" charset="0"/>
              </a:rPr>
              <a:t>“For prophecy never came by the will of man, but holy men of God spoke as they were moved by the Holy Spirit.”</a:t>
            </a:r>
          </a:p>
        </p:txBody>
      </p:sp>
    </p:spTree>
    <p:extLst>
      <p:ext uri="{BB962C8B-B14F-4D97-AF65-F5344CB8AC3E}">
        <p14:creationId xmlns:p14="http://schemas.microsoft.com/office/powerpoint/2010/main" val="2181726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F1FDE-FB5B-4FA9-823C-7FDDE5FAC268}"/>
              </a:ext>
            </a:extLst>
          </p:cNvPr>
          <p:cNvSpPr>
            <a:spLocks noGrp="1"/>
          </p:cNvSpPr>
          <p:nvPr>
            <p:ph type="title"/>
          </p:nvPr>
        </p:nvSpPr>
        <p:spPr/>
        <p:txBody>
          <a:bodyPr/>
          <a:lstStyle/>
          <a:p>
            <a:r>
              <a:rPr lang="en-US" u="sng" cap="small" dirty="0">
                <a:latin typeface="Elephant" panose="02020904090505020303" pitchFamily="18" charset="0"/>
              </a:rPr>
              <a:t>Introduction</a:t>
            </a:r>
          </a:p>
        </p:txBody>
      </p:sp>
      <p:sp>
        <p:nvSpPr>
          <p:cNvPr id="3" name="Content Placeholder 2">
            <a:extLst>
              <a:ext uri="{FF2B5EF4-FFF2-40B4-BE49-F238E27FC236}">
                <a16:creationId xmlns:a16="http://schemas.microsoft.com/office/drawing/2014/main" id="{49302586-A518-479E-8475-6254F9C448D0}"/>
              </a:ext>
            </a:extLst>
          </p:cNvPr>
          <p:cNvSpPr>
            <a:spLocks noGrp="1"/>
          </p:cNvSpPr>
          <p:nvPr>
            <p:ph idx="1"/>
          </p:nvPr>
        </p:nvSpPr>
        <p:spPr>
          <a:xfrm>
            <a:off x="838200" y="1825624"/>
            <a:ext cx="10515600" cy="4793451"/>
          </a:xfrm>
          <a:solidFill>
            <a:schemeClr val="bg1"/>
          </a:solidFill>
          <a:ln>
            <a:solidFill>
              <a:schemeClr val="accent1"/>
            </a:solidFill>
          </a:ln>
        </p:spPr>
        <p:txBody>
          <a:bodyPr>
            <a:normAutofit fontScale="92500" lnSpcReduction="10000"/>
          </a:bodyPr>
          <a:lstStyle/>
          <a:p>
            <a:r>
              <a:rPr lang="en-US" sz="3200" b="1" dirty="0">
                <a:solidFill>
                  <a:srgbClr val="0000FF"/>
                </a:solidFill>
                <a:latin typeface="Georgia" panose="02040502050405020303" pitchFamily="18" charset="0"/>
              </a:rPr>
              <a:t>#2. </a:t>
            </a:r>
            <a:r>
              <a:rPr lang="en-US" sz="3200" b="1" cap="small" dirty="0">
                <a:solidFill>
                  <a:srgbClr val="0000FF"/>
                </a:solidFill>
                <a:latin typeface="Georgia" panose="02040502050405020303" pitchFamily="18" charset="0"/>
              </a:rPr>
              <a:t>We Must Love the Word of God</a:t>
            </a:r>
            <a:r>
              <a:rPr lang="en-US" dirty="0">
                <a:latin typeface="Georgia" panose="02040502050405020303" pitchFamily="18" charset="0"/>
              </a:rPr>
              <a:t>.</a:t>
            </a:r>
          </a:p>
          <a:p>
            <a:pPr lvl="1"/>
            <a:r>
              <a:rPr lang="en-US" sz="3200" i="1" dirty="0">
                <a:latin typeface="Georgia" panose="02040502050405020303" pitchFamily="18" charset="0"/>
              </a:rPr>
              <a:t>“Oh, how I love Your law! It is my meditation                   all the day.”  </a:t>
            </a:r>
            <a:r>
              <a:rPr lang="en-US" sz="3200" dirty="0">
                <a:solidFill>
                  <a:srgbClr val="FF0000"/>
                </a:solidFill>
                <a:latin typeface="Impact" panose="020B0806030902050204" pitchFamily="34" charset="0"/>
              </a:rPr>
              <a:t>(Psalm 119:97)</a:t>
            </a:r>
          </a:p>
          <a:p>
            <a:pPr lvl="1"/>
            <a:r>
              <a:rPr lang="en-US" sz="3200" i="1" dirty="0">
                <a:latin typeface="Georgia" panose="02040502050405020303" pitchFamily="18" charset="0"/>
              </a:rPr>
              <a:t>“And with all unrighteous deception among those who perish, because they did not receive the love of the truth, that they might be saved. And for this reason God will send them strong delusion, that they should believe the lie, that they all may be condemned who did not believe the truth but had pleasure in unrighteousness.”</a:t>
            </a:r>
            <a:r>
              <a:rPr lang="en-US" sz="3200" dirty="0">
                <a:latin typeface="Georgia" panose="02040502050405020303" pitchFamily="18" charset="0"/>
              </a:rPr>
              <a:t>                                                       </a:t>
            </a:r>
            <a:r>
              <a:rPr lang="en-US" sz="3200" dirty="0">
                <a:solidFill>
                  <a:srgbClr val="FF0000"/>
                </a:solidFill>
                <a:latin typeface="Impact" panose="020B0806030902050204" pitchFamily="34" charset="0"/>
              </a:rPr>
              <a:t>(2 Thessalonians 2:10-12)</a:t>
            </a:r>
          </a:p>
          <a:p>
            <a:pPr marL="0" indent="0">
              <a:buNone/>
            </a:pPr>
            <a:r>
              <a:rPr lang="en-US" dirty="0">
                <a:latin typeface="Georgia" panose="02040502050405020303" pitchFamily="18" charset="0"/>
              </a:rPr>
              <a:t>	</a:t>
            </a:r>
          </a:p>
        </p:txBody>
      </p:sp>
      <p:pic>
        <p:nvPicPr>
          <p:cNvPr id="5" name="Picture 4" descr="A picture containing indoor, table, sitting, paper&#10;&#10;Description automatically generated">
            <a:extLst>
              <a:ext uri="{FF2B5EF4-FFF2-40B4-BE49-F238E27FC236}">
                <a16:creationId xmlns:a16="http://schemas.microsoft.com/office/drawing/2014/main" id="{D3483FB4-623F-4240-822B-B784A58C89AE}"/>
              </a:ext>
            </a:extLst>
          </p:cNvPr>
          <p:cNvPicPr>
            <a:picLocks noChangeAspect="1"/>
          </p:cNvPicPr>
          <p:nvPr/>
        </p:nvPicPr>
        <p:blipFill>
          <a:blip r:embed="rId2" cstate="hqprint">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8347757" y="450440"/>
            <a:ext cx="3507488" cy="1375185"/>
          </a:xfrm>
          <a:prstGeom prst="rect">
            <a:avLst/>
          </a:prstGeom>
        </p:spPr>
      </p:pic>
    </p:spTree>
    <p:extLst>
      <p:ext uri="{BB962C8B-B14F-4D97-AF65-F5344CB8AC3E}">
        <p14:creationId xmlns:p14="http://schemas.microsoft.com/office/powerpoint/2010/main" val="401985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F1FDE-FB5B-4FA9-823C-7FDDE5FAC268}"/>
              </a:ext>
            </a:extLst>
          </p:cNvPr>
          <p:cNvSpPr>
            <a:spLocks noGrp="1"/>
          </p:cNvSpPr>
          <p:nvPr>
            <p:ph type="title"/>
          </p:nvPr>
        </p:nvSpPr>
        <p:spPr/>
        <p:txBody>
          <a:bodyPr/>
          <a:lstStyle/>
          <a:p>
            <a:r>
              <a:rPr lang="en-US" u="sng" cap="small" dirty="0">
                <a:latin typeface="Elephant" panose="02020904090505020303" pitchFamily="18" charset="0"/>
              </a:rPr>
              <a:t>Introduction</a:t>
            </a:r>
          </a:p>
        </p:txBody>
      </p:sp>
      <p:sp>
        <p:nvSpPr>
          <p:cNvPr id="3" name="Content Placeholder 2">
            <a:extLst>
              <a:ext uri="{FF2B5EF4-FFF2-40B4-BE49-F238E27FC236}">
                <a16:creationId xmlns:a16="http://schemas.microsoft.com/office/drawing/2014/main" id="{49302586-A518-479E-8475-6254F9C448D0}"/>
              </a:ext>
            </a:extLst>
          </p:cNvPr>
          <p:cNvSpPr>
            <a:spLocks noGrp="1"/>
          </p:cNvSpPr>
          <p:nvPr>
            <p:ph idx="1"/>
          </p:nvPr>
        </p:nvSpPr>
        <p:spPr>
          <a:xfrm>
            <a:off x="838200" y="1825624"/>
            <a:ext cx="10515600" cy="4793451"/>
          </a:xfrm>
          <a:solidFill>
            <a:schemeClr val="bg1"/>
          </a:solidFill>
          <a:ln>
            <a:solidFill>
              <a:schemeClr val="accent1"/>
            </a:solidFill>
          </a:ln>
        </p:spPr>
        <p:txBody>
          <a:bodyPr>
            <a:normAutofit/>
          </a:bodyPr>
          <a:lstStyle/>
          <a:p>
            <a:r>
              <a:rPr lang="en-US" sz="3200" b="1" dirty="0">
                <a:solidFill>
                  <a:srgbClr val="0000FF"/>
                </a:solidFill>
                <a:latin typeface="Georgia" panose="02040502050405020303" pitchFamily="18" charset="0"/>
              </a:rPr>
              <a:t>#3. </a:t>
            </a:r>
            <a:r>
              <a:rPr lang="en-US" sz="3200" b="1" cap="small" dirty="0">
                <a:solidFill>
                  <a:srgbClr val="0000FF"/>
                </a:solidFill>
                <a:latin typeface="Georgia" panose="02040502050405020303" pitchFamily="18" charset="0"/>
              </a:rPr>
              <a:t>We Must Realize the Bible is Understandable</a:t>
            </a:r>
            <a:r>
              <a:rPr lang="en-US" dirty="0">
                <a:latin typeface="Georgia" panose="02040502050405020303" pitchFamily="18" charset="0"/>
              </a:rPr>
              <a:t>.</a:t>
            </a:r>
          </a:p>
          <a:p>
            <a:pPr lvl="1"/>
            <a:r>
              <a:rPr lang="en-US" sz="3200" i="1" dirty="0">
                <a:latin typeface="Georgia" panose="02040502050405020303" pitchFamily="18" charset="0"/>
              </a:rPr>
              <a:t>“So they read distinctly from the book, in the Law of God; and they gave the sense, and helped them to understand the reading.”  </a:t>
            </a:r>
            <a:r>
              <a:rPr lang="en-US" sz="3200" dirty="0">
                <a:solidFill>
                  <a:srgbClr val="FF0000"/>
                </a:solidFill>
                <a:latin typeface="Impact" panose="020B0806030902050204" pitchFamily="34" charset="0"/>
              </a:rPr>
              <a:t>(Nehemiah 8:8)</a:t>
            </a:r>
          </a:p>
          <a:p>
            <a:pPr lvl="1"/>
            <a:r>
              <a:rPr lang="en-US" sz="3200" i="1" dirty="0">
                <a:latin typeface="Georgia" panose="02040502050405020303" pitchFamily="18" charset="0"/>
              </a:rPr>
              <a:t>“By which, when you read, you may understand                    my knowledge in the mystery of Christ.”</a:t>
            </a:r>
            <a:r>
              <a:rPr lang="en-US" sz="3200" dirty="0">
                <a:latin typeface="Georgia" panose="02040502050405020303" pitchFamily="18" charset="0"/>
              </a:rPr>
              <a:t>                                                     </a:t>
            </a:r>
            <a:r>
              <a:rPr lang="en-US" sz="3200" dirty="0">
                <a:solidFill>
                  <a:srgbClr val="FF0000"/>
                </a:solidFill>
                <a:latin typeface="Impact" panose="020B0806030902050204" pitchFamily="34" charset="0"/>
              </a:rPr>
              <a:t>(Ephesians 3:4)</a:t>
            </a:r>
          </a:p>
          <a:p>
            <a:pPr marL="0" indent="0">
              <a:buNone/>
            </a:pPr>
            <a:r>
              <a:rPr lang="en-US" dirty="0">
                <a:latin typeface="Georgia" panose="02040502050405020303" pitchFamily="18" charset="0"/>
              </a:rPr>
              <a:t>	</a:t>
            </a:r>
          </a:p>
        </p:txBody>
      </p:sp>
      <p:pic>
        <p:nvPicPr>
          <p:cNvPr id="5" name="Picture 4" descr="A picture containing indoor, table, sitting, paper&#10;&#10;Description automatically generated">
            <a:extLst>
              <a:ext uri="{FF2B5EF4-FFF2-40B4-BE49-F238E27FC236}">
                <a16:creationId xmlns:a16="http://schemas.microsoft.com/office/drawing/2014/main" id="{D3483FB4-623F-4240-822B-B784A58C89AE}"/>
              </a:ext>
            </a:extLst>
          </p:cNvPr>
          <p:cNvPicPr>
            <a:picLocks noChangeAspect="1"/>
          </p:cNvPicPr>
          <p:nvPr/>
        </p:nvPicPr>
        <p:blipFill>
          <a:blip r:embed="rId2" cstate="hqprint">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8347757" y="450440"/>
            <a:ext cx="3507488" cy="1375185"/>
          </a:xfrm>
          <a:prstGeom prst="rect">
            <a:avLst/>
          </a:prstGeom>
        </p:spPr>
      </p:pic>
    </p:spTree>
    <p:extLst>
      <p:ext uri="{BB962C8B-B14F-4D97-AF65-F5344CB8AC3E}">
        <p14:creationId xmlns:p14="http://schemas.microsoft.com/office/powerpoint/2010/main" val="96799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7F3F-F139-40A1-B298-350B948BB005}"/>
              </a:ext>
            </a:extLst>
          </p:cNvPr>
          <p:cNvSpPr>
            <a:spLocks noGrp="1"/>
          </p:cNvSpPr>
          <p:nvPr>
            <p:ph type="title"/>
          </p:nvPr>
        </p:nvSpPr>
        <p:spPr/>
        <p:txBody>
          <a:bodyPr/>
          <a:lstStyle/>
          <a:p>
            <a:r>
              <a:rPr lang="en-US" cap="small" dirty="0">
                <a:latin typeface="Elephant" panose="02020904090505020303" pitchFamily="18" charset="0"/>
              </a:rPr>
              <a:t>Ephesians 5:17</a:t>
            </a:r>
          </a:p>
        </p:txBody>
      </p:sp>
      <p:pic>
        <p:nvPicPr>
          <p:cNvPr id="4" name="Picture 3">
            <a:extLst>
              <a:ext uri="{FF2B5EF4-FFF2-40B4-BE49-F238E27FC236}">
                <a16:creationId xmlns:a16="http://schemas.microsoft.com/office/drawing/2014/main" id="{F37CE44C-85FA-4031-AF9F-E3432A630DB2}"/>
              </a:ext>
            </a:extLst>
          </p:cNvPr>
          <p:cNvPicPr>
            <a:picLocks noChangeAspect="1"/>
          </p:cNvPicPr>
          <p:nvPr/>
        </p:nvPicPr>
        <p:blipFill>
          <a:blip r:embed="rId2"/>
          <a:stretch>
            <a:fillRect/>
          </a:stretch>
        </p:blipFill>
        <p:spPr>
          <a:xfrm>
            <a:off x="2883039" y="1451240"/>
            <a:ext cx="7499826" cy="5406759"/>
          </a:xfrm>
          <a:prstGeom prst="rect">
            <a:avLst/>
          </a:prstGeom>
        </p:spPr>
      </p:pic>
      <p:sp>
        <p:nvSpPr>
          <p:cNvPr id="5" name="TextBox 4">
            <a:extLst>
              <a:ext uri="{FF2B5EF4-FFF2-40B4-BE49-F238E27FC236}">
                <a16:creationId xmlns:a16="http://schemas.microsoft.com/office/drawing/2014/main" id="{DFD9450B-3563-4E20-80DA-58D460EAF39E}"/>
              </a:ext>
            </a:extLst>
          </p:cNvPr>
          <p:cNvSpPr txBox="1"/>
          <p:nvPr/>
        </p:nvSpPr>
        <p:spPr>
          <a:xfrm>
            <a:off x="3793285" y="2406937"/>
            <a:ext cx="5444884"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Georgia" panose="02040502050405020303" pitchFamily="18" charset="0"/>
                <a:ea typeface="+mn-ea"/>
                <a:cs typeface="+mn-cs"/>
              </a:rPr>
              <a:t>“</a:t>
            </a:r>
            <a:r>
              <a:rPr kumimoji="0" lang="en-US" sz="4000" b="0" i="1" u="none" strike="noStrike" kern="1200" cap="none" spc="0" normalizeH="0" baseline="0" noProof="0" dirty="0">
                <a:ln>
                  <a:noFill/>
                </a:ln>
                <a:solidFill>
                  <a:prstClr val="black"/>
                </a:solidFill>
                <a:effectLst/>
                <a:uLnTx/>
                <a:uFillTx/>
                <a:latin typeface="Georgia" panose="02040502050405020303" pitchFamily="18" charset="0"/>
                <a:ea typeface="+mn-ea"/>
                <a:cs typeface="+mn-cs"/>
              </a:rPr>
              <a:t>Therefore do not be unwise, but understand what the will of the Lord is</a:t>
            </a:r>
            <a:r>
              <a:rPr kumimoji="0" lang="en-US" sz="3600" b="0" i="1" u="none" strike="noStrike" kern="1200" cap="none" spc="0" normalizeH="0" baseline="0" noProof="0" dirty="0">
                <a:ln>
                  <a:noFill/>
                </a:ln>
                <a:solidFill>
                  <a:prstClr val="black"/>
                </a:solidFill>
                <a:effectLst/>
                <a:uLnTx/>
                <a:uFillTx/>
                <a:latin typeface="Georgia" panose="02040502050405020303" pitchFamily="18" charset="0"/>
                <a:ea typeface="+mn-ea"/>
                <a:cs typeface="+mn-cs"/>
              </a:rPr>
              <a:t>.”</a:t>
            </a:r>
          </a:p>
        </p:txBody>
      </p:sp>
    </p:spTree>
    <p:extLst>
      <p:ext uri="{BB962C8B-B14F-4D97-AF65-F5344CB8AC3E}">
        <p14:creationId xmlns:p14="http://schemas.microsoft.com/office/powerpoint/2010/main" val="4274819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F1FDE-FB5B-4FA9-823C-7FDDE5FAC268}"/>
              </a:ext>
            </a:extLst>
          </p:cNvPr>
          <p:cNvSpPr>
            <a:spLocks noGrp="1"/>
          </p:cNvSpPr>
          <p:nvPr>
            <p:ph type="title"/>
          </p:nvPr>
        </p:nvSpPr>
        <p:spPr/>
        <p:txBody>
          <a:bodyPr/>
          <a:lstStyle/>
          <a:p>
            <a:r>
              <a:rPr lang="en-US" u="sng" cap="small" dirty="0">
                <a:latin typeface="Elephant" panose="02020904090505020303" pitchFamily="18" charset="0"/>
              </a:rPr>
              <a:t>Introduction</a:t>
            </a:r>
          </a:p>
        </p:txBody>
      </p:sp>
      <p:sp>
        <p:nvSpPr>
          <p:cNvPr id="3" name="Content Placeholder 2">
            <a:extLst>
              <a:ext uri="{FF2B5EF4-FFF2-40B4-BE49-F238E27FC236}">
                <a16:creationId xmlns:a16="http://schemas.microsoft.com/office/drawing/2014/main" id="{49302586-A518-479E-8475-6254F9C448D0}"/>
              </a:ext>
            </a:extLst>
          </p:cNvPr>
          <p:cNvSpPr>
            <a:spLocks noGrp="1"/>
          </p:cNvSpPr>
          <p:nvPr>
            <p:ph idx="1"/>
          </p:nvPr>
        </p:nvSpPr>
        <p:spPr>
          <a:xfrm>
            <a:off x="838200" y="1825624"/>
            <a:ext cx="10515600" cy="4793451"/>
          </a:xfrm>
          <a:solidFill>
            <a:schemeClr val="bg1"/>
          </a:solidFill>
          <a:ln>
            <a:solidFill>
              <a:schemeClr val="accent1"/>
            </a:solidFill>
          </a:ln>
        </p:spPr>
        <p:txBody>
          <a:bodyPr>
            <a:normAutofit/>
          </a:bodyPr>
          <a:lstStyle/>
          <a:p>
            <a:r>
              <a:rPr lang="en-US" sz="3200" b="1" dirty="0">
                <a:solidFill>
                  <a:srgbClr val="0000FF"/>
                </a:solidFill>
                <a:latin typeface="Georgia" panose="02040502050405020303" pitchFamily="18" charset="0"/>
              </a:rPr>
              <a:t>#4. </a:t>
            </a:r>
            <a:r>
              <a:rPr lang="en-US" sz="3200" b="1" cap="small" dirty="0">
                <a:solidFill>
                  <a:srgbClr val="0000FF"/>
                </a:solidFill>
                <a:latin typeface="Georgia" panose="02040502050405020303" pitchFamily="18" charset="0"/>
              </a:rPr>
              <a:t>We Must Understand the Bible was Written to Us</a:t>
            </a:r>
            <a:r>
              <a:rPr lang="en-US" dirty="0">
                <a:latin typeface="Georgia" panose="02040502050405020303" pitchFamily="18" charset="0"/>
              </a:rPr>
              <a:t>.</a:t>
            </a:r>
          </a:p>
          <a:p>
            <a:pPr lvl="1"/>
            <a:r>
              <a:rPr lang="en-US" sz="3200" i="1" dirty="0">
                <a:latin typeface="Georgia" panose="02040502050405020303" pitchFamily="18" charset="0"/>
              </a:rPr>
              <a:t>“But blessed are your eyes for they see, and your ears for they hear.”  </a:t>
            </a:r>
            <a:r>
              <a:rPr lang="en-US" sz="3200" dirty="0">
                <a:solidFill>
                  <a:srgbClr val="FF0000"/>
                </a:solidFill>
                <a:latin typeface="Impact" panose="020B0806030902050204" pitchFamily="34" charset="0"/>
              </a:rPr>
              <a:t>(Matthew 13:16)</a:t>
            </a:r>
          </a:p>
          <a:p>
            <a:pPr lvl="1"/>
            <a:r>
              <a:rPr lang="en-US" sz="3200" i="1" dirty="0">
                <a:latin typeface="Georgia" panose="02040502050405020303" pitchFamily="18" charset="0"/>
              </a:rPr>
              <a:t>“It is written in the prophets, 'And they shall all be taught by God.' Therefore everyone who has heard and learned from the Father comes to Me.”</a:t>
            </a:r>
            <a:r>
              <a:rPr lang="en-US" sz="3200" dirty="0">
                <a:latin typeface="Georgia" panose="02040502050405020303" pitchFamily="18" charset="0"/>
              </a:rPr>
              <a:t>                                                     </a:t>
            </a:r>
            <a:r>
              <a:rPr lang="en-US" sz="3200" dirty="0">
                <a:solidFill>
                  <a:srgbClr val="FF0000"/>
                </a:solidFill>
                <a:latin typeface="Impact" panose="020B0806030902050204" pitchFamily="34" charset="0"/>
              </a:rPr>
              <a:t>(John 6:45)</a:t>
            </a:r>
          </a:p>
          <a:p>
            <a:pPr marL="0" indent="0">
              <a:buNone/>
            </a:pPr>
            <a:r>
              <a:rPr lang="en-US" dirty="0">
                <a:latin typeface="Georgia" panose="02040502050405020303" pitchFamily="18" charset="0"/>
              </a:rPr>
              <a:t>	</a:t>
            </a:r>
          </a:p>
        </p:txBody>
      </p:sp>
      <p:pic>
        <p:nvPicPr>
          <p:cNvPr id="5" name="Picture 4" descr="A picture containing indoor, table, sitting, paper&#10;&#10;Description automatically generated">
            <a:extLst>
              <a:ext uri="{FF2B5EF4-FFF2-40B4-BE49-F238E27FC236}">
                <a16:creationId xmlns:a16="http://schemas.microsoft.com/office/drawing/2014/main" id="{D3483FB4-623F-4240-822B-B784A58C89AE}"/>
              </a:ext>
            </a:extLst>
          </p:cNvPr>
          <p:cNvPicPr>
            <a:picLocks noChangeAspect="1"/>
          </p:cNvPicPr>
          <p:nvPr/>
        </p:nvPicPr>
        <p:blipFill>
          <a:blip r:embed="rId2" cstate="hqprint">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8347757" y="450440"/>
            <a:ext cx="3507488" cy="1375185"/>
          </a:xfrm>
          <a:prstGeom prst="rect">
            <a:avLst/>
          </a:prstGeom>
        </p:spPr>
      </p:pic>
    </p:spTree>
    <p:extLst>
      <p:ext uri="{BB962C8B-B14F-4D97-AF65-F5344CB8AC3E}">
        <p14:creationId xmlns:p14="http://schemas.microsoft.com/office/powerpoint/2010/main" val="225318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F1FDE-FB5B-4FA9-823C-7FDDE5FAC268}"/>
              </a:ext>
            </a:extLst>
          </p:cNvPr>
          <p:cNvSpPr>
            <a:spLocks noGrp="1"/>
          </p:cNvSpPr>
          <p:nvPr>
            <p:ph type="title"/>
          </p:nvPr>
        </p:nvSpPr>
        <p:spPr/>
        <p:txBody>
          <a:bodyPr/>
          <a:lstStyle/>
          <a:p>
            <a:r>
              <a:rPr lang="en-US" u="sng" cap="small" dirty="0">
                <a:latin typeface="Elephant" panose="02020904090505020303" pitchFamily="18" charset="0"/>
              </a:rPr>
              <a:t>Introduction</a:t>
            </a:r>
          </a:p>
        </p:txBody>
      </p:sp>
      <p:sp>
        <p:nvSpPr>
          <p:cNvPr id="3" name="Content Placeholder 2">
            <a:extLst>
              <a:ext uri="{FF2B5EF4-FFF2-40B4-BE49-F238E27FC236}">
                <a16:creationId xmlns:a16="http://schemas.microsoft.com/office/drawing/2014/main" id="{49302586-A518-479E-8475-6254F9C448D0}"/>
              </a:ext>
            </a:extLst>
          </p:cNvPr>
          <p:cNvSpPr>
            <a:spLocks noGrp="1"/>
          </p:cNvSpPr>
          <p:nvPr>
            <p:ph idx="1"/>
          </p:nvPr>
        </p:nvSpPr>
        <p:spPr>
          <a:xfrm>
            <a:off x="838200" y="1825624"/>
            <a:ext cx="10515600" cy="4793451"/>
          </a:xfrm>
          <a:solidFill>
            <a:schemeClr val="bg1"/>
          </a:solidFill>
          <a:ln>
            <a:solidFill>
              <a:schemeClr val="accent1"/>
            </a:solidFill>
          </a:ln>
        </p:spPr>
        <p:txBody>
          <a:bodyPr>
            <a:normAutofit/>
          </a:bodyPr>
          <a:lstStyle/>
          <a:p>
            <a:r>
              <a:rPr lang="en-US" sz="3200" b="1" dirty="0">
                <a:solidFill>
                  <a:srgbClr val="0000FF"/>
                </a:solidFill>
                <a:latin typeface="Georgia" panose="02040502050405020303" pitchFamily="18" charset="0"/>
              </a:rPr>
              <a:t>#5. </a:t>
            </a:r>
            <a:r>
              <a:rPr lang="en-US" sz="3200" b="1" cap="small" dirty="0">
                <a:solidFill>
                  <a:srgbClr val="0000FF"/>
                </a:solidFill>
                <a:latin typeface="Georgia" panose="02040502050405020303" pitchFamily="18" charset="0"/>
              </a:rPr>
              <a:t>We Must Believe the Bible is Relevant Today</a:t>
            </a:r>
            <a:r>
              <a:rPr lang="en-US" dirty="0">
                <a:latin typeface="Georgia" panose="02040502050405020303" pitchFamily="18" charset="0"/>
              </a:rPr>
              <a:t>.</a:t>
            </a:r>
          </a:p>
          <a:p>
            <a:pPr lvl="1"/>
            <a:r>
              <a:rPr lang="en-US" sz="3200" i="1" dirty="0">
                <a:latin typeface="Georgia" panose="02040502050405020303" pitchFamily="18" charset="0"/>
              </a:rPr>
              <a:t>“And He said to them, Go into all the world and preach the gospel to every creature.”  </a:t>
            </a:r>
            <a:r>
              <a:rPr lang="en-US" sz="3200" dirty="0">
                <a:solidFill>
                  <a:srgbClr val="FF0000"/>
                </a:solidFill>
                <a:latin typeface="Impact" panose="020B0806030902050204" pitchFamily="34" charset="0"/>
              </a:rPr>
              <a:t>(Mark 16:15)</a:t>
            </a:r>
          </a:p>
          <a:p>
            <a:pPr lvl="1"/>
            <a:r>
              <a:rPr lang="en-US" sz="3200" i="1" dirty="0">
                <a:latin typeface="Georgia" panose="02040502050405020303" pitchFamily="18" charset="0"/>
              </a:rPr>
              <a:t>“And the things that you have heard from me among many witnesses, commit these to faithful men who will be able to teach others also.”</a:t>
            </a:r>
            <a:r>
              <a:rPr lang="en-US" sz="3200" dirty="0">
                <a:latin typeface="Georgia" panose="02040502050405020303" pitchFamily="18" charset="0"/>
              </a:rPr>
              <a:t>                                                     </a:t>
            </a:r>
            <a:r>
              <a:rPr lang="en-US" sz="3200" dirty="0">
                <a:solidFill>
                  <a:srgbClr val="FF0000"/>
                </a:solidFill>
                <a:latin typeface="Impact" panose="020B0806030902050204" pitchFamily="34" charset="0"/>
              </a:rPr>
              <a:t>(2 Timothy 2:2)</a:t>
            </a:r>
          </a:p>
          <a:p>
            <a:pPr marL="0" indent="0">
              <a:buNone/>
            </a:pPr>
            <a:r>
              <a:rPr lang="en-US" dirty="0">
                <a:latin typeface="Georgia" panose="02040502050405020303" pitchFamily="18" charset="0"/>
              </a:rPr>
              <a:t>	</a:t>
            </a:r>
          </a:p>
        </p:txBody>
      </p:sp>
      <p:pic>
        <p:nvPicPr>
          <p:cNvPr id="5" name="Picture 4" descr="A picture containing indoor, table, sitting, paper&#10;&#10;Description automatically generated">
            <a:extLst>
              <a:ext uri="{FF2B5EF4-FFF2-40B4-BE49-F238E27FC236}">
                <a16:creationId xmlns:a16="http://schemas.microsoft.com/office/drawing/2014/main" id="{D3483FB4-623F-4240-822B-B784A58C89AE}"/>
              </a:ext>
            </a:extLst>
          </p:cNvPr>
          <p:cNvPicPr>
            <a:picLocks noChangeAspect="1"/>
          </p:cNvPicPr>
          <p:nvPr/>
        </p:nvPicPr>
        <p:blipFill>
          <a:blip r:embed="rId2" cstate="hqprint">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8347757" y="450440"/>
            <a:ext cx="3507488" cy="1375185"/>
          </a:xfrm>
          <a:prstGeom prst="rect">
            <a:avLst/>
          </a:prstGeom>
        </p:spPr>
      </p:pic>
    </p:spTree>
    <p:extLst>
      <p:ext uri="{BB962C8B-B14F-4D97-AF65-F5344CB8AC3E}">
        <p14:creationId xmlns:p14="http://schemas.microsoft.com/office/powerpoint/2010/main" val="316706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1014</Words>
  <Application>Microsoft Macintosh PowerPoint</Application>
  <PresentationFormat>Widescreen</PresentationFormat>
  <Paragraphs>62</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Elephant</vt:lpstr>
      <vt:lpstr>Georgia</vt:lpstr>
      <vt:lpstr>Impact</vt:lpstr>
      <vt:lpstr>Rockwell</vt:lpstr>
      <vt:lpstr>Office Theme</vt:lpstr>
      <vt:lpstr>Seven Attitudes Needed to Understand God’s Word</vt:lpstr>
      <vt:lpstr>Introduction</vt:lpstr>
      <vt:lpstr>Introduction</vt:lpstr>
      <vt:lpstr>2 Peter 1:21</vt:lpstr>
      <vt:lpstr>Introduction</vt:lpstr>
      <vt:lpstr>Introduction</vt:lpstr>
      <vt:lpstr>Ephesians 5:17</vt:lpstr>
      <vt:lpstr>Introduction</vt:lpstr>
      <vt:lpstr>Introduction</vt:lpstr>
      <vt:lpstr>Introduction</vt:lpstr>
      <vt:lpstr>2 Peter 1:2,3</vt:lpstr>
      <vt:lpstr>2 Peter 1:4</vt:lpstr>
      <vt:lpstr>Introduction</vt:lpstr>
      <vt:lpstr>2 Timothy 3:1,2</vt:lpstr>
      <vt:lpstr>2 Timothy 3:3,4</vt:lpstr>
      <vt:lpstr>2 Timothy 3:5,6</vt:lpstr>
      <vt:lpstr>2 Timothy 3:7</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Seven Attitudes Needed to Understand God’s Word</dc:title>
  <dc:creator>Keith Greer</dc:creator>
  <cp:lastModifiedBy>Paul Finney</cp:lastModifiedBy>
  <cp:revision>12</cp:revision>
  <dcterms:created xsi:type="dcterms:W3CDTF">2020-08-04T18:12:20Z</dcterms:created>
  <dcterms:modified xsi:type="dcterms:W3CDTF">2021-10-24T22:56:12Z</dcterms:modified>
</cp:coreProperties>
</file>