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14"/>
  </p:notesMasterIdLst>
  <p:sldIdLst>
    <p:sldId id="336" r:id="rId2"/>
    <p:sldId id="337" r:id="rId3"/>
    <p:sldId id="338" r:id="rId4"/>
    <p:sldId id="339" r:id="rId5"/>
    <p:sldId id="340" r:id="rId6"/>
    <p:sldId id="347" r:id="rId7"/>
    <p:sldId id="341" r:id="rId8"/>
    <p:sldId id="342" r:id="rId9"/>
    <p:sldId id="343" r:id="rId10"/>
    <p:sldId id="344" r:id="rId11"/>
    <p:sldId id="345" r:id="rId12"/>
    <p:sldId id="34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05" autoAdjust="0"/>
    <p:restoredTop sz="86327" autoAdjust="0"/>
  </p:normalViewPr>
  <p:slideViewPr>
    <p:cSldViewPr>
      <p:cViewPr varScale="1">
        <p:scale>
          <a:sx n="105" d="100"/>
          <a:sy n="105" d="100"/>
        </p:scale>
        <p:origin x="776" y="19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smtClean="0"/>
              <a:pPr/>
              <a:t>10/24/21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smtClean="0"/>
              <a:pPr/>
              <a:t>‹#›</a:t>
            </a:fld>
            <a:endParaRPr lang="en-US"/>
          </a:p>
        </p:txBody>
      </p:sp>
    </p:spTree>
    <p:extLst>
      <p:ext uri="{BB962C8B-B14F-4D97-AF65-F5344CB8AC3E}">
        <p14:creationId xmlns:p14="http://schemas.microsoft.com/office/powerpoint/2010/main" val="1136159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2765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296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94308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F90FCD07-D052-9C42-81CE-DE6DCBDA18B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37676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A357DC39-8B58-CC48-97D6-1592E68E69B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79739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A7575D1A-BB2C-3C47-8E9C-22F93D9570B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44975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521B0ECA-0793-BD4A-9E48-048A1D52449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37333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26982A9-98DB-F04E-A3A8-FFF5FAF75F3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52271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3521B2E3-7928-334A-9FE5-7EBE8941883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59344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DA269298-BDB9-EF48-84CE-B9C887D3831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74539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8C47CF9B-71F4-7544-9F51-82AA3B5A4C0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95683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6FA99A6E-4322-1A40-B388-D066D152AD4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99016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E5B7BD6A-1D37-B74A-9B7D-289F81DC537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81377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601113E8-01FF-9F49-BB6D-57FA819C202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50096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D064E8D3-B863-6A45-BD0F-817D6D42AF7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42790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6003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fontAlgn="base">
              <a:spcBef>
                <a:spcPct val="0"/>
              </a:spcBef>
              <a:spcAft>
                <a:spcPct val="0"/>
              </a:spcAft>
              <a:defRPr/>
            </a:pPr>
            <a:endParaRPr lang="en-US">
              <a:solidFill>
                <a:srgbClr val="000000"/>
              </a:solidFill>
              <a:latin typeface="Arial" charset="0"/>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fontAlgn="base">
              <a:spcBef>
                <a:spcPct val="0"/>
              </a:spcBef>
              <a:spcAft>
                <a:spcPct val="0"/>
              </a:spcAft>
              <a:defRPr/>
            </a:pPr>
            <a:endParaRPr lang="en-US">
              <a:solidFill>
                <a:srgbClr val="000000"/>
              </a:solidFill>
              <a:latin typeface="Arial" charset="0"/>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7ADF5BC7-876D-5741-AA87-9C357392B902}" type="slidenum">
              <a:rPr lang="en-US" smtClean="0">
                <a:solidFill>
                  <a:srgbClr val="000000"/>
                </a:solidFill>
                <a:latin typeface="Arial" charset="0"/>
                <a:ea typeface="ＭＳ Ｐゴシック" charset="0"/>
              </a:rPr>
              <a:pPr fontAlgn="base">
                <a:spcBef>
                  <a:spcPct val="0"/>
                </a:spcBef>
                <a:spcAft>
                  <a:spcPct val="0"/>
                </a:spcAft>
              </a:pPr>
              <a:t>‹#›</a:t>
            </a:fld>
            <a:endParaRPr lang="en-US">
              <a:solidFill>
                <a:srgbClr val="000000"/>
              </a:solidFill>
              <a:latin typeface="Arial" charset="0"/>
              <a:ea typeface="ＭＳ Ｐゴシック" charset="0"/>
            </a:endParaRPr>
          </a:p>
        </p:txBody>
      </p:sp>
    </p:spTree>
    <p:extLst>
      <p:ext uri="{BB962C8B-B14F-4D97-AF65-F5344CB8AC3E}">
        <p14:creationId xmlns:p14="http://schemas.microsoft.com/office/powerpoint/2010/main" val="1902167295"/>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biblioguero.blogspot.com.ar/2012/03/porque-es-creible-la-biblia.html"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828800" y="304800"/>
            <a:ext cx="8839200" cy="838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latin typeface="Arial"/>
            </a:endParaRPr>
          </a:p>
        </p:txBody>
      </p:sp>
      <p:sp>
        <p:nvSpPr>
          <p:cNvPr id="37891" name="TextBox 2"/>
          <p:cNvSpPr txBox="1">
            <a:spLocks noChangeArrowheads="1"/>
          </p:cNvSpPr>
          <p:nvPr/>
        </p:nvSpPr>
        <p:spPr bwMode="auto">
          <a:xfrm>
            <a:off x="2019300" y="384384"/>
            <a:ext cx="8458200"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fontAlgn="base" hangingPunct="1">
              <a:spcBef>
                <a:spcPct val="0"/>
              </a:spcBef>
              <a:spcAft>
                <a:spcPct val="0"/>
              </a:spcAft>
            </a:pPr>
            <a:r>
              <a:rPr lang="en-US" sz="4000" dirty="0">
                <a:solidFill>
                  <a:srgbClr val="000000"/>
                </a:solidFill>
                <a:latin typeface="Elephant" panose="02020904090505020303" pitchFamily="18" charset="0"/>
              </a:rPr>
              <a:t>MARRIAGE ON THE CROSS</a:t>
            </a:r>
          </a:p>
        </p:txBody>
      </p:sp>
      <p:pic>
        <p:nvPicPr>
          <p:cNvPr id="37892" name="Picture 2" descr="http://www.digital-photography-tricks.com/images/ring-in-bible.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752600" y="1371600"/>
            <a:ext cx="4114800" cy="525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6" descr="A sunset over a body of water&#10;&#10;Description automatically generated">
            <a:extLst>
              <a:ext uri="{FF2B5EF4-FFF2-40B4-BE49-F238E27FC236}">
                <a16:creationId xmlns:a16="http://schemas.microsoft.com/office/drawing/2014/main" id="{625D5DB1-0279-4188-BCD8-1D4D64EB6E12}"/>
              </a:ext>
            </a:extLst>
          </p:cNvPr>
          <p:cNvPicPr>
            <a:picLocks noChangeAspect="1"/>
          </p:cNvPicPr>
          <p:nvPr/>
        </p:nvPicPr>
        <p:blipFill>
          <a:blip r:embed="rId4" cstate="screen">
            <a:extLst>
              <a:ext uri="{28A0092B-C50C-407E-A947-70E740481C1C}">
                <a14:useLocalDpi xmlns:a14="http://schemas.microsoft.com/office/drawing/2010/main"/>
              </a:ext>
              <a:ext uri="{837473B0-CC2E-450A-ABE3-18F120FF3D39}">
                <a1611:picAttrSrcUrl xmlns:a1611="http://schemas.microsoft.com/office/drawing/2016/11/main" r:id="rId5"/>
              </a:ext>
            </a:extLst>
          </a:blip>
          <a:stretch>
            <a:fillRect/>
          </a:stretch>
        </p:blipFill>
        <p:spPr>
          <a:xfrm>
            <a:off x="6172200" y="1600200"/>
            <a:ext cx="4305300" cy="4800600"/>
          </a:xfrm>
          <a:prstGeom prst="rect">
            <a:avLst/>
          </a:prstGeom>
        </p:spPr>
      </p:pic>
    </p:spTree>
    <p:extLst>
      <p:ext uri="{BB962C8B-B14F-4D97-AF65-F5344CB8AC3E}">
        <p14:creationId xmlns:p14="http://schemas.microsoft.com/office/powerpoint/2010/main" val="1895432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200400" y="304800"/>
            <a:ext cx="7086600" cy="838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latin typeface="Arial"/>
            </a:endParaRPr>
          </a:p>
        </p:txBody>
      </p:sp>
      <p:sp>
        <p:nvSpPr>
          <p:cNvPr id="9219" name="TextBox 2"/>
          <p:cNvSpPr txBox="1">
            <a:spLocks noChangeArrowheads="1"/>
          </p:cNvSpPr>
          <p:nvPr/>
        </p:nvSpPr>
        <p:spPr bwMode="auto">
          <a:xfrm>
            <a:off x="1905000" y="381001"/>
            <a:ext cx="661670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fontAlgn="base" hangingPunct="1">
              <a:spcBef>
                <a:spcPct val="0"/>
              </a:spcBef>
              <a:spcAft>
                <a:spcPct val="0"/>
              </a:spcAft>
            </a:pPr>
            <a:r>
              <a:rPr lang="en-US" sz="4000" dirty="0">
                <a:solidFill>
                  <a:srgbClr val="000000"/>
                </a:solidFill>
                <a:latin typeface="Bernard MT Condensed" charset="0"/>
              </a:rPr>
              <a:t>	      </a:t>
            </a:r>
            <a:r>
              <a:rPr lang="en-US" sz="4000" dirty="0">
                <a:solidFill>
                  <a:srgbClr val="000000"/>
                </a:solidFill>
                <a:latin typeface="Impact" panose="020B0806030902050204" pitchFamily="34" charset="0"/>
              </a:rPr>
              <a:t>MARRIAGE ON THE CROSS</a:t>
            </a:r>
          </a:p>
        </p:txBody>
      </p:sp>
      <p:pic>
        <p:nvPicPr>
          <p:cNvPr id="9220" name="Picture 2" descr="http://www.digital-photography-tricks.com/images/ring-in-bible.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752600" y="1371600"/>
            <a:ext cx="4114800" cy="525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221" name="TextBox 4"/>
          <p:cNvSpPr txBox="1">
            <a:spLocks noChangeArrowheads="1"/>
          </p:cNvSpPr>
          <p:nvPr/>
        </p:nvSpPr>
        <p:spPr bwMode="auto">
          <a:xfrm>
            <a:off x="5886947" y="1828800"/>
            <a:ext cx="4624984" cy="41549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fontAlgn="base" hangingPunct="1">
              <a:spcBef>
                <a:spcPct val="0"/>
              </a:spcBef>
              <a:spcAft>
                <a:spcPct val="0"/>
              </a:spcAft>
            </a:pPr>
            <a:r>
              <a:rPr lang="en-US" sz="4800" dirty="0">
                <a:solidFill>
                  <a:srgbClr val="FFFFFF"/>
                </a:solidFill>
                <a:latin typeface="Impact" charset="0"/>
              </a:rPr>
              <a:t>The Cross</a:t>
            </a:r>
          </a:p>
          <a:p>
            <a:pPr algn="ctr" eaLnBrk="1" fontAlgn="base" hangingPunct="1">
              <a:spcBef>
                <a:spcPct val="0"/>
              </a:spcBef>
              <a:spcAft>
                <a:spcPct val="0"/>
              </a:spcAft>
            </a:pPr>
            <a:r>
              <a:rPr lang="en-US" sz="4800" dirty="0">
                <a:solidFill>
                  <a:srgbClr val="FFFFFF"/>
                </a:solidFill>
                <a:latin typeface="Impact" charset="0"/>
              </a:rPr>
              <a:t>Demonstrates</a:t>
            </a:r>
          </a:p>
          <a:p>
            <a:pPr algn="ctr" eaLnBrk="1" fontAlgn="base" hangingPunct="1">
              <a:spcBef>
                <a:spcPct val="0"/>
              </a:spcBef>
              <a:spcAft>
                <a:spcPct val="0"/>
              </a:spcAft>
            </a:pPr>
            <a:r>
              <a:rPr lang="en-US" sz="4800" dirty="0">
                <a:solidFill>
                  <a:srgbClr val="FFFFFF"/>
                </a:solidFill>
                <a:latin typeface="Impact" charset="0"/>
              </a:rPr>
              <a:t>Faithfulness</a:t>
            </a:r>
          </a:p>
          <a:p>
            <a:pPr algn="ctr" eaLnBrk="1" fontAlgn="base" hangingPunct="1">
              <a:spcBef>
                <a:spcPct val="0"/>
              </a:spcBef>
              <a:spcAft>
                <a:spcPct val="0"/>
              </a:spcAft>
            </a:pPr>
            <a:r>
              <a:rPr lang="en-US" sz="4000" dirty="0">
                <a:solidFill>
                  <a:srgbClr val="FFFF99"/>
                </a:solidFill>
                <a:latin typeface="Georgia Pro" panose="02040502050405020303" pitchFamily="18" charset="0"/>
              </a:rPr>
              <a:t>(Hebrews 13:5; </a:t>
            </a:r>
          </a:p>
          <a:p>
            <a:pPr algn="ctr" eaLnBrk="1" fontAlgn="base" hangingPunct="1">
              <a:spcBef>
                <a:spcPct val="0"/>
              </a:spcBef>
              <a:spcAft>
                <a:spcPct val="0"/>
              </a:spcAft>
            </a:pPr>
            <a:r>
              <a:rPr lang="en-US" sz="4000" dirty="0">
                <a:solidFill>
                  <a:srgbClr val="FFFF99"/>
                </a:solidFill>
                <a:latin typeface="Georgia Pro" panose="02040502050405020303" pitchFamily="18" charset="0"/>
              </a:rPr>
              <a:t>2 Timothy 2:13;</a:t>
            </a:r>
          </a:p>
          <a:p>
            <a:pPr algn="ctr" eaLnBrk="1" fontAlgn="base" hangingPunct="1">
              <a:spcBef>
                <a:spcPct val="0"/>
              </a:spcBef>
              <a:spcAft>
                <a:spcPct val="0"/>
              </a:spcAft>
            </a:pPr>
            <a:r>
              <a:rPr lang="en-US" sz="4000" dirty="0">
                <a:solidFill>
                  <a:srgbClr val="FFFF99"/>
                </a:solidFill>
                <a:latin typeface="Georgia Pro" panose="02040502050405020303" pitchFamily="18" charset="0"/>
              </a:rPr>
              <a:t>Ephesians 5:25-29)</a:t>
            </a:r>
          </a:p>
        </p:txBody>
      </p:sp>
    </p:spTree>
    <p:extLst>
      <p:ext uri="{BB962C8B-B14F-4D97-AF65-F5344CB8AC3E}">
        <p14:creationId xmlns:p14="http://schemas.microsoft.com/office/powerpoint/2010/main" val="676956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752600" y="304800"/>
            <a:ext cx="8686800" cy="838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latin typeface="Arial"/>
            </a:endParaRPr>
          </a:p>
        </p:txBody>
      </p:sp>
      <p:sp>
        <p:nvSpPr>
          <p:cNvPr id="10243" name="TextBox 2"/>
          <p:cNvSpPr txBox="1">
            <a:spLocks noChangeArrowheads="1"/>
          </p:cNvSpPr>
          <p:nvPr/>
        </p:nvSpPr>
        <p:spPr bwMode="auto">
          <a:xfrm>
            <a:off x="1905001" y="381000"/>
            <a:ext cx="8816837"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fontAlgn="base" hangingPunct="1">
              <a:spcBef>
                <a:spcPct val="0"/>
              </a:spcBef>
              <a:spcAft>
                <a:spcPct val="0"/>
              </a:spcAft>
            </a:pPr>
            <a:r>
              <a:rPr lang="en-US" sz="3900" dirty="0">
                <a:solidFill>
                  <a:srgbClr val="000000"/>
                </a:solidFill>
                <a:latin typeface="Impact" panose="020B0806030902050204" pitchFamily="34" charset="0"/>
              </a:rPr>
              <a:t>BRINGING THE CROSS INTO YOUR MARRIAGE</a:t>
            </a:r>
          </a:p>
        </p:txBody>
      </p:sp>
      <p:pic>
        <p:nvPicPr>
          <p:cNvPr id="10244" name="Picture 2" descr="http://www.digital-photography-tricks.com/images/ring-in-bible.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752600" y="1371600"/>
            <a:ext cx="4114800" cy="525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45" name="TextBox 4"/>
          <p:cNvSpPr txBox="1">
            <a:spLocks noChangeArrowheads="1"/>
          </p:cNvSpPr>
          <p:nvPr/>
        </p:nvSpPr>
        <p:spPr bwMode="auto">
          <a:xfrm>
            <a:off x="5913934" y="1676401"/>
            <a:ext cx="4624984" cy="44012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fontAlgn="base" hangingPunct="1">
              <a:spcBef>
                <a:spcPct val="0"/>
              </a:spcBef>
              <a:spcAft>
                <a:spcPct val="0"/>
              </a:spcAft>
            </a:pPr>
            <a:r>
              <a:rPr lang="en-US" sz="4800" dirty="0">
                <a:solidFill>
                  <a:srgbClr val="FFFFFF"/>
                </a:solidFill>
                <a:latin typeface="Impact" charset="0"/>
              </a:rPr>
              <a:t>The Path To</a:t>
            </a:r>
          </a:p>
          <a:p>
            <a:pPr algn="ctr" eaLnBrk="1" fontAlgn="base" hangingPunct="1">
              <a:spcBef>
                <a:spcPct val="0"/>
              </a:spcBef>
              <a:spcAft>
                <a:spcPct val="0"/>
              </a:spcAft>
            </a:pPr>
            <a:r>
              <a:rPr lang="en-US" sz="4800" dirty="0">
                <a:solidFill>
                  <a:srgbClr val="FFFFFF"/>
                </a:solidFill>
                <a:latin typeface="Impact" charset="0"/>
              </a:rPr>
              <a:t>An Exalted</a:t>
            </a:r>
          </a:p>
          <a:p>
            <a:pPr algn="ctr" eaLnBrk="1" fontAlgn="base" hangingPunct="1">
              <a:spcBef>
                <a:spcPct val="0"/>
              </a:spcBef>
              <a:spcAft>
                <a:spcPct val="0"/>
              </a:spcAft>
            </a:pPr>
            <a:r>
              <a:rPr lang="en-US" sz="4800" dirty="0">
                <a:solidFill>
                  <a:srgbClr val="FFFFFF"/>
                </a:solidFill>
                <a:latin typeface="Impact" charset="0"/>
              </a:rPr>
              <a:t>Marriage If</a:t>
            </a:r>
          </a:p>
          <a:p>
            <a:pPr algn="ctr" eaLnBrk="1" fontAlgn="base" hangingPunct="1">
              <a:spcBef>
                <a:spcPct val="0"/>
              </a:spcBef>
              <a:spcAft>
                <a:spcPct val="0"/>
              </a:spcAft>
            </a:pPr>
            <a:r>
              <a:rPr lang="en-US" sz="4800" dirty="0">
                <a:solidFill>
                  <a:srgbClr val="FFFFFF"/>
                </a:solidFill>
                <a:latin typeface="Impact" charset="0"/>
              </a:rPr>
              <a:t>Each Person</a:t>
            </a:r>
          </a:p>
          <a:p>
            <a:pPr algn="ctr" eaLnBrk="1" fontAlgn="base" hangingPunct="1">
              <a:spcBef>
                <a:spcPct val="0"/>
              </a:spcBef>
              <a:spcAft>
                <a:spcPct val="0"/>
              </a:spcAft>
            </a:pPr>
            <a:r>
              <a:rPr lang="en-US" sz="4800" dirty="0">
                <a:solidFill>
                  <a:srgbClr val="FFFFFF"/>
                </a:solidFill>
                <a:latin typeface="Impact" charset="0"/>
              </a:rPr>
              <a:t>Is Like Jesus</a:t>
            </a:r>
          </a:p>
          <a:p>
            <a:pPr algn="ctr" eaLnBrk="1" fontAlgn="base" hangingPunct="1">
              <a:spcBef>
                <a:spcPct val="0"/>
              </a:spcBef>
              <a:spcAft>
                <a:spcPct val="0"/>
              </a:spcAft>
            </a:pPr>
            <a:r>
              <a:rPr lang="en-US" sz="4000" dirty="0">
                <a:solidFill>
                  <a:srgbClr val="FFFF99"/>
                </a:solidFill>
                <a:latin typeface="Georgia Pro" panose="02040502050405020303" pitchFamily="18" charset="0"/>
              </a:rPr>
              <a:t>(Revelation 19:7-9)</a:t>
            </a:r>
          </a:p>
        </p:txBody>
      </p:sp>
    </p:spTree>
    <p:extLst>
      <p:ext uri="{BB962C8B-B14F-4D97-AF65-F5344CB8AC3E}">
        <p14:creationId xmlns:p14="http://schemas.microsoft.com/office/powerpoint/2010/main" val="2237404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752600" y="304800"/>
            <a:ext cx="8686800" cy="838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latin typeface="Arial"/>
            </a:endParaRPr>
          </a:p>
        </p:txBody>
      </p:sp>
      <p:sp>
        <p:nvSpPr>
          <p:cNvPr id="39939" name="TextBox 2"/>
          <p:cNvSpPr txBox="1">
            <a:spLocks noChangeArrowheads="1"/>
          </p:cNvSpPr>
          <p:nvPr/>
        </p:nvSpPr>
        <p:spPr bwMode="auto">
          <a:xfrm>
            <a:off x="2971801" y="381000"/>
            <a:ext cx="5200463"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fontAlgn="base" hangingPunct="1">
              <a:spcBef>
                <a:spcPct val="0"/>
              </a:spcBef>
              <a:spcAft>
                <a:spcPct val="0"/>
              </a:spcAft>
            </a:pPr>
            <a:r>
              <a:rPr lang="en-US" sz="4000" dirty="0">
                <a:solidFill>
                  <a:srgbClr val="000000"/>
                </a:solidFill>
                <a:latin typeface="Impact" panose="020B0806030902050204" pitchFamily="34" charset="0"/>
              </a:rPr>
              <a:t>MARRIAGE ON THE CROSS</a:t>
            </a:r>
          </a:p>
        </p:txBody>
      </p:sp>
      <p:pic>
        <p:nvPicPr>
          <p:cNvPr id="39940" name="Picture 2" descr="http://www.digital-photography-tricks.com/images/ring-in-bible.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752600" y="1371600"/>
            <a:ext cx="4114800" cy="525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9941" name="TextBox 4"/>
          <p:cNvSpPr txBox="1">
            <a:spLocks noChangeArrowheads="1"/>
          </p:cNvSpPr>
          <p:nvPr/>
        </p:nvSpPr>
        <p:spPr bwMode="auto">
          <a:xfrm>
            <a:off x="6208042" y="1676400"/>
            <a:ext cx="4046301"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fontAlgn="base" hangingPunct="1">
              <a:spcBef>
                <a:spcPct val="0"/>
              </a:spcBef>
              <a:spcAft>
                <a:spcPct val="0"/>
              </a:spcAft>
            </a:pPr>
            <a:r>
              <a:rPr lang="en-US" sz="4000" dirty="0">
                <a:solidFill>
                  <a:srgbClr val="FFFFFF"/>
                </a:solidFill>
                <a:latin typeface="Georgia Pro" panose="02040502050405020303" pitchFamily="18" charset="0"/>
              </a:rPr>
              <a:t>Christ/ Church</a:t>
            </a:r>
          </a:p>
          <a:p>
            <a:pPr algn="ctr" eaLnBrk="1" fontAlgn="base" hangingPunct="1">
              <a:spcBef>
                <a:spcPct val="0"/>
              </a:spcBef>
              <a:spcAft>
                <a:spcPct val="0"/>
              </a:spcAft>
            </a:pPr>
            <a:r>
              <a:rPr lang="en-US" sz="4000" dirty="0">
                <a:solidFill>
                  <a:srgbClr val="FFFFFF"/>
                </a:solidFill>
                <a:latin typeface="Georgia Pro" panose="02040502050405020303" pitchFamily="18" charset="0"/>
              </a:rPr>
              <a:t>Husband/Wife</a:t>
            </a:r>
          </a:p>
          <a:p>
            <a:pPr algn="ctr" eaLnBrk="1" fontAlgn="base" hangingPunct="1">
              <a:spcBef>
                <a:spcPct val="0"/>
              </a:spcBef>
              <a:spcAft>
                <a:spcPct val="0"/>
              </a:spcAft>
            </a:pPr>
            <a:r>
              <a:rPr lang="en-US" sz="4000" dirty="0">
                <a:solidFill>
                  <a:srgbClr val="FFFF99"/>
                </a:solidFill>
                <a:latin typeface="Impact" panose="020B0806030902050204" pitchFamily="34" charset="0"/>
              </a:rPr>
              <a:t>Ephesians 5:25-33</a:t>
            </a:r>
          </a:p>
        </p:txBody>
      </p:sp>
      <p:sp>
        <p:nvSpPr>
          <p:cNvPr id="3" name="Oval 2">
            <a:extLst>
              <a:ext uri="{FF2B5EF4-FFF2-40B4-BE49-F238E27FC236}">
                <a16:creationId xmlns:a16="http://schemas.microsoft.com/office/drawing/2014/main" id="{0D1D3473-962B-461D-923B-6DF60D9DADBB}"/>
              </a:ext>
            </a:extLst>
          </p:cNvPr>
          <p:cNvSpPr/>
          <p:nvPr/>
        </p:nvSpPr>
        <p:spPr>
          <a:xfrm>
            <a:off x="6629400" y="3886200"/>
            <a:ext cx="2895600" cy="26670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dirty="0">
                <a:solidFill>
                  <a:schemeClr val="bg1"/>
                </a:solidFill>
                <a:latin typeface="Impact" panose="020B0806030902050204" pitchFamily="34" charset="0"/>
              </a:rPr>
              <a:t>What</a:t>
            </a:r>
          </a:p>
          <a:p>
            <a:pPr algn="ctr"/>
            <a:r>
              <a:rPr lang="en-US" sz="2800" dirty="0">
                <a:solidFill>
                  <a:schemeClr val="bg1"/>
                </a:solidFill>
                <a:latin typeface="Impact" panose="020B0806030902050204" pitchFamily="34" charset="0"/>
              </a:rPr>
              <a:t>Does </a:t>
            </a:r>
          </a:p>
          <a:p>
            <a:pPr algn="ctr"/>
            <a:r>
              <a:rPr lang="en-US" sz="2800" dirty="0">
                <a:solidFill>
                  <a:schemeClr val="bg1"/>
                </a:solidFill>
                <a:latin typeface="Impact" panose="020B0806030902050204" pitchFamily="34" charset="0"/>
              </a:rPr>
              <a:t>Your</a:t>
            </a:r>
          </a:p>
          <a:p>
            <a:pPr algn="ctr"/>
            <a:r>
              <a:rPr lang="en-US" sz="2800" dirty="0">
                <a:solidFill>
                  <a:schemeClr val="bg1"/>
                </a:solidFill>
                <a:latin typeface="Impact" panose="020B0806030902050204" pitchFamily="34" charset="0"/>
              </a:rPr>
              <a:t>Marriage</a:t>
            </a:r>
          </a:p>
          <a:p>
            <a:pPr algn="ctr"/>
            <a:r>
              <a:rPr lang="en-US" sz="2800" dirty="0">
                <a:solidFill>
                  <a:schemeClr val="bg1"/>
                </a:solidFill>
                <a:latin typeface="Impact" panose="020B0806030902050204" pitchFamily="34" charset="0"/>
              </a:rPr>
              <a:t>Say?</a:t>
            </a:r>
          </a:p>
        </p:txBody>
      </p:sp>
    </p:spTree>
    <p:extLst>
      <p:ext uri="{BB962C8B-B14F-4D97-AF65-F5344CB8AC3E}">
        <p14:creationId xmlns:p14="http://schemas.microsoft.com/office/powerpoint/2010/main" val="180873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971800" y="250686"/>
            <a:ext cx="7086600" cy="838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latin typeface="Arial"/>
            </a:endParaRPr>
          </a:p>
        </p:txBody>
      </p:sp>
      <p:sp>
        <p:nvSpPr>
          <p:cNvPr id="12291" name="TextBox 2"/>
          <p:cNvSpPr txBox="1">
            <a:spLocks noChangeArrowheads="1"/>
          </p:cNvSpPr>
          <p:nvPr/>
        </p:nvSpPr>
        <p:spPr bwMode="auto">
          <a:xfrm>
            <a:off x="2167647" y="315843"/>
            <a:ext cx="6873998"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fontAlgn="base" hangingPunct="1">
              <a:spcBef>
                <a:spcPct val="0"/>
              </a:spcBef>
              <a:spcAft>
                <a:spcPct val="0"/>
              </a:spcAft>
            </a:pPr>
            <a:r>
              <a:rPr lang="en-US" sz="4000" dirty="0">
                <a:solidFill>
                  <a:srgbClr val="000000"/>
                </a:solidFill>
                <a:latin typeface="Bernard MT Condensed" charset="0"/>
              </a:rPr>
              <a:t>	      </a:t>
            </a:r>
            <a:r>
              <a:rPr lang="en-US" sz="4000" dirty="0">
                <a:solidFill>
                  <a:srgbClr val="000000"/>
                </a:solidFill>
                <a:latin typeface="Impact" panose="020B0806030902050204" pitchFamily="34" charset="0"/>
              </a:rPr>
              <a:t>MARRIAGE ON THE CROSS</a:t>
            </a:r>
          </a:p>
        </p:txBody>
      </p:sp>
      <p:sp>
        <p:nvSpPr>
          <p:cNvPr id="12292" name="Text Box 4"/>
          <p:cNvSpPr txBox="1">
            <a:spLocks noChangeArrowheads="1"/>
          </p:cNvSpPr>
          <p:nvPr/>
        </p:nvSpPr>
        <p:spPr bwMode="auto">
          <a:xfrm>
            <a:off x="2174132" y="1184848"/>
            <a:ext cx="8153400" cy="56323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lgn="ctr" fontAlgn="base">
              <a:spcBef>
                <a:spcPct val="50000"/>
              </a:spcBef>
              <a:spcAft>
                <a:spcPct val="0"/>
              </a:spcAft>
            </a:pPr>
            <a:r>
              <a:rPr lang="en-US" dirty="0">
                <a:solidFill>
                  <a:srgbClr val="FFFF99"/>
                </a:solidFill>
                <a:latin typeface="Impact" panose="020B0806030902050204" pitchFamily="34" charset="0"/>
                <a:ea typeface="ＭＳ Ｐゴシック" charset="0"/>
              </a:rPr>
              <a:t>GIVE ME THE TRUTH! </a:t>
            </a:r>
            <a:br>
              <a:rPr lang="en-US" dirty="0">
                <a:solidFill>
                  <a:srgbClr val="FFFF99"/>
                </a:solidFill>
                <a:latin typeface="Impact" panose="020B0806030902050204" pitchFamily="34" charset="0"/>
                <a:ea typeface="ＭＳ Ｐゴシック" charset="0"/>
              </a:rPr>
            </a:br>
            <a:r>
              <a:rPr lang="en-US" dirty="0">
                <a:solidFill>
                  <a:srgbClr val="FFFF99"/>
                </a:solidFill>
                <a:latin typeface="Impact" panose="020B0806030902050204" pitchFamily="34" charset="0"/>
                <a:ea typeface="ＭＳ Ｐゴシック" charset="0"/>
              </a:rPr>
              <a:t>Bill Crews</a:t>
            </a:r>
            <a:br>
              <a:rPr lang="en-US" b="1" dirty="0">
                <a:solidFill>
                  <a:srgbClr val="FFFFFF"/>
                </a:solidFill>
                <a:latin typeface="Georgia Pro" panose="02040502050405020303" pitchFamily="18" charset="0"/>
                <a:ea typeface="ＭＳ Ｐゴシック" charset="0"/>
              </a:rPr>
            </a:br>
            <a:br>
              <a:rPr lang="en-US" b="1" dirty="0">
                <a:solidFill>
                  <a:srgbClr val="FFFFFF"/>
                </a:solidFill>
                <a:latin typeface="Georgia Pro" panose="02040502050405020303" pitchFamily="18" charset="0"/>
                <a:ea typeface="ＭＳ Ｐゴシック" charset="0"/>
              </a:rPr>
            </a:br>
            <a:r>
              <a:rPr lang="en-US" b="1" dirty="0">
                <a:solidFill>
                  <a:srgbClr val="FFFFFF"/>
                </a:solidFill>
                <a:latin typeface="Georgia Pro" panose="02040502050405020303" pitchFamily="18" charset="0"/>
                <a:ea typeface="ＭＳ Ｐゴシック" charset="0"/>
              </a:rPr>
              <a:t>If you are my friend, if you</a:t>
            </a:r>
            <a:r>
              <a:rPr lang="ja-JP" altLang="en-US" b="1" dirty="0">
                <a:solidFill>
                  <a:srgbClr val="FFFFFF"/>
                </a:solidFill>
                <a:latin typeface="Georgia Pro" panose="02040502050405020303" pitchFamily="18" charset="0"/>
                <a:ea typeface="ＭＳ Ｐゴシック" charset="0"/>
              </a:rPr>
              <a:t>’</a:t>
            </a:r>
            <a:r>
              <a:rPr lang="en-US" b="1" dirty="0">
                <a:solidFill>
                  <a:srgbClr val="FFFFFF"/>
                </a:solidFill>
                <a:latin typeface="Georgia Pro" panose="02040502050405020303" pitchFamily="18" charset="0"/>
                <a:ea typeface="ＭＳ Ｐゴシック" charset="0"/>
              </a:rPr>
              <a:t>re concerned about my soul, give me the truth. Do not flatter me. Do not praise my virtues while remaining silent about my vices. Do not fear the truth will offend me. Do not treasure our friendship, our friendly relations, above my salvation. </a:t>
            </a:r>
            <a:br>
              <a:rPr lang="en-US" b="1" dirty="0">
                <a:solidFill>
                  <a:srgbClr val="FFFFFF"/>
                </a:solidFill>
                <a:latin typeface="Georgia Pro" panose="02040502050405020303" pitchFamily="18" charset="0"/>
                <a:ea typeface="ＭＳ Ｐゴシック" charset="0"/>
              </a:rPr>
            </a:br>
            <a:br>
              <a:rPr lang="en-US" b="1" dirty="0">
                <a:solidFill>
                  <a:srgbClr val="FFFFFF"/>
                </a:solidFill>
                <a:latin typeface="Georgia Pro" panose="02040502050405020303" pitchFamily="18" charset="0"/>
                <a:ea typeface="ＭＳ Ｐゴシック" charset="0"/>
              </a:rPr>
            </a:br>
            <a:r>
              <a:rPr lang="en-US" b="1" dirty="0">
                <a:solidFill>
                  <a:srgbClr val="FFFFFF"/>
                </a:solidFill>
                <a:latin typeface="Georgia Pro" panose="02040502050405020303" pitchFamily="18" charset="0"/>
                <a:ea typeface="ＭＳ Ｐゴシック" charset="0"/>
              </a:rPr>
              <a:t>Do not think by ignoring my sins you can help me. Do not think that being blind to my sins will prove you charitable. However, I may react to it, whatever may be my attitude toward you after you have done it, GIVE ME THE TRUTH. For the Truth, and only the Truth, can make me free from the shackles of sin, strengthen me in the pathway of righteousness, and lead me to heaven's joy. </a:t>
            </a:r>
            <a:br>
              <a:rPr lang="en-US" b="1" dirty="0">
                <a:solidFill>
                  <a:srgbClr val="FFFFFF"/>
                </a:solidFill>
                <a:latin typeface="Georgia Pro" panose="02040502050405020303" pitchFamily="18" charset="0"/>
                <a:ea typeface="ＭＳ Ｐゴシック" charset="0"/>
              </a:rPr>
            </a:br>
            <a:br>
              <a:rPr lang="en-US" b="1" dirty="0">
                <a:solidFill>
                  <a:srgbClr val="FFFFFF"/>
                </a:solidFill>
                <a:latin typeface="Georgia Pro" panose="02040502050405020303" pitchFamily="18" charset="0"/>
                <a:ea typeface="ＭＳ Ｐゴシック" charset="0"/>
              </a:rPr>
            </a:br>
            <a:r>
              <a:rPr lang="en-US" b="1" dirty="0">
                <a:solidFill>
                  <a:srgbClr val="FFFFFF"/>
                </a:solidFill>
                <a:latin typeface="Georgia Pro" panose="02040502050405020303" pitchFamily="18" charset="0"/>
                <a:ea typeface="ＭＳ Ｐゴシック" charset="0"/>
              </a:rPr>
              <a:t>If I am wavering, weak, lukewarm, indifferent, neglectful; if I have been overtaken in a trespass; if I have been drawn into the pleasure of the world; if I have left my first love; if I have been led astray by error; or if I have done none of these, but simply need to grow in knowledge and be edified, GIVE ME THE TRUTH </a:t>
            </a:r>
          </a:p>
        </p:txBody>
      </p:sp>
    </p:spTree>
    <p:extLst>
      <p:ext uri="{BB962C8B-B14F-4D97-AF65-F5344CB8AC3E}">
        <p14:creationId xmlns:p14="http://schemas.microsoft.com/office/powerpoint/2010/main" val="2117347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gca.cc/blog/wp-content/uploads/2011/05/jesus_on_cross.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Rectangle 2"/>
          <p:cNvSpPr/>
          <p:nvPr/>
        </p:nvSpPr>
        <p:spPr>
          <a:xfrm>
            <a:off x="1524000" y="6248400"/>
            <a:ext cx="9144000" cy="609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latin typeface="Arial"/>
            </a:endParaRPr>
          </a:p>
        </p:txBody>
      </p:sp>
      <p:sp>
        <p:nvSpPr>
          <p:cNvPr id="2052" name="TextBox 3"/>
          <p:cNvSpPr txBox="1">
            <a:spLocks noChangeArrowheads="1"/>
          </p:cNvSpPr>
          <p:nvPr/>
        </p:nvSpPr>
        <p:spPr bwMode="auto">
          <a:xfrm>
            <a:off x="3689351" y="6240464"/>
            <a:ext cx="5044971"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fontAlgn="base" hangingPunct="1">
              <a:spcBef>
                <a:spcPct val="0"/>
              </a:spcBef>
              <a:spcAft>
                <a:spcPct val="0"/>
              </a:spcAft>
            </a:pPr>
            <a:r>
              <a:rPr lang="en-US" sz="3600">
                <a:solidFill>
                  <a:srgbClr val="FFFFFF"/>
                </a:solidFill>
                <a:latin typeface="Impact" panose="020B0806030902050204" pitchFamily="34" charset="0"/>
              </a:rPr>
              <a:t>Luke 23:44-48; 1 Peter 2:21</a:t>
            </a:r>
            <a:endParaRPr lang="en-US" sz="3600" dirty="0">
              <a:solidFill>
                <a:srgbClr val="FFFFFF"/>
              </a:solidFill>
              <a:latin typeface="Impact" panose="020B0806030902050204" pitchFamily="34" charset="0"/>
            </a:endParaRPr>
          </a:p>
        </p:txBody>
      </p:sp>
      <p:sp>
        <p:nvSpPr>
          <p:cNvPr id="5" name="TextBox 4"/>
          <p:cNvSpPr txBox="1">
            <a:spLocks noChangeArrowheads="1"/>
          </p:cNvSpPr>
          <p:nvPr/>
        </p:nvSpPr>
        <p:spPr bwMode="auto">
          <a:xfrm>
            <a:off x="1460992" y="0"/>
            <a:ext cx="2327881" cy="2862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fontAlgn="base" hangingPunct="1">
              <a:spcBef>
                <a:spcPct val="0"/>
              </a:spcBef>
              <a:spcAft>
                <a:spcPct val="0"/>
              </a:spcAft>
            </a:pPr>
            <a:r>
              <a:rPr lang="en-US" sz="3600" dirty="0">
                <a:solidFill>
                  <a:srgbClr val="000000"/>
                </a:solidFill>
                <a:latin typeface="Impact" charset="0"/>
              </a:rPr>
              <a:t>Someone</a:t>
            </a:r>
          </a:p>
          <a:p>
            <a:pPr algn="ctr" eaLnBrk="1" fontAlgn="base" hangingPunct="1">
              <a:spcBef>
                <a:spcPct val="0"/>
              </a:spcBef>
              <a:spcAft>
                <a:spcPct val="0"/>
              </a:spcAft>
            </a:pPr>
            <a:r>
              <a:rPr lang="en-US" sz="3600" dirty="0">
                <a:solidFill>
                  <a:srgbClr val="000000"/>
                </a:solidFill>
                <a:latin typeface="Impact" charset="0"/>
              </a:rPr>
              <a:t> </a:t>
            </a:r>
            <a:r>
              <a:rPr lang="en-US" sz="3600" dirty="0" err="1">
                <a:solidFill>
                  <a:srgbClr val="000000"/>
                </a:solidFill>
                <a:latin typeface="Impact" charset="0"/>
              </a:rPr>
              <a:t>Hasn</a:t>
            </a:r>
            <a:r>
              <a:rPr lang="ja-JP" altLang="en-US" sz="3600" dirty="0">
                <a:solidFill>
                  <a:srgbClr val="000000"/>
                </a:solidFill>
                <a:latin typeface="Impact" charset="0"/>
              </a:rPr>
              <a:t>’</a:t>
            </a:r>
            <a:r>
              <a:rPr lang="en-US" sz="3600" dirty="0">
                <a:solidFill>
                  <a:srgbClr val="000000"/>
                </a:solidFill>
                <a:latin typeface="Impact" charset="0"/>
              </a:rPr>
              <a:t>t</a:t>
            </a:r>
          </a:p>
          <a:p>
            <a:pPr algn="ctr" eaLnBrk="1" fontAlgn="base" hangingPunct="1">
              <a:spcBef>
                <a:spcPct val="0"/>
              </a:spcBef>
              <a:spcAft>
                <a:spcPct val="0"/>
              </a:spcAft>
            </a:pPr>
            <a:r>
              <a:rPr lang="en-US" sz="3600" dirty="0">
                <a:solidFill>
                  <a:srgbClr val="000000"/>
                </a:solidFill>
                <a:latin typeface="Impact" charset="0"/>
              </a:rPr>
              <a:t>Been A</a:t>
            </a:r>
          </a:p>
          <a:p>
            <a:pPr algn="ctr" eaLnBrk="1" fontAlgn="base" hangingPunct="1">
              <a:spcBef>
                <a:spcPct val="0"/>
              </a:spcBef>
              <a:spcAft>
                <a:spcPct val="0"/>
              </a:spcAft>
            </a:pPr>
            <a:r>
              <a:rPr lang="en-US" sz="3600" dirty="0">
                <a:solidFill>
                  <a:srgbClr val="000000"/>
                </a:solidFill>
                <a:latin typeface="Impact" charset="0"/>
              </a:rPr>
              <a:t> </a:t>
            </a:r>
            <a:r>
              <a:rPr lang="ja-JP" altLang="en-US" sz="3600" dirty="0">
                <a:solidFill>
                  <a:srgbClr val="000000"/>
                </a:solidFill>
                <a:latin typeface="Impact" charset="0"/>
              </a:rPr>
              <a:t>“</a:t>
            </a:r>
            <a:r>
              <a:rPr lang="en-US" sz="3600" dirty="0">
                <a:solidFill>
                  <a:srgbClr val="000000"/>
                </a:solidFill>
                <a:latin typeface="Impact" charset="0"/>
              </a:rPr>
              <a:t>Christian </a:t>
            </a:r>
          </a:p>
          <a:p>
            <a:pPr algn="ctr" eaLnBrk="1" fontAlgn="base" hangingPunct="1">
              <a:spcBef>
                <a:spcPct val="0"/>
              </a:spcBef>
              <a:spcAft>
                <a:spcPct val="0"/>
              </a:spcAft>
            </a:pPr>
            <a:r>
              <a:rPr lang="en-US" sz="3600" dirty="0">
                <a:solidFill>
                  <a:srgbClr val="000000"/>
                </a:solidFill>
                <a:latin typeface="Impact" charset="0"/>
              </a:rPr>
              <a:t>Indeed</a:t>
            </a:r>
            <a:r>
              <a:rPr lang="ja-JP" altLang="en-US" sz="3600" dirty="0">
                <a:solidFill>
                  <a:srgbClr val="000000"/>
                </a:solidFill>
                <a:latin typeface="Impact" charset="0"/>
              </a:rPr>
              <a:t>”</a:t>
            </a:r>
            <a:endParaRPr lang="en-US" sz="3600" dirty="0">
              <a:solidFill>
                <a:srgbClr val="000000"/>
              </a:solidFill>
              <a:latin typeface="Impact" charset="0"/>
            </a:endParaRPr>
          </a:p>
        </p:txBody>
      </p:sp>
      <p:sp>
        <p:nvSpPr>
          <p:cNvPr id="6" name="TextBox 5"/>
          <p:cNvSpPr txBox="1">
            <a:spLocks noChangeArrowheads="1"/>
          </p:cNvSpPr>
          <p:nvPr/>
        </p:nvSpPr>
        <p:spPr bwMode="auto">
          <a:xfrm>
            <a:off x="7747000" y="176214"/>
            <a:ext cx="2787650" cy="2308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fontAlgn="base" hangingPunct="1">
              <a:spcBef>
                <a:spcPct val="0"/>
              </a:spcBef>
              <a:spcAft>
                <a:spcPct val="0"/>
              </a:spcAft>
            </a:pPr>
            <a:r>
              <a:rPr lang="en-US" sz="3600" dirty="0">
                <a:solidFill>
                  <a:srgbClr val="000000"/>
                </a:solidFill>
                <a:latin typeface="Impact" charset="0"/>
              </a:rPr>
              <a:t>Someone</a:t>
            </a:r>
          </a:p>
          <a:p>
            <a:pPr algn="ctr" eaLnBrk="1" fontAlgn="base" hangingPunct="1">
              <a:spcBef>
                <a:spcPct val="0"/>
              </a:spcBef>
              <a:spcAft>
                <a:spcPct val="0"/>
              </a:spcAft>
            </a:pPr>
            <a:r>
              <a:rPr lang="en-US" sz="3600" dirty="0">
                <a:solidFill>
                  <a:srgbClr val="000000"/>
                </a:solidFill>
                <a:latin typeface="Impact" charset="0"/>
              </a:rPr>
              <a:t> Has Failed</a:t>
            </a:r>
          </a:p>
          <a:p>
            <a:pPr algn="ctr" eaLnBrk="1" fontAlgn="base" hangingPunct="1">
              <a:spcBef>
                <a:spcPct val="0"/>
              </a:spcBef>
              <a:spcAft>
                <a:spcPct val="0"/>
              </a:spcAft>
            </a:pPr>
            <a:r>
              <a:rPr lang="en-US" sz="3600" dirty="0">
                <a:solidFill>
                  <a:srgbClr val="000000"/>
                </a:solidFill>
                <a:latin typeface="Impact" charset="0"/>
              </a:rPr>
              <a:t>To </a:t>
            </a:r>
            <a:r>
              <a:rPr lang="en-US" sz="3600" dirty="0">
                <a:latin typeface="Impact" charset="0"/>
              </a:rPr>
              <a:t>Remember</a:t>
            </a:r>
          </a:p>
          <a:p>
            <a:pPr algn="ctr" eaLnBrk="1" fontAlgn="base" hangingPunct="1">
              <a:spcBef>
                <a:spcPct val="0"/>
              </a:spcBef>
              <a:spcAft>
                <a:spcPct val="0"/>
              </a:spcAft>
            </a:pPr>
            <a:r>
              <a:rPr lang="en-US" sz="3600" dirty="0">
                <a:solidFill>
                  <a:srgbClr val="000000"/>
                </a:solidFill>
                <a:latin typeface="Impact" charset="0"/>
              </a:rPr>
              <a:t>The Cross</a:t>
            </a:r>
          </a:p>
        </p:txBody>
      </p:sp>
    </p:spTree>
    <p:extLst>
      <p:ext uri="{BB962C8B-B14F-4D97-AF65-F5344CB8AC3E}">
        <p14:creationId xmlns:p14="http://schemas.microsoft.com/office/powerpoint/2010/main" val="6812270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828800" y="304800"/>
            <a:ext cx="8839200" cy="838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latin typeface="Arial"/>
            </a:endParaRPr>
          </a:p>
        </p:txBody>
      </p:sp>
      <p:sp>
        <p:nvSpPr>
          <p:cNvPr id="3075" name="TextBox 2"/>
          <p:cNvSpPr txBox="1">
            <a:spLocks noChangeArrowheads="1"/>
          </p:cNvSpPr>
          <p:nvPr/>
        </p:nvSpPr>
        <p:spPr bwMode="auto">
          <a:xfrm>
            <a:off x="2895600" y="381001"/>
            <a:ext cx="6629400"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fontAlgn="base" hangingPunct="1">
              <a:spcBef>
                <a:spcPct val="0"/>
              </a:spcBef>
              <a:spcAft>
                <a:spcPct val="0"/>
              </a:spcAft>
            </a:pPr>
            <a:r>
              <a:rPr lang="en-US" sz="4000" dirty="0">
                <a:solidFill>
                  <a:srgbClr val="000000"/>
                </a:solidFill>
                <a:latin typeface="Impact" panose="020B0806030902050204" pitchFamily="34" charset="0"/>
              </a:rPr>
              <a:t>MARRIAGE ON THE CROSS</a:t>
            </a:r>
          </a:p>
        </p:txBody>
      </p:sp>
      <p:pic>
        <p:nvPicPr>
          <p:cNvPr id="3076" name="Picture 2" descr="http://www.digital-photography-tricks.com/images/ring-in-bible.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752600" y="1371600"/>
            <a:ext cx="4114800" cy="525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3" name="TextBox 4"/>
          <p:cNvSpPr txBox="1">
            <a:spLocks noChangeArrowheads="1"/>
          </p:cNvSpPr>
          <p:nvPr/>
        </p:nvSpPr>
        <p:spPr bwMode="auto">
          <a:xfrm>
            <a:off x="5956248" y="1905001"/>
            <a:ext cx="4179990" cy="29238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fontAlgn="base" hangingPunct="1">
              <a:spcBef>
                <a:spcPct val="0"/>
              </a:spcBef>
              <a:spcAft>
                <a:spcPct val="0"/>
              </a:spcAft>
            </a:pPr>
            <a:r>
              <a:rPr lang="en-US" sz="4800" dirty="0">
                <a:solidFill>
                  <a:srgbClr val="FFFFFF"/>
                </a:solidFill>
                <a:latin typeface="Elephant" panose="02020904090505020303" pitchFamily="18" charset="0"/>
              </a:rPr>
              <a:t>The Cross </a:t>
            </a:r>
          </a:p>
          <a:p>
            <a:pPr algn="ctr" eaLnBrk="1" fontAlgn="base" hangingPunct="1">
              <a:spcBef>
                <a:spcPct val="0"/>
              </a:spcBef>
              <a:spcAft>
                <a:spcPct val="0"/>
              </a:spcAft>
            </a:pPr>
            <a:r>
              <a:rPr lang="en-US" sz="4800" dirty="0">
                <a:solidFill>
                  <a:srgbClr val="FFFFFF"/>
                </a:solidFill>
                <a:latin typeface="Elephant" panose="02020904090505020303" pitchFamily="18" charset="0"/>
              </a:rPr>
              <a:t>Defines Love</a:t>
            </a:r>
          </a:p>
          <a:p>
            <a:pPr algn="ctr" eaLnBrk="1" fontAlgn="base" hangingPunct="1">
              <a:spcBef>
                <a:spcPct val="0"/>
              </a:spcBef>
              <a:spcAft>
                <a:spcPct val="0"/>
              </a:spcAft>
            </a:pPr>
            <a:r>
              <a:rPr lang="en-US" sz="4400" b="1" dirty="0">
                <a:solidFill>
                  <a:srgbClr val="FFFF99"/>
                </a:solidFill>
                <a:latin typeface="Impact" panose="020B0806030902050204" pitchFamily="34" charset="0"/>
              </a:rPr>
              <a:t>(1 John 4:10-11;</a:t>
            </a:r>
          </a:p>
          <a:p>
            <a:pPr algn="ctr" eaLnBrk="1" fontAlgn="base" hangingPunct="1">
              <a:spcBef>
                <a:spcPct val="0"/>
              </a:spcBef>
              <a:spcAft>
                <a:spcPct val="0"/>
              </a:spcAft>
            </a:pPr>
            <a:r>
              <a:rPr lang="en-US" sz="4400" b="1" dirty="0">
                <a:solidFill>
                  <a:srgbClr val="FFFF99"/>
                </a:solidFill>
                <a:latin typeface="Impact" panose="020B0806030902050204" pitchFamily="34" charset="0"/>
              </a:rPr>
              <a:t> Romans 5:8)</a:t>
            </a:r>
          </a:p>
        </p:txBody>
      </p:sp>
    </p:spTree>
    <p:extLst>
      <p:ext uri="{BB962C8B-B14F-4D97-AF65-F5344CB8AC3E}">
        <p14:creationId xmlns:p14="http://schemas.microsoft.com/office/powerpoint/2010/main" val="38394743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053"/>
                                        </p:tgtEl>
                                        <p:attrNameLst>
                                          <p:attrName>style.visibility</p:attrName>
                                        </p:attrNameLst>
                                      </p:cBhvr>
                                      <p:to>
                                        <p:strVal val="visible"/>
                                      </p:to>
                                    </p:set>
                                    <p:anim calcmode="lin" valueType="num">
                                      <p:cBhvr>
                                        <p:cTn id="7" dur="500" fill="hold"/>
                                        <p:tgtEl>
                                          <p:spTgt spid="2053"/>
                                        </p:tgtEl>
                                        <p:attrNameLst>
                                          <p:attrName>ppt_w</p:attrName>
                                        </p:attrNameLst>
                                      </p:cBhvr>
                                      <p:tavLst>
                                        <p:tav tm="0">
                                          <p:val>
                                            <p:fltVal val="0"/>
                                          </p:val>
                                        </p:tav>
                                        <p:tav tm="100000">
                                          <p:val>
                                            <p:strVal val="#ppt_w"/>
                                          </p:val>
                                        </p:tav>
                                      </p:tavLst>
                                    </p:anim>
                                    <p:anim calcmode="lin" valueType="num">
                                      <p:cBhvr>
                                        <p:cTn id="8" dur="500" fill="hold"/>
                                        <p:tgtEl>
                                          <p:spTgt spid="2053"/>
                                        </p:tgtEl>
                                        <p:attrNameLst>
                                          <p:attrName>ppt_h</p:attrName>
                                        </p:attrNameLst>
                                      </p:cBhvr>
                                      <p:tavLst>
                                        <p:tav tm="0">
                                          <p:val>
                                            <p:fltVal val="0"/>
                                          </p:val>
                                        </p:tav>
                                        <p:tav tm="100000">
                                          <p:val>
                                            <p:strVal val="#ppt_h"/>
                                          </p:val>
                                        </p:tav>
                                      </p:tavLst>
                                    </p:anim>
                                    <p:animEffect transition="in" filter="fade">
                                      <p:cBhvr>
                                        <p:cTn id="9" dur="5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819400" y="304800"/>
            <a:ext cx="7162800" cy="838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latin typeface="Arial"/>
            </a:endParaRPr>
          </a:p>
        </p:txBody>
      </p:sp>
      <p:sp>
        <p:nvSpPr>
          <p:cNvPr id="4099" name="TextBox 2"/>
          <p:cNvSpPr txBox="1">
            <a:spLocks noChangeArrowheads="1"/>
          </p:cNvSpPr>
          <p:nvPr/>
        </p:nvSpPr>
        <p:spPr bwMode="auto">
          <a:xfrm>
            <a:off x="3200401" y="381000"/>
            <a:ext cx="5200463"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fontAlgn="base" hangingPunct="1">
              <a:spcBef>
                <a:spcPct val="0"/>
              </a:spcBef>
              <a:spcAft>
                <a:spcPct val="0"/>
              </a:spcAft>
            </a:pPr>
            <a:r>
              <a:rPr lang="en-US" sz="4000" dirty="0">
                <a:solidFill>
                  <a:srgbClr val="000000"/>
                </a:solidFill>
                <a:latin typeface="Impact" panose="020B0806030902050204" pitchFamily="34" charset="0"/>
              </a:rPr>
              <a:t>MARRIAGE ON THE CROSS</a:t>
            </a:r>
          </a:p>
        </p:txBody>
      </p:sp>
      <p:pic>
        <p:nvPicPr>
          <p:cNvPr id="4100" name="Picture 2" descr="http://www.digital-photography-tricks.com/images/ring-in-bible.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752600" y="1371600"/>
            <a:ext cx="4114800" cy="525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101" name="TextBox 4"/>
          <p:cNvSpPr txBox="1">
            <a:spLocks noChangeArrowheads="1"/>
          </p:cNvSpPr>
          <p:nvPr/>
        </p:nvSpPr>
        <p:spPr bwMode="auto">
          <a:xfrm>
            <a:off x="6142946" y="1463675"/>
            <a:ext cx="4211410" cy="4339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fontAlgn="base" hangingPunct="1">
              <a:spcBef>
                <a:spcPct val="0"/>
              </a:spcBef>
              <a:spcAft>
                <a:spcPct val="0"/>
              </a:spcAft>
            </a:pPr>
            <a:r>
              <a:rPr lang="en-US" sz="4000" dirty="0">
                <a:solidFill>
                  <a:srgbClr val="FFFFFF"/>
                </a:solidFill>
                <a:latin typeface="Impact" charset="0"/>
              </a:rPr>
              <a:t>The Cross Makes</a:t>
            </a:r>
          </a:p>
          <a:p>
            <a:pPr algn="ctr" eaLnBrk="1" fontAlgn="base" hangingPunct="1">
              <a:spcBef>
                <a:spcPct val="0"/>
              </a:spcBef>
              <a:spcAft>
                <a:spcPct val="0"/>
              </a:spcAft>
            </a:pPr>
            <a:r>
              <a:rPr lang="en-US" sz="4000" dirty="0">
                <a:solidFill>
                  <a:srgbClr val="FFFFFF"/>
                </a:solidFill>
                <a:latin typeface="Impact" charset="0"/>
              </a:rPr>
              <a:t>An Unselfish</a:t>
            </a:r>
          </a:p>
          <a:p>
            <a:pPr algn="ctr" eaLnBrk="1" fontAlgn="base" hangingPunct="1">
              <a:spcBef>
                <a:spcPct val="0"/>
              </a:spcBef>
              <a:spcAft>
                <a:spcPct val="0"/>
              </a:spcAft>
            </a:pPr>
            <a:r>
              <a:rPr lang="en-US" sz="4000" dirty="0">
                <a:solidFill>
                  <a:srgbClr val="FFFFFF"/>
                </a:solidFill>
                <a:latin typeface="Impact" charset="0"/>
              </a:rPr>
              <a:t>Person</a:t>
            </a:r>
          </a:p>
          <a:p>
            <a:pPr algn="ctr" eaLnBrk="1" fontAlgn="base" hangingPunct="1">
              <a:spcBef>
                <a:spcPct val="0"/>
              </a:spcBef>
              <a:spcAft>
                <a:spcPct val="0"/>
              </a:spcAft>
            </a:pPr>
            <a:endParaRPr lang="en-US" sz="2800" b="1" dirty="0">
              <a:solidFill>
                <a:srgbClr val="FFFF99"/>
              </a:solidFill>
              <a:latin typeface="Georgia Pro" panose="02040502050405020303" pitchFamily="18" charset="0"/>
            </a:endParaRPr>
          </a:p>
          <a:p>
            <a:pPr algn="ctr" eaLnBrk="1" fontAlgn="base" hangingPunct="1">
              <a:spcBef>
                <a:spcPct val="0"/>
              </a:spcBef>
              <a:spcAft>
                <a:spcPct val="0"/>
              </a:spcAft>
            </a:pPr>
            <a:r>
              <a:rPr lang="en-US" sz="3200" b="1" dirty="0">
                <a:solidFill>
                  <a:srgbClr val="FFFF99"/>
                </a:solidFill>
                <a:latin typeface="Georgia Pro" panose="02040502050405020303" pitchFamily="18" charset="0"/>
              </a:rPr>
              <a:t>(Luke 22:41-45;</a:t>
            </a:r>
          </a:p>
          <a:p>
            <a:pPr algn="ctr" eaLnBrk="1" fontAlgn="base" hangingPunct="1">
              <a:spcBef>
                <a:spcPct val="0"/>
              </a:spcBef>
              <a:spcAft>
                <a:spcPct val="0"/>
              </a:spcAft>
            </a:pPr>
            <a:r>
              <a:rPr lang="en-US" sz="3200" b="1" dirty="0">
                <a:solidFill>
                  <a:srgbClr val="FFFF99"/>
                </a:solidFill>
                <a:latin typeface="Georgia Pro" panose="02040502050405020303" pitchFamily="18" charset="0"/>
              </a:rPr>
              <a:t>Matthew 16:24-25;</a:t>
            </a:r>
          </a:p>
          <a:p>
            <a:pPr algn="ctr" eaLnBrk="1" fontAlgn="base" hangingPunct="1">
              <a:spcBef>
                <a:spcPct val="0"/>
              </a:spcBef>
              <a:spcAft>
                <a:spcPct val="0"/>
              </a:spcAft>
            </a:pPr>
            <a:r>
              <a:rPr lang="en-US" sz="3200" b="1" dirty="0">
                <a:solidFill>
                  <a:srgbClr val="FFFF99"/>
                </a:solidFill>
                <a:latin typeface="Georgia Pro" panose="02040502050405020303" pitchFamily="18" charset="0"/>
              </a:rPr>
              <a:t>Romans 6:6;</a:t>
            </a:r>
          </a:p>
          <a:p>
            <a:pPr algn="ctr" eaLnBrk="1" fontAlgn="base" hangingPunct="1">
              <a:spcBef>
                <a:spcPct val="0"/>
              </a:spcBef>
              <a:spcAft>
                <a:spcPct val="0"/>
              </a:spcAft>
            </a:pPr>
            <a:r>
              <a:rPr lang="en-US" sz="3200" b="1" dirty="0">
                <a:solidFill>
                  <a:srgbClr val="FFFF99"/>
                </a:solidFill>
                <a:latin typeface="Georgia Pro" panose="02040502050405020303" pitchFamily="18" charset="0"/>
              </a:rPr>
              <a:t>Galatians 2:20)</a:t>
            </a:r>
          </a:p>
        </p:txBody>
      </p:sp>
    </p:spTree>
    <p:extLst>
      <p:ext uri="{BB962C8B-B14F-4D97-AF65-F5344CB8AC3E}">
        <p14:creationId xmlns:p14="http://schemas.microsoft.com/office/powerpoint/2010/main" val="614906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819400" y="304800"/>
            <a:ext cx="7162800" cy="838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latin typeface="Arial"/>
            </a:endParaRPr>
          </a:p>
        </p:txBody>
      </p:sp>
      <p:sp>
        <p:nvSpPr>
          <p:cNvPr id="4099" name="TextBox 2"/>
          <p:cNvSpPr txBox="1">
            <a:spLocks noChangeArrowheads="1"/>
          </p:cNvSpPr>
          <p:nvPr/>
        </p:nvSpPr>
        <p:spPr bwMode="auto">
          <a:xfrm>
            <a:off x="3200401" y="381000"/>
            <a:ext cx="5200463"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fontAlgn="base" hangingPunct="1">
              <a:spcBef>
                <a:spcPct val="0"/>
              </a:spcBef>
              <a:spcAft>
                <a:spcPct val="0"/>
              </a:spcAft>
            </a:pPr>
            <a:r>
              <a:rPr lang="en-US" sz="4000" dirty="0">
                <a:solidFill>
                  <a:srgbClr val="000000"/>
                </a:solidFill>
                <a:latin typeface="Impact" panose="020B0806030902050204" pitchFamily="34" charset="0"/>
              </a:rPr>
              <a:t>MARRIAGE ON THE CROSS</a:t>
            </a:r>
          </a:p>
        </p:txBody>
      </p:sp>
      <p:pic>
        <p:nvPicPr>
          <p:cNvPr id="4100" name="Picture 2" descr="http://www.digital-photography-tricks.com/images/ring-in-bible.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752600" y="1371600"/>
            <a:ext cx="4114800" cy="525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101" name="TextBox 4"/>
          <p:cNvSpPr txBox="1">
            <a:spLocks noChangeArrowheads="1"/>
          </p:cNvSpPr>
          <p:nvPr/>
        </p:nvSpPr>
        <p:spPr bwMode="auto">
          <a:xfrm>
            <a:off x="6096001" y="1752601"/>
            <a:ext cx="4202689" cy="27392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fontAlgn="base" hangingPunct="1">
              <a:spcBef>
                <a:spcPct val="0"/>
              </a:spcBef>
              <a:spcAft>
                <a:spcPct val="0"/>
              </a:spcAft>
            </a:pPr>
            <a:r>
              <a:rPr lang="en-US" sz="4000" dirty="0">
                <a:solidFill>
                  <a:srgbClr val="FFFFFF"/>
                </a:solidFill>
                <a:latin typeface="Impact" charset="0"/>
              </a:rPr>
              <a:t>The Cross Teaches </a:t>
            </a:r>
          </a:p>
          <a:p>
            <a:pPr algn="ctr" eaLnBrk="1" fontAlgn="base" hangingPunct="1">
              <a:spcBef>
                <a:spcPct val="0"/>
              </a:spcBef>
              <a:spcAft>
                <a:spcPct val="0"/>
              </a:spcAft>
            </a:pPr>
            <a:r>
              <a:rPr lang="en-US" sz="4000" dirty="0">
                <a:solidFill>
                  <a:srgbClr val="FFFFFF"/>
                </a:solidFill>
                <a:latin typeface="Impact" charset="0"/>
              </a:rPr>
              <a:t>Sacrifice</a:t>
            </a:r>
          </a:p>
          <a:p>
            <a:pPr algn="ctr" eaLnBrk="1" fontAlgn="base" hangingPunct="1">
              <a:spcBef>
                <a:spcPct val="0"/>
              </a:spcBef>
              <a:spcAft>
                <a:spcPct val="0"/>
              </a:spcAft>
            </a:pPr>
            <a:endParaRPr lang="en-US" sz="2800" b="1" dirty="0">
              <a:solidFill>
                <a:srgbClr val="FFFF99"/>
              </a:solidFill>
              <a:latin typeface="Georgia Pro" panose="02040502050405020303" pitchFamily="18" charset="0"/>
            </a:endParaRPr>
          </a:p>
          <a:p>
            <a:pPr algn="ctr" eaLnBrk="1" fontAlgn="base" hangingPunct="1">
              <a:spcBef>
                <a:spcPct val="0"/>
              </a:spcBef>
              <a:spcAft>
                <a:spcPct val="0"/>
              </a:spcAft>
            </a:pPr>
            <a:r>
              <a:rPr lang="en-US" sz="3200" b="1" dirty="0">
                <a:solidFill>
                  <a:srgbClr val="FFFF99"/>
                </a:solidFill>
                <a:latin typeface="Georgia Pro" panose="02040502050405020303" pitchFamily="18" charset="0"/>
              </a:rPr>
              <a:t>(Philippians</a:t>
            </a:r>
          </a:p>
          <a:p>
            <a:pPr algn="ctr" eaLnBrk="1" fontAlgn="base" hangingPunct="1">
              <a:spcBef>
                <a:spcPct val="0"/>
              </a:spcBef>
              <a:spcAft>
                <a:spcPct val="0"/>
              </a:spcAft>
            </a:pPr>
            <a:r>
              <a:rPr lang="en-US" sz="3200" b="1" dirty="0">
                <a:solidFill>
                  <a:srgbClr val="FFFF99"/>
                </a:solidFill>
                <a:latin typeface="Georgia Pro" panose="02040502050405020303" pitchFamily="18" charset="0"/>
              </a:rPr>
              <a:t>2:3-11)</a:t>
            </a:r>
          </a:p>
        </p:txBody>
      </p:sp>
    </p:spTree>
    <p:extLst>
      <p:ext uri="{BB962C8B-B14F-4D97-AF65-F5344CB8AC3E}">
        <p14:creationId xmlns:p14="http://schemas.microsoft.com/office/powerpoint/2010/main" val="2086186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981200" y="304800"/>
            <a:ext cx="8305800" cy="838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latin typeface="Arial"/>
            </a:endParaRPr>
          </a:p>
        </p:txBody>
      </p:sp>
      <p:sp>
        <p:nvSpPr>
          <p:cNvPr id="6147" name="TextBox 2"/>
          <p:cNvSpPr txBox="1">
            <a:spLocks noChangeArrowheads="1"/>
          </p:cNvSpPr>
          <p:nvPr/>
        </p:nvSpPr>
        <p:spPr bwMode="auto">
          <a:xfrm>
            <a:off x="2819400" y="381001"/>
            <a:ext cx="7086600"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fontAlgn="base" hangingPunct="1">
              <a:spcBef>
                <a:spcPct val="0"/>
              </a:spcBef>
              <a:spcAft>
                <a:spcPct val="0"/>
              </a:spcAft>
            </a:pPr>
            <a:r>
              <a:rPr lang="en-US" sz="4000" dirty="0">
                <a:solidFill>
                  <a:srgbClr val="000000"/>
                </a:solidFill>
                <a:latin typeface="Impact" panose="020B0806030902050204" pitchFamily="34" charset="0"/>
              </a:rPr>
              <a:t>MARRIAGE ON THE CROSS</a:t>
            </a:r>
          </a:p>
        </p:txBody>
      </p:sp>
      <p:pic>
        <p:nvPicPr>
          <p:cNvPr id="6148" name="Picture 2" descr="http://www.digital-photography-tricks.com/images/ring-in-bible.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752600" y="1371600"/>
            <a:ext cx="4114800" cy="525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49" name="TextBox 4"/>
          <p:cNvSpPr txBox="1">
            <a:spLocks noChangeArrowheads="1"/>
          </p:cNvSpPr>
          <p:nvPr/>
        </p:nvSpPr>
        <p:spPr bwMode="auto">
          <a:xfrm>
            <a:off x="6038338" y="1752600"/>
            <a:ext cx="4341253" cy="50167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fontAlgn="base" hangingPunct="1">
              <a:spcBef>
                <a:spcPct val="0"/>
              </a:spcBef>
              <a:spcAft>
                <a:spcPct val="0"/>
              </a:spcAft>
            </a:pPr>
            <a:r>
              <a:rPr lang="en-US" sz="4800" dirty="0">
                <a:solidFill>
                  <a:srgbClr val="FFFFFF"/>
                </a:solidFill>
                <a:latin typeface="Impact" charset="0"/>
              </a:rPr>
              <a:t>The Cross</a:t>
            </a:r>
          </a:p>
          <a:p>
            <a:pPr algn="ctr" eaLnBrk="1" fontAlgn="base" hangingPunct="1">
              <a:spcBef>
                <a:spcPct val="0"/>
              </a:spcBef>
              <a:spcAft>
                <a:spcPct val="0"/>
              </a:spcAft>
            </a:pPr>
            <a:r>
              <a:rPr lang="en-US" sz="4800" dirty="0">
                <a:solidFill>
                  <a:srgbClr val="FFFFFF"/>
                </a:solidFill>
                <a:latin typeface="Impact" charset="0"/>
              </a:rPr>
              <a:t>Teaches</a:t>
            </a:r>
          </a:p>
          <a:p>
            <a:pPr algn="ctr" eaLnBrk="1" fontAlgn="base" hangingPunct="1">
              <a:spcBef>
                <a:spcPct val="0"/>
              </a:spcBef>
              <a:spcAft>
                <a:spcPct val="0"/>
              </a:spcAft>
            </a:pPr>
            <a:r>
              <a:rPr lang="en-US" sz="4800" dirty="0">
                <a:solidFill>
                  <a:srgbClr val="FFFFFF"/>
                </a:solidFill>
                <a:latin typeface="Impact" charset="0"/>
              </a:rPr>
              <a:t>Service</a:t>
            </a:r>
          </a:p>
          <a:p>
            <a:pPr algn="ctr" eaLnBrk="1" fontAlgn="base" hangingPunct="1">
              <a:spcBef>
                <a:spcPct val="0"/>
              </a:spcBef>
              <a:spcAft>
                <a:spcPct val="0"/>
              </a:spcAft>
            </a:pPr>
            <a:r>
              <a:rPr lang="en-US" sz="4400" dirty="0">
                <a:solidFill>
                  <a:srgbClr val="FFFF99"/>
                </a:solidFill>
                <a:latin typeface="Georgia Pro" panose="02040502050405020303" pitchFamily="18" charset="0"/>
              </a:rPr>
              <a:t>(Mark 10:35-45;</a:t>
            </a:r>
          </a:p>
          <a:p>
            <a:pPr algn="ctr" eaLnBrk="1" fontAlgn="base" hangingPunct="1">
              <a:spcBef>
                <a:spcPct val="0"/>
              </a:spcBef>
              <a:spcAft>
                <a:spcPct val="0"/>
              </a:spcAft>
            </a:pPr>
            <a:r>
              <a:rPr lang="en-US" sz="4400" dirty="0">
                <a:solidFill>
                  <a:srgbClr val="FFFF99"/>
                </a:solidFill>
                <a:latin typeface="Georgia Pro" panose="02040502050405020303" pitchFamily="18" charset="0"/>
              </a:rPr>
              <a:t>1 Peter 3:7;</a:t>
            </a:r>
          </a:p>
          <a:p>
            <a:pPr algn="ctr" eaLnBrk="1" fontAlgn="base" hangingPunct="1">
              <a:spcBef>
                <a:spcPct val="0"/>
              </a:spcBef>
              <a:spcAft>
                <a:spcPct val="0"/>
              </a:spcAft>
            </a:pPr>
            <a:r>
              <a:rPr lang="en-US" sz="4400" dirty="0">
                <a:solidFill>
                  <a:srgbClr val="FFFF99"/>
                </a:solidFill>
                <a:latin typeface="Georgia Pro" panose="02040502050405020303" pitchFamily="18" charset="0"/>
              </a:rPr>
              <a:t>1 Corinthians </a:t>
            </a:r>
          </a:p>
          <a:p>
            <a:pPr algn="ctr" eaLnBrk="1" fontAlgn="base" hangingPunct="1">
              <a:spcBef>
                <a:spcPct val="0"/>
              </a:spcBef>
              <a:spcAft>
                <a:spcPct val="0"/>
              </a:spcAft>
            </a:pPr>
            <a:r>
              <a:rPr lang="en-US" sz="4400" dirty="0">
                <a:solidFill>
                  <a:srgbClr val="FFFF99"/>
                </a:solidFill>
                <a:latin typeface="Georgia Pro" panose="02040502050405020303" pitchFamily="18" charset="0"/>
              </a:rPr>
              <a:t>7:33-34)</a:t>
            </a:r>
          </a:p>
        </p:txBody>
      </p:sp>
    </p:spTree>
    <p:extLst>
      <p:ext uri="{BB962C8B-B14F-4D97-AF65-F5344CB8AC3E}">
        <p14:creationId xmlns:p14="http://schemas.microsoft.com/office/powerpoint/2010/main" val="4134357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905000" y="304800"/>
            <a:ext cx="8534400" cy="838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latin typeface="Arial"/>
            </a:endParaRPr>
          </a:p>
        </p:txBody>
      </p:sp>
      <p:sp>
        <p:nvSpPr>
          <p:cNvPr id="7171" name="TextBox 2"/>
          <p:cNvSpPr txBox="1">
            <a:spLocks noChangeArrowheads="1"/>
          </p:cNvSpPr>
          <p:nvPr/>
        </p:nvSpPr>
        <p:spPr bwMode="auto">
          <a:xfrm>
            <a:off x="3276601" y="457200"/>
            <a:ext cx="5200463"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fontAlgn="base" hangingPunct="1">
              <a:spcBef>
                <a:spcPct val="0"/>
              </a:spcBef>
              <a:spcAft>
                <a:spcPct val="0"/>
              </a:spcAft>
            </a:pPr>
            <a:r>
              <a:rPr lang="en-US" sz="4000" dirty="0">
                <a:solidFill>
                  <a:srgbClr val="000000"/>
                </a:solidFill>
                <a:latin typeface="Impact" panose="020B0806030902050204" pitchFamily="34" charset="0"/>
              </a:rPr>
              <a:t>MARRIAGE ON THE CROSS</a:t>
            </a:r>
          </a:p>
        </p:txBody>
      </p:sp>
      <p:pic>
        <p:nvPicPr>
          <p:cNvPr id="7172" name="Picture 2" descr="http://www.digital-photography-tricks.com/images/ring-in-bible.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752600" y="1371600"/>
            <a:ext cx="4114800" cy="525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173" name="TextBox 4"/>
          <p:cNvSpPr txBox="1">
            <a:spLocks noChangeArrowheads="1"/>
          </p:cNvSpPr>
          <p:nvPr/>
        </p:nvSpPr>
        <p:spPr bwMode="auto">
          <a:xfrm>
            <a:off x="6553200" y="1371601"/>
            <a:ext cx="3196708" cy="5078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fontAlgn="base" hangingPunct="1">
              <a:spcBef>
                <a:spcPct val="0"/>
              </a:spcBef>
              <a:spcAft>
                <a:spcPct val="0"/>
              </a:spcAft>
            </a:pPr>
            <a:r>
              <a:rPr lang="en-US" sz="4800" dirty="0">
                <a:solidFill>
                  <a:srgbClr val="FFFFFF"/>
                </a:solidFill>
                <a:latin typeface="Impact" charset="0"/>
              </a:rPr>
              <a:t>The Cross</a:t>
            </a:r>
          </a:p>
          <a:p>
            <a:pPr algn="ctr" eaLnBrk="1" fontAlgn="base" hangingPunct="1">
              <a:spcBef>
                <a:spcPct val="0"/>
              </a:spcBef>
              <a:spcAft>
                <a:spcPct val="0"/>
              </a:spcAft>
            </a:pPr>
            <a:r>
              <a:rPr lang="en-US" sz="4800" dirty="0">
                <a:solidFill>
                  <a:srgbClr val="FFFFFF"/>
                </a:solidFill>
                <a:latin typeface="Impact" charset="0"/>
              </a:rPr>
              <a:t>Models</a:t>
            </a:r>
          </a:p>
          <a:p>
            <a:pPr algn="ctr" eaLnBrk="1" fontAlgn="base" hangingPunct="1">
              <a:spcBef>
                <a:spcPct val="0"/>
              </a:spcBef>
              <a:spcAft>
                <a:spcPct val="0"/>
              </a:spcAft>
            </a:pPr>
            <a:r>
              <a:rPr lang="en-US" sz="4800" dirty="0">
                <a:solidFill>
                  <a:srgbClr val="FFFFFF"/>
                </a:solidFill>
                <a:latin typeface="Impact" charset="0"/>
              </a:rPr>
              <a:t>Mutual </a:t>
            </a:r>
          </a:p>
          <a:p>
            <a:pPr algn="ctr" eaLnBrk="1" fontAlgn="base" hangingPunct="1">
              <a:spcBef>
                <a:spcPct val="0"/>
              </a:spcBef>
              <a:spcAft>
                <a:spcPct val="0"/>
              </a:spcAft>
            </a:pPr>
            <a:r>
              <a:rPr lang="en-US" sz="4800" dirty="0">
                <a:solidFill>
                  <a:srgbClr val="FFFFFF"/>
                </a:solidFill>
                <a:latin typeface="Impact" charset="0"/>
              </a:rPr>
              <a:t>Submission</a:t>
            </a:r>
          </a:p>
          <a:p>
            <a:pPr algn="ctr" eaLnBrk="1" fontAlgn="base" hangingPunct="1">
              <a:spcBef>
                <a:spcPct val="0"/>
              </a:spcBef>
              <a:spcAft>
                <a:spcPct val="0"/>
              </a:spcAft>
            </a:pPr>
            <a:r>
              <a:rPr lang="en-US" sz="4400" dirty="0">
                <a:solidFill>
                  <a:srgbClr val="FFFF99"/>
                </a:solidFill>
                <a:latin typeface="Georgia Pro" panose="02040502050405020303" pitchFamily="18" charset="0"/>
              </a:rPr>
              <a:t>(Ephesians</a:t>
            </a:r>
          </a:p>
          <a:p>
            <a:pPr algn="ctr" eaLnBrk="1" fontAlgn="base" hangingPunct="1">
              <a:spcBef>
                <a:spcPct val="0"/>
              </a:spcBef>
              <a:spcAft>
                <a:spcPct val="0"/>
              </a:spcAft>
            </a:pPr>
            <a:r>
              <a:rPr lang="en-US" sz="4400" dirty="0">
                <a:solidFill>
                  <a:srgbClr val="FFFF99"/>
                </a:solidFill>
                <a:latin typeface="Georgia Pro" panose="02040502050405020303" pitchFamily="18" charset="0"/>
              </a:rPr>
              <a:t> 5:22-25;</a:t>
            </a:r>
          </a:p>
          <a:p>
            <a:pPr algn="ctr" eaLnBrk="1" fontAlgn="base" hangingPunct="1">
              <a:spcBef>
                <a:spcPct val="0"/>
              </a:spcBef>
              <a:spcAft>
                <a:spcPct val="0"/>
              </a:spcAft>
            </a:pPr>
            <a:r>
              <a:rPr lang="en-US" sz="4400" dirty="0">
                <a:solidFill>
                  <a:srgbClr val="FFFF99"/>
                </a:solidFill>
                <a:latin typeface="Georgia Pro" panose="02040502050405020303" pitchFamily="18" charset="0"/>
              </a:rPr>
              <a:t>5:21)</a:t>
            </a:r>
          </a:p>
        </p:txBody>
      </p:sp>
    </p:spTree>
    <p:extLst>
      <p:ext uri="{BB962C8B-B14F-4D97-AF65-F5344CB8AC3E}">
        <p14:creationId xmlns:p14="http://schemas.microsoft.com/office/powerpoint/2010/main" val="2684872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133600" y="304800"/>
            <a:ext cx="8382000" cy="838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latin typeface="Arial"/>
            </a:endParaRPr>
          </a:p>
        </p:txBody>
      </p:sp>
      <p:sp>
        <p:nvSpPr>
          <p:cNvPr id="8195" name="TextBox 2"/>
          <p:cNvSpPr txBox="1">
            <a:spLocks noChangeArrowheads="1"/>
          </p:cNvSpPr>
          <p:nvPr/>
        </p:nvSpPr>
        <p:spPr bwMode="auto">
          <a:xfrm>
            <a:off x="2819400" y="381001"/>
            <a:ext cx="7543800"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fontAlgn="base" hangingPunct="1">
              <a:spcBef>
                <a:spcPct val="0"/>
              </a:spcBef>
              <a:spcAft>
                <a:spcPct val="0"/>
              </a:spcAft>
            </a:pPr>
            <a:r>
              <a:rPr lang="en-US" sz="4000" dirty="0">
                <a:solidFill>
                  <a:srgbClr val="000000"/>
                </a:solidFill>
                <a:latin typeface="Impact" panose="020B0806030902050204" pitchFamily="34" charset="0"/>
              </a:rPr>
              <a:t>MARRIAGE ON THE CROSS</a:t>
            </a:r>
          </a:p>
        </p:txBody>
      </p:sp>
      <p:pic>
        <p:nvPicPr>
          <p:cNvPr id="8196" name="Picture 2" descr="http://www.digital-photography-tricks.com/images/ring-in-bible.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752600" y="1371600"/>
            <a:ext cx="4114800" cy="525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197" name="TextBox 4"/>
          <p:cNvSpPr txBox="1">
            <a:spLocks noChangeArrowheads="1"/>
          </p:cNvSpPr>
          <p:nvPr/>
        </p:nvSpPr>
        <p:spPr bwMode="auto">
          <a:xfrm>
            <a:off x="5830889" y="1192214"/>
            <a:ext cx="4891087" cy="5756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fontAlgn="base" hangingPunct="1">
              <a:spcBef>
                <a:spcPct val="0"/>
              </a:spcBef>
              <a:spcAft>
                <a:spcPct val="0"/>
              </a:spcAft>
            </a:pPr>
            <a:r>
              <a:rPr lang="en-US" sz="4800" dirty="0">
                <a:solidFill>
                  <a:srgbClr val="FFFFFF"/>
                </a:solidFill>
                <a:latin typeface="Impact" charset="0"/>
              </a:rPr>
              <a:t>The Cross  Shows</a:t>
            </a:r>
          </a:p>
          <a:p>
            <a:pPr algn="ctr" eaLnBrk="1" fontAlgn="base" hangingPunct="1">
              <a:spcBef>
                <a:spcPct val="0"/>
              </a:spcBef>
              <a:spcAft>
                <a:spcPct val="0"/>
              </a:spcAft>
            </a:pPr>
            <a:r>
              <a:rPr lang="en-US" sz="4800" dirty="0">
                <a:solidFill>
                  <a:srgbClr val="FFFFFF"/>
                </a:solidFill>
                <a:latin typeface="Impact" charset="0"/>
              </a:rPr>
              <a:t>Patient Endurance,</a:t>
            </a:r>
          </a:p>
          <a:p>
            <a:pPr algn="ctr" eaLnBrk="1" fontAlgn="base" hangingPunct="1">
              <a:spcBef>
                <a:spcPct val="0"/>
              </a:spcBef>
              <a:spcAft>
                <a:spcPct val="0"/>
              </a:spcAft>
            </a:pPr>
            <a:r>
              <a:rPr lang="en-US" sz="4800" dirty="0">
                <a:solidFill>
                  <a:srgbClr val="FFFFFF"/>
                </a:solidFill>
                <a:latin typeface="Impact" charset="0"/>
              </a:rPr>
              <a:t>Non-retaliation,</a:t>
            </a:r>
          </a:p>
          <a:p>
            <a:pPr algn="ctr" eaLnBrk="1" fontAlgn="base" hangingPunct="1">
              <a:spcBef>
                <a:spcPct val="0"/>
              </a:spcBef>
              <a:spcAft>
                <a:spcPct val="0"/>
              </a:spcAft>
            </a:pPr>
            <a:r>
              <a:rPr lang="en-US" sz="4800" dirty="0">
                <a:solidFill>
                  <a:srgbClr val="FFFFFF"/>
                </a:solidFill>
                <a:latin typeface="Impact" charset="0"/>
              </a:rPr>
              <a:t>Forgiveness</a:t>
            </a:r>
          </a:p>
          <a:p>
            <a:pPr algn="ctr" eaLnBrk="1" fontAlgn="base" hangingPunct="1">
              <a:spcBef>
                <a:spcPct val="0"/>
              </a:spcBef>
              <a:spcAft>
                <a:spcPct val="0"/>
              </a:spcAft>
            </a:pPr>
            <a:r>
              <a:rPr lang="en-US" sz="4400" dirty="0">
                <a:solidFill>
                  <a:srgbClr val="FFFF99"/>
                </a:solidFill>
                <a:latin typeface="Georgia Pro" panose="02040502050405020303" pitchFamily="18" charset="0"/>
              </a:rPr>
              <a:t>(1 Peter 2:21-24;</a:t>
            </a:r>
          </a:p>
          <a:p>
            <a:pPr algn="ctr" eaLnBrk="1" fontAlgn="base" hangingPunct="1">
              <a:spcBef>
                <a:spcPct val="0"/>
              </a:spcBef>
              <a:spcAft>
                <a:spcPct val="0"/>
              </a:spcAft>
            </a:pPr>
            <a:r>
              <a:rPr lang="en-US" sz="4400" dirty="0">
                <a:solidFill>
                  <a:srgbClr val="FFFF99"/>
                </a:solidFill>
                <a:latin typeface="Georgia Pro" panose="02040502050405020303" pitchFamily="18" charset="0"/>
              </a:rPr>
              <a:t>Hebrews 12:2-3;</a:t>
            </a:r>
          </a:p>
          <a:p>
            <a:pPr algn="ctr" eaLnBrk="1" fontAlgn="base" hangingPunct="1">
              <a:spcBef>
                <a:spcPct val="0"/>
              </a:spcBef>
              <a:spcAft>
                <a:spcPct val="0"/>
              </a:spcAft>
            </a:pPr>
            <a:r>
              <a:rPr lang="en-US" sz="4400" dirty="0">
                <a:solidFill>
                  <a:srgbClr val="FFFF99"/>
                </a:solidFill>
                <a:latin typeface="Georgia Pro" panose="02040502050405020303" pitchFamily="18" charset="0"/>
              </a:rPr>
              <a:t>Luke 23:32-34;</a:t>
            </a:r>
          </a:p>
          <a:p>
            <a:pPr algn="ctr" eaLnBrk="1" fontAlgn="base" hangingPunct="1">
              <a:spcBef>
                <a:spcPct val="0"/>
              </a:spcBef>
              <a:spcAft>
                <a:spcPct val="0"/>
              </a:spcAft>
            </a:pPr>
            <a:r>
              <a:rPr lang="en-US" sz="4400" dirty="0">
                <a:solidFill>
                  <a:srgbClr val="FFFF99"/>
                </a:solidFill>
                <a:latin typeface="Georgia Pro" panose="02040502050405020303" pitchFamily="18" charset="0"/>
              </a:rPr>
              <a:t>Acts 2:36-37)</a:t>
            </a:r>
          </a:p>
        </p:txBody>
      </p:sp>
    </p:spTree>
    <p:extLst>
      <p:ext uri="{BB962C8B-B14F-4D97-AF65-F5344CB8AC3E}">
        <p14:creationId xmlns:p14="http://schemas.microsoft.com/office/powerpoint/2010/main" val="403910376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447</Words>
  <Application>Microsoft Macintosh PowerPoint</Application>
  <PresentationFormat>Widescreen</PresentationFormat>
  <Paragraphs>81</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Bernard MT Condensed</vt:lpstr>
      <vt:lpstr>Calibri</vt:lpstr>
      <vt:lpstr>Elephant</vt:lpstr>
      <vt:lpstr>Georgia Pro</vt:lpstr>
      <vt:lpstr>Impact</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Paul Finney</cp:lastModifiedBy>
  <cp:revision>21</cp:revision>
  <dcterms:created xsi:type="dcterms:W3CDTF">2008-03-16T18:22:36Z</dcterms:created>
  <dcterms:modified xsi:type="dcterms:W3CDTF">2021-10-24T20:27:36Z</dcterms:modified>
</cp:coreProperties>
</file>