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9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 showGuides="1">
      <p:cViewPr varScale="1">
        <p:scale>
          <a:sx n="86" d="100"/>
          <a:sy n="86" d="100"/>
        </p:scale>
        <p:origin x="562" y="5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04DB13E-F722-4ED6-BB00-556651E95281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10" name="Rectangle 9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11" name="Rectangle 10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15" name="Rectangle 14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grpSp>
        <p:nvGrpSpPr>
          <p:cNvPr id="7" name="Group 6">
            <a:extLst>
              <a:ext uri="{FF2B5EF4-FFF2-40B4-BE49-F238E27FC236}">
                <a16:creationId xmlns:a16="http://schemas.microsoft.com/office/drawing/2014/main" id="{E26428D7-C6F3-473D-A360-A3F5C3E8728C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/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/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/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29103" y="2244830"/>
            <a:ext cx="8933796" cy="2437232"/>
          </a:xfrm>
        </p:spPr>
        <p:txBody>
          <a:bodyPr tIns="45720" bIns="45720" anchor="ctr">
            <a:normAutofit/>
          </a:bodyPr>
          <a:lstStyle>
            <a:lvl1pPr algn="ctr">
              <a:lnSpc>
                <a:spcPct val="83000"/>
              </a:lnSpc>
              <a:defRPr lang="en-US" sz="6800" b="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29101" y="4682062"/>
            <a:ext cx="8936846" cy="457201"/>
          </a:xfrm>
        </p:spPr>
        <p:txBody>
          <a:bodyPr>
            <a:normAutofit/>
          </a:bodyPr>
          <a:lstStyle>
            <a:lvl1pPr marL="0" indent="0" algn="ctr">
              <a:spcBef>
                <a:spcPts val="0"/>
              </a:spcBef>
              <a:buNone/>
              <a:defRPr sz="1800" spc="80" baseline="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20" name="Date Placeholder 19"/>
          <p:cNvSpPr>
            <a:spLocks noGrp="1"/>
          </p:cNvSpPr>
          <p:nvPr>
            <p:ph type="dt" sz="half" idx="10"/>
          </p:nvPr>
        </p:nvSpPr>
        <p:spPr>
          <a:xfrm>
            <a:off x="5318760" y="1341256"/>
            <a:ext cx="1554480" cy="485546"/>
          </a:xfrm>
        </p:spPr>
        <p:txBody>
          <a:bodyPr/>
          <a:lstStyle>
            <a:lvl1pPr algn="ctr">
              <a:defRPr sz="1300" spc="0" baseline="0">
                <a:solidFill>
                  <a:srgbClr val="FFFFFF"/>
                </a:solidFill>
                <a:latin typeface="+mn-lt"/>
              </a:defRPr>
            </a:lvl1pPr>
          </a:lstStyle>
          <a:p>
            <a:fld id="{EA0C0817-A112-4847-8014-A94B7D2A4EA3}" type="datetime1">
              <a:rPr lang="en-US" smtClean="0"/>
              <a:t>8/13/2021</a:t>
            </a:fld>
            <a:endParaRPr lang="en-US" dirty="0"/>
          </a:p>
        </p:txBody>
      </p:sp>
      <p:sp>
        <p:nvSpPr>
          <p:cNvPr id="21" name="Footer Placeholder 20"/>
          <p:cNvSpPr>
            <a:spLocks noGrp="1"/>
          </p:cNvSpPr>
          <p:nvPr>
            <p:ph type="ftr" sz="quarter" idx="11"/>
          </p:nvPr>
        </p:nvSpPr>
        <p:spPr>
          <a:xfrm>
            <a:off x="1629100" y="5177408"/>
            <a:ext cx="5730295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22" name="Slide Number Placeholder 21"/>
          <p:cNvSpPr>
            <a:spLocks noGrp="1"/>
          </p:cNvSpPr>
          <p:nvPr>
            <p:ph type="sldNum" sz="quarter" idx="12"/>
          </p:nvPr>
        </p:nvSpPr>
        <p:spPr>
          <a:xfrm>
            <a:off x="8606920" y="5177408"/>
            <a:ext cx="1955980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7824853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4F40B7-36AB-4376-BE14-EF7004D79BB9}" type="datetime1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992758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991600" y="762000"/>
            <a:ext cx="2362200" cy="52578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762000"/>
            <a:ext cx="8077200" cy="52578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F87CAB8-DCAE-46A5-AADA-B3FAD11A54E0}" type="datetime1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344181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332B432-ACDA-4023-A761-2BAB76577B62}" type="datetime1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290866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ectangle 14">
            <a:extLst>
              <a:ext uri="{FF2B5EF4-FFF2-40B4-BE49-F238E27FC236}">
                <a16:creationId xmlns:a16="http://schemas.microsoft.com/office/drawing/2014/main" id="{0A4A1889-E37C-4EC3-9E41-9DAD221CF389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 useBgFill="1">
        <p:nvSpPr>
          <p:cNvPr id="23" name="Rectangle 22"/>
          <p:cNvSpPr/>
          <p:nvPr/>
        </p:nvSpPr>
        <p:spPr>
          <a:xfrm>
            <a:off x="1307870" y="1267730"/>
            <a:ext cx="9576262" cy="4307950"/>
          </a:xfrm>
          <a:prstGeom prst="rect">
            <a:avLst/>
          </a:prstGeom>
          <a:ln w="6350" cap="flat" cmpd="sng" algn="ctr">
            <a:noFill/>
            <a:prstDash val="solid"/>
          </a:ln>
          <a:effectLst>
            <a:outerShdw blurRad="50800" algn="ctr" rotWithShape="0">
              <a:prstClr val="black">
                <a:alpha val="66000"/>
              </a:prstClr>
            </a:outerShdw>
            <a:softEdge rad="0"/>
          </a:effectLst>
        </p:spPr>
      </p:sp>
      <p:sp>
        <p:nvSpPr>
          <p:cNvPr id="24" name="Rectangle 23"/>
          <p:cNvSpPr/>
          <p:nvPr/>
        </p:nvSpPr>
        <p:spPr>
          <a:xfrm>
            <a:off x="1447801" y="1411615"/>
            <a:ext cx="9296400" cy="4034770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30" name="Rectangle 29"/>
          <p:cNvSpPr/>
          <p:nvPr/>
        </p:nvSpPr>
        <p:spPr>
          <a:xfrm>
            <a:off x="5135880" y="1267730"/>
            <a:ext cx="1920240" cy="73152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29156" y="2275165"/>
            <a:ext cx="8933688" cy="2406895"/>
          </a:xfrm>
        </p:spPr>
        <p:txBody>
          <a:bodyPr anchor="ctr">
            <a:normAutofit/>
          </a:bodyPr>
          <a:lstStyle>
            <a:lvl1pPr algn="ctr">
              <a:lnSpc>
                <a:spcPct val="83000"/>
              </a:lnSpc>
              <a:defRPr lang="en-US" sz="6800" kern="1200" cap="all" spc="-100" baseline="0" dirty="0">
                <a:solidFill>
                  <a:schemeClr val="tx1">
                    <a:lumMod val="85000"/>
                    <a:lumOff val="15000"/>
                  </a:schemeClr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grpSp>
        <p:nvGrpSpPr>
          <p:cNvPr id="16" name="Group 15">
            <a:extLst>
              <a:ext uri="{FF2B5EF4-FFF2-40B4-BE49-F238E27FC236}">
                <a16:creationId xmlns:a16="http://schemas.microsoft.com/office/drawing/2014/main" id="{1683EB04-C23E-490C-A1A6-030CF79D23C8}"/>
              </a:ext>
            </a:extLst>
          </p:cNvPr>
          <p:cNvGrpSpPr/>
          <p:nvPr/>
        </p:nvGrpSpPr>
        <p:grpSpPr>
          <a:xfrm>
            <a:off x="5250180" y="1267730"/>
            <a:ext cx="1691640" cy="615934"/>
            <a:chOff x="5250180" y="1267730"/>
            <a:chExt cx="1691640" cy="615934"/>
          </a:xfrm>
        </p:grpSpPr>
        <p:cxnSp>
          <p:nvCxnSpPr>
            <p:cNvPr id="17" name="Straight Connector 16">
              <a:extLst>
                <a:ext uri="{FF2B5EF4-FFF2-40B4-BE49-F238E27FC236}">
                  <a16:creationId xmlns:a16="http://schemas.microsoft.com/office/drawing/2014/main" id="{F8A84C03-E1CA-4A4E-81D6-9BB0C335B7A0}"/>
                </a:ext>
              </a:extLst>
            </p:cNvPr>
            <p:cNvCxnSpPr/>
            <p:nvPr/>
          </p:nvCxnSpPr>
          <p:spPr>
            <a:xfrm>
              <a:off x="525018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8" name="Straight Connector 17">
              <a:extLst>
                <a:ext uri="{FF2B5EF4-FFF2-40B4-BE49-F238E27FC236}">
                  <a16:creationId xmlns:a16="http://schemas.microsoft.com/office/drawing/2014/main" id="{4A26FB5A-D5D1-4DAB-AC43-7F51A7F2D197}"/>
                </a:ext>
              </a:extLst>
            </p:cNvPr>
            <p:cNvCxnSpPr/>
            <p:nvPr/>
          </p:nvCxnSpPr>
          <p:spPr>
            <a:xfrm>
              <a:off x="6941820" y="1267730"/>
              <a:ext cx="0" cy="612648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49303F14-E560-4C02-94F4-B4695FE26813}"/>
                </a:ext>
              </a:extLst>
            </p:cNvPr>
            <p:cNvCxnSpPr/>
            <p:nvPr/>
          </p:nvCxnSpPr>
          <p:spPr>
            <a:xfrm>
              <a:off x="5250180" y="1883664"/>
              <a:ext cx="1691640" cy="0"/>
            </a:xfrm>
            <a:prstGeom prst="line">
              <a:avLst/>
            </a:prstGeom>
            <a:solidFill>
              <a:schemeClr val="tx1">
                <a:lumMod val="85000"/>
                <a:lumOff val="15000"/>
              </a:schemeClr>
            </a:solidFill>
            <a:ln>
              <a:solidFill>
                <a:srgbClr val="FFFFFF"/>
              </a:solidFill>
              <a:miter lim="800000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29156" y="4682062"/>
            <a:ext cx="8939784" cy="457200"/>
          </a:xfrm>
        </p:spPr>
        <p:txBody>
          <a:bodyPr anchor="t">
            <a:normAutofit/>
          </a:bodyPr>
          <a:lstStyle>
            <a:lvl1pPr marL="0" indent="0" algn="ctr">
              <a:buNone/>
              <a:tabLst>
                <a:tab pos="2633663" algn="l"/>
              </a:tabLst>
              <a:defRPr sz="1800">
                <a:solidFill>
                  <a:schemeClr val="tx1">
                    <a:lumMod val="95000"/>
                    <a:lumOff val="5000"/>
                  </a:schemeClr>
                </a:solidFill>
                <a:effectLst/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5318760" y="1344502"/>
            <a:ext cx="1554480" cy="498781"/>
          </a:xfrm>
        </p:spPr>
        <p:txBody>
          <a:bodyPr/>
          <a:lstStyle>
            <a:lvl1pPr algn="ctr">
              <a:defRPr lang="en-US" sz="1300" kern="1200" spc="0" baseline="0">
                <a:solidFill>
                  <a:srgbClr val="FFFFFF"/>
                </a:solidFill>
                <a:latin typeface="+mn-lt"/>
                <a:ea typeface="+mn-ea"/>
                <a:cs typeface="+mn-cs"/>
              </a:defRPr>
            </a:lvl1pPr>
          </a:lstStyle>
          <a:p>
            <a:fld id="{D9C646AA-F36E-4540-911D-FFFC0A0EF24A}" type="datetime1">
              <a:rPr lang="en-US" smtClean="0"/>
              <a:t>8/13/2021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629157" y="5177408"/>
            <a:ext cx="5660134" cy="228600"/>
          </a:xfrm>
        </p:spPr>
        <p:txBody>
          <a:bodyPr/>
          <a:lstStyle>
            <a:lvl1pPr algn="l"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04504" y="5177408"/>
            <a:ext cx="1958339" cy="22860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213260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61760" y="2103120"/>
            <a:ext cx="4663440" cy="3749040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186D26-FA5F-4637-B602-B7C2DC34CFD4}" type="datetime1">
              <a:rPr lang="en-US" smtClean="0"/>
              <a:t>8/13/2021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993789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848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 i="0">
                <a:solidFill>
                  <a:schemeClr val="tx1"/>
                </a:solidFill>
                <a:latin typeface="+mn-lt"/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69848" y="2792472"/>
            <a:ext cx="4663440" cy="3163825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58712" y="2074334"/>
            <a:ext cx="4663440" cy="640080"/>
          </a:xfrm>
        </p:spPr>
        <p:txBody>
          <a:bodyPr anchor="ctr">
            <a:normAutofit/>
          </a:bodyPr>
          <a:lstStyle>
            <a:lvl1pPr marL="0" indent="0" algn="l">
              <a:spcBef>
                <a:spcPts val="0"/>
              </a:spcBef>
              <a:buNone/>
              <a:defRPr sz="1900" b="1">
                <a:solidFill>
                  <a:schemeClr val="tx1"/>
                </a:solidFill>
              </a:defRPr>
            </a:lvl1pPr>
            <a:lvl2pPr marL="457200" indent="0">
              <a:buNone/>
              <a:defRPr sz="18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58712" y="2792471"/>
            <a:ext cx="4663440" cy="3164509"/>
          </a:xfrm>
        </p:spPr>
        <p:txBody>
          <a:bodyPr/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7F15D8-96D1-4781-BC50-CA8A088B2FE4}" type="datetime1">
              <a:rPr lang="en-US" smtClean="0"/>
              <a:t>8/13/2021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2025714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A96C99-B8F8-4528-BD05-0E16E943DC09}" type="datetime1">
              <a:rPr lang="en-US" smtClean="0"/>
              <a:t>8/13/2021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11789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36942-C211-4B28-8DBD-C953E00AF71B}" type="datetime1">
              <a:rPr lang="en-US" smtClean="0"/>
              <a:t>8/13/2021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311178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D5E1BBF9-8BEF-4353-BA68-30AAF9EBD8D8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3" name="Rectangle 12">
            <a:extLst>
              <a:ext uri="{FF2B5EF4-FFF2-40B4-BE49-F238E27FC236}">
                <a16:creationId xmlns:a16="http://schemas.microsoft.com/office/drawing/2014/main" id="{5B941C21-2A5D-4912-AB06-1BB0C0EB6AE1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58200" y="607392"/>
            <a:ext cx="3161963" cy="1645920"/>
          </a:xfrm>
        </p:spPr>
        <p:txBody>
          <a:bodyPr anchor="b">
            <a:normAutofit/>
          </a:bodyPr>
          <a:lstStyle>
            <a:lvl1pPr algn="l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3200" b="0" kern="1200" cap="none" spc="0" baseline="0" dirty="0">
                <a:solidFill>
                  <a:schemeClr val="tx1"/>
                </a:solidFill>
                <a:effectLst/>
                <a:latin typeface="+mj-lt"/>
                <a:ea typeface="+mn-ea"/>
                <a:cs typeface="+mn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609600"/>
            <a:ext cx="6858000" cy="5334000"/>
          </a:xfrm>
        </p:spPr>
        <p:txBody>
          <a:bodyPr/>
          <a:lstStyle>
            <a:lvl1pPr>
              <a:defRPr sz="1900"/>
            </a:lvl1pPr>
            <a:lvl2pPr>
              <a:defRPr sz="1600"/>
            </a:lvl2pPr>
            <a:lvl3pPr>
              <a:defRPr sz="14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58200" y="2336800"/>
            <a:ext cx="3161963" cy="3606800"/>
          </a:xfrm>
        </p:spPr>
        <p:txBody>
          <a:bodyPr>
            <a:normAutofit/>
          </a:bodyPr>
          <a:lstStyle>
            <a:lvl1pPr marL="0" indent="0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>
          <a:xfrm>
            <a:off x="5588000" y="6035040"/>
            <a:ext cx="1955800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7E8D12A6-918A-48BD-8CB9-CA713993B0EA}" type="datetime1">
              <a:rPr lang="en-US" smtClean="0"/>
              <a:t>8/13/2021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85801" y="6035040"/>
            <a:ext cx="4584700" cy="365760"/>
          </a:xfrm>
        </p:spPr>
        <p:txBody>
          <a:bodyPr/>
          <a:lstStyle>
            <a:lvl1pPr algn="l">
              <a:defRPr/>
            </a:lvl1pPr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3435" cy="365760"/>
          </a:xfrm>
        </p:spPr>
        <p:txBody>
          <a:bodyPr/>
          <a:lstStyle>
            <a:lvl1pPr>
              <a:defRPr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9502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10">
            <a:extLst>
              <a:ext uri="{FF2B5EF4-FFF2-40B4-BE49-F238E27FC236}">
                <a16:creationId xmlns:a16="http://schemas.microsoft.com/office/drawing/2014/main" id="{E687CA98-D9C7-497F-A1DA-7D22F8753BCE}"/>
              </a:ext>
            </a:extLst>
          </p:cNvPr>
          <p:cNvSpPr/>
          <p:nvPr/>
        </p:nvSpPr>
        <p:spPr>
          <a:xfrm>
            <a:off x="8119870" y="237744"/>
            <a:ext cx="3826596" cy="6382512"/>
          </a:xfrm>
          <a:prstGeom prst="rect">
            <a:avLst/>
          </a:prstGeom>
          <a:solidFill>
            <a:schemeClr val="bg1">
              <a:lumMod val="85000"/>
              <a:alpha val="6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28599" y="237744"/>
            <a:ext cx="7696201" cy="6382512"/>
          </a:xfrm>
          <a:solidFill>
            <a:schemeClr val="accent1">
              <a:lumMod val="60000"/>
              <a:lumOff val="40000"/>
            </a:schemeClr>
          </a:solidFill>
          <a:ln>
            <a:noFill/>
          </a:ln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5662337" y="6035040"/>
            <a:ext cx="2071963" cy="365760"/>
          </a:xfrm>
        </p:spPr>
        <p:txBody>
          <a:bodyPr/>
          <a:lstStyle>
            <a:lvl1pPr>
              <a:defRPr b="1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</a:defRPr>
            </a:lvl1pPr>
          </a:lstStyle>
          <a:p>
            <a:fld id="{E778CE86-875F-4587-BCF6-FA054AFC0D53}" type="datetime1">
              <a:rPr lang="en-US" smtClean="0"/>
              <a:pPr/>
              <a:t>8/13/2021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612648" y="6035040"/>
            <a:ext cx="4588002" cy="365760"/>
          </a:xfrm>
        </p:spPr>
        <p:txBody>
          <a:bodyPr/>
          <a:lstStyle>
            <a:lvl1pPr marL="0" algn="r" defTabSz="914400" rtl="0" eaLnBrk="1" latinLnBrk="0" hangingPunct="1">
              <a:defRPr lang="en-US" sz="1000" b="1" kern="1200" dirty="0">
                <a:solidFill>
                  <a:srgbClr val="FFFFFF"/>
                </a:solidFill>
                <a:effectLst>
                  <a:outerShdw blurRad="19050" dist="6350" dir="2700000" algn="tl" rotWithShape="0">
                    <a:prstClr val="black">
                      <a:alpha val="40000"/>
                    </a:prstClr>
                  </a:outerShdw>
                </a:effectLst>
                <a:latin typeface="+mn-lt"/>
                <a:ea typeface="+mn-ea"/>
                <a:cs typeface="+mn-cs"/>
              </a:defRPr>
            </a:lvl1pPr>
          </a:lstStyle>
          <a:p>
            <a:pPr algn="l"/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10396728" y="6035040"/>
            <a:ext cx="1225296" cy="365760"/>
          </a:xfrm>
        </p:spPr>
        <p:txBody>
          <a:bodyPr/>
          <a:lstStyle/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  <p:sp>
        <p:nvSpPr>
          <p:cNvPr id="12" name="Rectangle 11">
            <a:extLst>
              <a:ext uri="{FF2B5EF4-FFF2-40B4-BE49-F238E27FC236}">
                <a16:creationId xmlns:a16="http://schemas.microsoft.com/office/drawing/2014/main" id="{F8B3D8CC-BB13-41A5-8F34-B8E84A4F9534}"/>
              </a:ext>
            </a:extLst>
          </p:cNvPr>
          <p:cNvSpPr/>
          <p:nvPr/>
        </p:nvSpPr>
        <p:spPr>
          <a:xfrm>
            <a:off x="8254660" y="374904"/>
            <a:ext cx="3557016" cy="6108192"/>
          </a:xfrm>
          <a:prstGeom prst="rect">
            <a:avLst/>
          </a:prstGeom>
          <a:noFill/>
          <a:ln w="6350" cap="sq">
            <a:solidFill>
              <a:schemeClr val="tx1">
                <a:lumMod val="75000"/>
                <a:lumOff val="25000"/>
              </a:schemeClr>
            </a:solidFill>
            <a:miter lim="800000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477250" y="603504"/>
            <a:ext cx="3144774" cy="1645920"/>
          </a:xfrm>
        </p:spPr>
        <p:txBody>
          <a:bodyPr anchor="b">
            <a:noAutofit/>
          </a:bodyPr>
          <a:lstStyle>
            <a:lvl1pPr algn="l">
              <a:lnSpc>
                <a:spcPct val="100000"/>
              </a:lnSpc>
              <a:defRPr sz="3200" b="0">
                <a:solidFill>
                  <a:schemeClr val="tx1"/>
                </a:solidFill>
                <a:latin typeface="+mj-lt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477250" y="2386584"/>
            <a:ext cx="3144774" cy="3511296"/>
          </a:xfrm>
        </p:spPr>
        <p:txBody>
          <a:bodyPr>
            <a:normAutofit/>
          </a:bodyPr>
          <a:lstStyle>
            <a:lvl1pPr marL="0" indent="0" algn="l">
              <a:lnSpc>
                <a:spcPct val="110000"/>
              </a:lnSpc>
              <a:spcBef>
                <a:spcPts val="800"/>
              </a:spcBef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701949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9" name="Rectangle 8">
            <a:extLst>
              <a:ext uri="{FF2B5EF4-FFF2-40B4-BE49-F238E27FC236}">
                <a16:creationId xmlns:a16="http://schemas.microsoft.com/office/drawing/2014/main" id="{1E94681D-2A4C-4A8D-B9B5-31D440D0328D}"/>
              </a:ext>
            </a:extLst>
          </p:cNvPr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lumMod val="75000"/>
              <a:alpha val="60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8" name="Rectangle 7"/>
          <p:cNvSpPr/>
          <p:nvPr/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85000"/>
                <a:lumOff val="1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6800" y="642594"/>
            <a:ext cx="10058400" cy="1371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2103120"/>
            <a:ext cx="10058400" cy="384962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56794" y="6035040"/>
            <a:ext cx="2893045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F6FA2B21-3FCD-4721-B95C-427943F61125}" type="datetime1">
              <a:rPr lang="en-US" smtClean="0"/>
              <a:t>8/13/2021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066800" y="6035040"/>
            <a:ext cx="58166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00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287000" y="6035040"/>
            <a:ext cx="838200" cy="36576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</a:lstStyle>
          <a:p>
            <a:fld id="{34B7E4EF-A1BD-40F4-AB7B-04F084DD99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19771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5" r:id="rId1"/>
    <p:sldLayoutId id="2147483696" r:id="rId2"/>
    <p:sldLayoutId id="2147483697" r:id="rId3"/>
    <p:sldLayoutId id="2147483698" r:id="rId4"/>
    <p:sldLayoutId id="2147483688" r:id="rId5"/>
    <p:sldLayoutId id="2147483694" r:id="rId6"/>
    <p:sldLayoutId id="2147483689" r:id="rId7"/>
    <p:sldLayoutId id="2147483690" r:id="rId8"/>
    <p:sldLayoutId id="2147483691" r:id="rId9"/>
    <p:sldLayoutId id="2147483692" r:id="rId10"/>
    <p:sldLayoutId id="2147483693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i="0" kern="1200" cap="none" spc="0" baseline="0" dirty="0">
          <a:solidFill>
            <a:schemeClr val="tx1">
              <a:lumMod val="85000"/>
              <a:lumOff val="15000"/>
            </a:schemeClr>
          </a:solidFill>
          <a:effectLst/>
          <a:latin typeface="+mj-lt"/>
          <a:ea typeface="+mn-ea"/>
          <a:cs typeface="+mn-cs"/>
        </a:defRPr>
      </a:lvl1pPr>
    </p:titleStyle>
    <p:bodyStyle>
      <a:lvl1pPr marL="182880" indent="-182880" algn="l" defTabSz="914400" rtl="0" eaLnBrk="1" latinLnBrk="0" hangingPunct="1">
        <a:lnSpc>
          <a:spcPct val="100000"/>
        </a:lnSpc>
        <a:spcBef>
          <a:spcPts val="900"/>
        </a:spcBef>
        <a:spcAft>
          <a:spcPts val="0"/>
        </a:spcAft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100000"/>
        </a:lnSpc>
        <a:spcBef>
          <a:spcPts val="500"/>
        </a:spcBef>
        <a:buClr>
          <a:schemeClr val="tx1">
            <a:lumMod val="85000"/>
            <a:lumOff val="15000"/>
          </a:schemeClr>
        </a:buClr>
        <a:buFont typeface="Garamond" pitchFamily="18" charset="0"/>
        <a:buChar char="◦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6BEED9C2-AE59-45F4-ABD5-6CA9F874EB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9" b="994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15" name="Rectangle 14">
            <a:extLst>
              <a:ext uri="{FF2B5EF4-FFF2-40B4-BE49-F238E27FC236}">
                <a16:creationId xmlns:a16="http://schemas.microsoft.com/office/drawing/2014/main" id="{2644B391-9BFE-445C-A9EC-F544BB85FB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937329" y="1808532"/>
            <a:ext cx="5452527" cy="3240936"/>
          </a:xfrm>
          <a:prstGeom prst="rect">
            <a:avLst/>
          </a:prstGeom>
          <a:solidFill>
            <a:schemeClr val="bg1">
              <a:lumMod val="75000"/>
              <a:lumOff val="25000"/>
            </a:schemeClr>
          </a:solidFill>
          <a:ln w="6350" cap="sq" cmpd="sng" algn="ctr">
            <a:noFill/>
            <a:prstDash val="solid"/>
            <a:miter lim="800000"/>
          </a:ln>
          <a:effectLst/>
        </p:spPr>
      </p:sp>
      <p:sp>
        <p:nvSpPr>
          <p:cNvPr id="17" name="Rectangle 16">
            <a:extLst>
              <a:ext uri="{FF2B5EF4-FFF2-40B4-BE49-F238E27FC236}">
                <a16:creationId xmlns:a16="http://schemas.microsoft.com/office/drawing/2014/main" id="{80F26E69-87D9-4655-AE7B-280A87AA3CA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1103272" y="1975104"/>
            <a:ext cx="5120640" cy="2907792"/>
          </a:xfrm>
          <a:prstGeom prst="rect">
            <a:avLst/>
          </a:prstGeom>
          <a:noFill/>
          <a:ln w="6350" cap="sq" cmpd="sng" algn="ctr">
            <a:solidFill>
              <a:schemeClr val="tx1"/>
            </a:solidFill>
            <a:prstDash val="solid"/>
            <a:miter lim="800000"/>
          </a:ln>
          <a:effectLst>
            <a:softEdge rad="0"/>
          </a:effectLst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0FE3C5-C135-46CE-9D4B-96244718924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103272" y="1975104"/>
            <a:ext cx="5120639" cy="2907792"/>
          </a:xfrm>
        </p:spPr>
        <p:txBody>
          <a:bodyPr>
            <a:normAutofit/>
          </a:bodyPr>
          <a:lstStyle/>
          <a:p>
            <a:r>
              <a:rPr lang="en-US" sz="6000" dirty="0">
                <a:solidFill>
                  <a:schemeClr val="tx1"/>
                </a:solidFill>
              </a:rPr>
              <a:t>Kingdom Economics</a:t>
            </a:r>
            <a:br>
              <a:rPr lang="en-US" sz="6000" dirty="0">
                <a:solidFill>
                  <a:schemeClr val="tx1"/>
                </a:solidFill>
              </a:rPr>
            </a:br>
            <a:r>
              <a:rPr lang="en-US" sz="6000" b="1" dirty="0">
                <a:solidFill>
                  <a:schemeClr val="tx1"/>
                </a:solidFill>
              </a:rPr>
              <a:t>Luke 16</a:t>
            </a:r>
          </a:p>
        </p:txBody>
      </p:sp>
    </p:spTree>
    <p:extLst>
      <p:ext uri="{BB962C8B-B14F-4D97-AF65-F5344CB8AC3E}">
        <p14:creationId xmlns:p14="http://schemas.microsoft.com/office/powerpoint/2010/main" val="136276075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421797-7B77-498E-A01C-0A1194615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6BEED9C2-AE59-45F4-ABD5-6CA9F874EB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9" b="994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26D38EC-CD1B-456B-A813-64F8D8E71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C18E46-CA2E-43A8-A2EC-61D30FAC3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0FE3C5-C135-46CE-9D4B-962447189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0" y="508342"/>
            <a:ext cx="11064240" cy="1030504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Kingdom Economics </a:t>
            </a:r>
            <a:r>
              <a:rPr lang="en-US" sz="5400" b="1" dirty="0"/>
              <a:t>Luke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D68B3-E431-4F1E-BC2D-DE778500D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" y="1698816"/>
            <a:ext cx="11064240" cy="4658045"/>
          </a:xfrm>
        </p:spPr>
        <p:txBody>
          <a:bodyPr>
            <a:normAutofit/>
          </a:bodyPr>
          <a:lstStyle/>
          <a:p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(v8) Shrewd Manager [Lk 16:1-9]</a:t>
            </a:r>
          </a:p>
          <a:p>
            <a:pPr lvl="1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Culturally, there are explanations for how this could happen. </a:t>
            </a:r>
          </a:p>
          <a:p>
            <a:pPr lvl="1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dishonesty is NOT what is praised. </a:t>
            </a:r>
          </a:p>
          <a:p>
            <a:pPr lvl="1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“sons of light” should be shrewd. Cf. </a:t>
            </a: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Matt 10:16</a:t>
            </a:r>
            <a:endParaRPr lang="en-US" sz="3200" dirty="0">
              <a:solidFill>
                <a:schemeClr val="tx1">
                  <a:lumMod val="85000"/>
                  <a:lumOff val="15000"/>
                </a:schemeClr>
              </a:solidFill>
            </a:endParaRPr>
          </a:p>
          <a:p>
            <a:pPr lvl="1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Be friendly with your money before it runs out. </a:t>
            </a:r>
            <a:b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</a:b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This will ensure an eternal reward with God. </a:t>
            </a:r>
          </a:p>
          <a:p>
            <a:pPr lvl="1"/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God loaned us riches, how do we use them? [v10-13]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.</a:t>
            </a:r>
            <a:endParaRPr lang="en-US" sz="3200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99336292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421797-7B77-498E-A01C-0A1194615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6BEED9C2-AE59-45F4-ABD5-6CA9F874EB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9" b="994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26D38EC-CD1B-456B-A813-64F8D8E71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C18E46-CA2E-43A8-A2EC-61D30FAC3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0FE3C5-C135-46CE-9D4B-962447189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0" y="508342"/>
            <a:ext cx="11064240" cy="1030504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Kingdom Economics </a:t>
            </a:r>
            <a:r>
              <a:rPr lang="en-US" sz="5400" b="1" dirty="0"/>
              <a:t>Luke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D68B3-E431-4F1E-BC2D-DE778500D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" y="1698816"/>
            <a:ext cx="11064240" cy="4658045"/>
          </a:xfrm>
        </p:spPr>
        <p:txBody>
          <a:bodyPr>
            <a:normAutofit/>
          </a:bodyPr>
          <a:lstStyle/>
          <a:p>
            <a:r>
              <a:rPr lang="en-US" sz="3600" dirty="0">
                <a:solidFill>
                  <a:schemeClr val="bg1">
                    <a:lumMod val="65000"/>
                  </a:schemeClr>
                </a:solidFill>
              </a:rPr>
              <a:t>The (v8) Shrewd Manager </a:t>
            </a:r>
            <a:r>
              <a:rPr lang="en-US" sz="3600" b="1" dirty="0">
                <a:solidFill>
                  <a:schemeClr val="bg1">
                    <a:lumMod val="65000"/>
                  </a:schemeClr>
                </a:solidFill>
              </a:rPr>
              <a:t>[Lk 16:1-9]</a:t>
            </a:r>
          </a:p>
          <a:p>
            <a:pPr lvl="1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God loaned us riches, do we use them? 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</a:rPr>
              <a:t>[v10-13]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en-US" sz="36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Three Sayings on God’s Values System [v14-18].</a:t>
            </a:r>
          </a:p>
          <a:p>
            <a:pPr lvl="1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What man values may be </a:t>
            </a:r>
            <a:r>
              <a:rPr lang="en-US" sz="32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despised</a:t>
            </a:r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 in God’s eyes! </a:t>
            </a:r>
          </a:p>
          <a:p>
            <a:pPr lvl="1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Pharisees didn’t have their values in line with God’s. </a:t>
            </a:r>
          </a:p>
          <a:p>
            <a:pPr lvl="1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Law &amp; Prophets are permanent &amp; clear on God’s values. </a:t>
            </a:r>
          </a:p>
          <a:p>
            <a:pPr lvl="1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Their monetizing marriage exceptions was just one example. </a:t>
            </a:r>
          </a:p>
        </p:txBody>
      </p:sp>
    </p:spTree>
    <p:extLst>
      <p:ext uri="{BB962C8B-B14F-4D97-AF65-F5344CB8AC3E}">
        <p14:creationId xmlns:p14="http://schemas.microsoft.com/office/powerpoint/2010/main" val="1436472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47421797-7B77-498E-A01C-0A1194615BD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1" cy="68580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>
            <a:defPPr>
              <a:defRPr lang="en-US"/>
            </a:defPPr>
            <a:lvl1pPr marL="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en-US"/>
          </a:p>
        </p:txBody>
      </p:sp>
      <p:pic>
        <p:nvPicPr>
          <p:cNvPr id="5" name="Picture 4" descr="A picture containing text, person&#10;&#10;Description automatically generated">
            <a:extLst>
              <a:ext uri="{FF2B5EF4-FFF2-40B4-BE49-F238E27FC236}">
                <a16:creationId xmlns:a16="http://schemas.microsoft.com/office/drawing/2014/main" id="{6BEED9C2-AE59-45F4-ABD5-6CA9F874EB5D}"/>
              </a:ext>
            </a:extLst>
          </p:cNvPr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5789" b="9941"/>
          <a:stretch/>
        </p:blipFill>
        <p:spPr>
          <a:xfrm>
            <a:off x="20" y="1"/>
            <a:ext cx="12191980" cy="6857999"/>
          </a:xfrm>
          <a:prstGeom prst="rect">
            <a:avLst/>
          </a:prstGeom>
        </p:spPr>
      </p:pic>
      <p:sp>
        <p:nvSpPr>
          <p:cNvPr id="12" name="Rectangle 11">
            <a:extLst>
              <a:ext uri="{FF2B5EF4-FFF2-40B4-BE49-F238E27FC236}">
                <a16:creationId xmlns:a16="http://schemas.microsoft.com/office/drawing/2014/main" id="{926D38EC-CD1B-456B-A813-64F8D8E71DA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234696" y="237744"/>
            <a:ext cx="11722608" cy="6382512"/>
          </a:xfrm>
          <a:prstGeom prst="rect">
            <a:avLst/>
          </a:prstGeom>
          <a:solidFill>
            <a:schemeClr val="bg1">
              <a:alpha val="94000"/>
            </a:schemeClr>
          </a:solidFill>
          <a:ln w="6350" cap="flat" cmpd="sng" algn="ctr">
            <a:noFill/>
            <a:prstDash val="solid"/>
          </a:ln>
          <a:effectLst>
            <a:softEdge rad="0"/>
          </a:effectLst>
        </p:spPr>
      </p:sp>
      <p:sp>
        <p:nvSpPr>
          <p:cNvPr id="14" name="Rectangle 13">
            <a:extLst>
              <a:ext uri="{FF2B5EF4-FFF2-40B4-BE49-F238E27FC236}">
                <a16:creationId xmlns:a16="http://schemas.microsoft.com/office/drawing/2014/main" id="{2DC18E46-CA2E-43A8-A2EC-61D30FAC3678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371856" y="374904"/>
            <a:ext cx="11448288" cy="6108192"/>
          </a:xfrm>
          <a:prstGeom prst="rect">
            <a:avLst/>
          </a:prstGeom>
          <a:noFill/>
          <a:ln w="6350" cap="sq" cmpd="sng" algn="ctr">
            <a:solidFill>
              <a:schemeClr val="tx1">
                <a:lumMod val="75000"/>
                <a:lumOff val="25000"/>
              </a:schemeClr>
            </a:solidFill>
            <a:prstDash val="solid"/>
            <a:miter lim="800000"/>
          </a:ln>
          <a:effectLst/>
        </p:spPr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F50FE3C5-C135-46CE-9D4B-96244718924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63880" y="391492"/>
            <a:ext cx="11064240" cy="1030504"/>
          </a:xfrm>
        </p:spPr>
        <p:txBody>
          <a:bodyPr>
            <a:normAutofit/>
          </a:bodyPr>
          <a:lstStyle/>
          <a:p>
            <a:pPr algn="ctr"/>
            <a:r>
              <a:rPr lang="en-US" sz="5400" dirty="0"/>
              <a:t>Kingdom Economics </a:t>
            </a:r>
            <a:r>
              <a:rPr lang="en-US" sz="5400" b="1" dirty="0"/>
              <a:t>Luke 16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35D68B3-E431-4F1E-BC2D-DE778500D47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63880" y="1281559"/>
            <a:ext cx="11064240" cy="5184949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The (v8) Shrewd Manager 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</a:rPr>
              <a:t>[Lk 16:1-9]</a:t>
            </a:r>
          </a:p>
          <a:p>
            <a:pPr lvl="1"/>
            <a:r>
              <a:rPr lang="en-US" sz="3200" b="1" dirty="0">
                <a:solidFill>
                  <a:schemeClr val="bg1">
                    <a:lumMod val="65000"/>
                  </a:schemeClr>
                </a:solidFill>
              </a:rPr>
              <a:t>God loaned us riches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, do we use them? 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</a:rPr>
              <a:t>[v10-13]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.</a:t>
            </a:r>
          </a:p>
          <a:p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Three Sayings on God’s Values System 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</a:rPr>
              <a:t>[v14-18].</a:t>
            </a:r>
          </a:p>
          <a:p>
            <a:pPr lvl="1"/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What man values may be </a:t>
            </a:r>
            <a:r>
              <a:rPr lang="en-US" sz="3200" b="1" dirty="0">
                <a:solidFill>
                  <a:schemeClr val="bg1">
                    <a:lumMod val="65000"/>
                  </a:schemeClr>
                </a:solidFill>
              </a:rPr>
              <a:t>despised in God’s eyes!</a:t>
            </a:r>
            <a:r>
              <a:rPr lang="en-US" sz="3200" dirty="0">
                <a:solidFill>
                  <a:schemeClr val="bg1">
                    <a:lumMod val="65000"/>
                  </a:schemeClr>
                </a:solidFill>
              </a:rPr>
              <a:t> </a:t>
            </a:r>
          </a:p>
          <a:p>
            <a:r>
              <a:rPr lang="en-US" sz="3400" b="1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Rich Man &amp; Lazarus [v19-31]</a:t>
            </a:r>
          </a:p>
          <a:p>
            <a:pPr lvl="1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Discipleship should produce visible results on our finances:</a:t>
            </a:r>
          </a:p>
          <a:p>
            <a:pPr lvl="1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Giving away surplus, limiting spending, sharing with others. </a:t>
            </a:r>
          </a:p>
          <a:p>
            <a:pPr lvl="1"/>
            <a:r>
              <a:rPr lang="en-US" sz="3200" dirty="0">
                <a:solidFill>
                  <a:schemeClr val="tx1">
                    <a:lumMod val="85000"/>
                    <a:lumOff val="15000"/>
                  </a:schemeClr>
                </a:solidFill>
              </a:rPr>
              <a:t>The parable doesn’t rule out being discerning/shrewd. </a:t>
            </a:r>
          </a:p>
        </p:txBody>
      </p:sp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FAE8A2B8-E93D-4E33-BAA0-6D17C341F119}"/>
              </a:ext>
            </a:extLst>
          </p:cNvPr>
          <p:cNvSpPr/>
          <p:nvPr/>
        </p:nvSpPr>
        <p:spPr>
          <a:xfrm>
            <a:off x="803134" y="1232465"/>
            <a:ext cx="10585733" cy="1772825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dirty="0"/>
              <a:t>We should particularly help God’s household. </a:t>
            </a:r>
            <a:r>
              <a:rPr lang="en-US" sz="3200" b="1" dirty="0"/>
              <a:t>[Gal 6:9-10]</a:t>
            </a:r>
            <a:endParaRPr lang="en-US" sz="3200" dirty="0"/>
          </a:p>
          <a:p>
            <a:pPr algn="ctr"/>
            <a:r>
              <a:rPr lang="en-US" sz="3200" dirty="0"/>
              <a:t>Furthermore, use tools to help make </a:t>
            </a:r>
            <a:r>
              <a:rPr lang="en-US" sz="3200" b="1" dirty="0"/>
              <a:t>wise</a:t>
            </a:r>
            <a:r>
              <a:rPr lang="en-US" sz="3200" dirty="0"/>
              <a:t> choices: </a:t>
            </a:r>
          </a:p>
          <a:p>
            <a:pPr algn="ctr"/>
            <a:r>
              <a:rPr lang="en-US" sz="32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Givewell.org 	Charitynavigator.org	Truecharity.us 	Etc. </a:t>
            </a:r>
            <a:endParaRPr lang="en-US" sz="3200" dirty="0"/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1F050BE6-FAC5-452B-909C-E5E0BFC2BB3A}"/>
              </a:ext>
            </a:extLst>
          </p:cNvPr>
          <p:cNvSpPr/>
          <p:nvPr/>
        </p:nvSpPr>
        <p:spPr>
          <a:xfrm>
            <a:off x="495813" y="3622090"/>
            <a:ext cx="11161895" cy="2485747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just"/>
            <a:r>
              <a:rPr lang="en-US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“Numerous questions exist about </a:t>
            </a:r>
            <a:r>
              <a:rPr lang="en-US" sz="2800" i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how</a:t>
            </a:r>
            <a:r>
              <a:rPr lang="en-US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individuals &amp; churches should help poor people—to say nothing of dealing with more systemic poverty or poor countries. </a:t>
            </a:r>
            <a:br>
              <a:rPr lang="en-US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Let us have our discussions about how we should act &amp; the problems to avoid. </a:t>
            </a:r>
            <a:br>
              <a:rPr lang="en-US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n-US" sz="3200" b="1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But God forbid that we not see</a:t>
            </a:r>
            <a:r>
              <a:rPr lang="en-US" sz="28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not care, &amp; not act to alleviate the plight of the poor. Open your eyes to see Lazarus at the gate.” 	-</a:t>
            </a:r>
            <a:r>
              <a:rPr lang="en-US" sz="2400" u="sng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Stories With Intent</a:t>
            </a:r>
            <a:r>
              <a:rPr lang="en-US" sz="24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pg</a:t>
            </a:r>
            <a:r>
              <a:rPr lang="en-US" sz="2400" dirty="0">
                <a:effectLst/>
                <a:latin typeface="Arial Narrow" panose="020B060602020203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434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334539123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7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6" grpId="0" animBg="1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avonVTI">
  <a:themeElements>
    <a:clrScheme name="Custom 8">
      <a:dk1>
        <a:sysClr val="windowText" lastClr="000000"/>
      </a:dk1>
      <a:lt1>
        <a:sysClr val="window" lastClr="FFFFFF"/>
      </a:lt1>
      <a:dk2>
        <a:srgbClr val="696464"/>
      </a:dk2>
      <a:lt2>
        <a:srgbClr val="E9E5DC"/>
      </a:lt2>
      <a:accent1>
        <a:srgbClr val="96A9A9"/>
      </a:accent1>
      <a:accent2>
        <a:srgbClr val="CB581F"/>
      </a:accent2>
      <a:accent3>
        <a:srgbClr val="A28E6A"/>
      </a:accent3>
      <a:accent4>
        <a:srgbClr val="956251"/>
      </a:accent4>
      <a:accent5>
        <a:srgbClr val="918485"/>
      </a:accent5>
      <a:accent6>
        <a:srgbClr val="855D5D"/>
      </a:accent6>
      <a:hlink>
        <a:srgbClr val="D0690C"/>
      </a:hlink>
      <a:folHlink>
        <a:srgbClr val="9696A0"/>
      </a:folHlink>
    </a:clrScheme>
    <a:fontScheme name="Savon">
      <a:majorFont>
        <a:latin typeface="Century Gothic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20404030301010803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Savon">
      <a: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105000"/>
                <a:lumMod val="105000"/>
              </a:schemeClr>
            </a:gs>
            <a:gs pos="100000">
              <a:schemeClr val="phClr">
                <a:tint val="65000"/>
                <a:satMod val="100000"/>
                <a:lumMod val="100000"/>
              </a:schemeClr>
            </a:gs>
            <a:gs pos="100000">
              <a:schemeClr val="phClr">
                <a:tint val="70000"/>
                <a:satMod val="100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0000"/>
                <a:lumMod val="100000"/>
              </a:schemeClr>
            </a:gs>
            <a:gs pos="50000">
              <a:schemeClr val="phClr">
                <a:shade val="99000"/>
                <a:satMod val="105000"/>
                <a:lumMod val="100000"/>
              </a:schemeClr>
            </a:gs>
            <a:gs pos="100000">
              <a:schemeClr val="phClr">
                <a:shade val="98000"/>
                <a:satMod val="105000"/>
                <a:lumMod val="100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12700" dir="5400000" algn="ctr" rotWithShape="0">
              <a:srgbClr val="000000">
                <a:alpha val="63000"/>
              </a:srgbClr>
            </a:outerShdw>
          </a:effectLst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  <a:scene3d>
            <a:camera prst="orthographicFront">
              <a:rot lat="0" lon="0" rev="0"/>
            </a:camera>
            <a:lightRig rig="flat" dir="tl">
              <a:rot lat="0" lon="0" rev="4200000"/>
            </a:lightRig>
          </a:scene3d>
          <a:sp3d prstMaterial="flat">
            <a:bevelT w="50800" h="63500" prst="riblet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hade val="100000"/>
                <a:satMod val="300000"/>
              </a:schemeClr>
            </a:gs>
            <a:gs pos="100000">
              <a:schemeClr val="phClr">
                <a:tint val="100000"/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2000"/>
                <a:satMod val="115000"/>
              </a:schemeClr>
            </a:duotone>
          </a:blip>
          <a:tile tx="0" ty="0" sx="60000" sy="6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vonVTI" id="{A72E8C35-66DD-49F8-AF66-813F19B983AE}" vid="{93CCBC76-B7A1-4C3D-93EA-5CE34C4670F9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41</TotalTime>
  <Words>367</Words>
  <Application>Microsoft Office PowerPoint</Application>
  <PresentationFormat>Widescreen</PresentationFormat>
  <Paragraphs>29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 Narrow</vt:lpstr>
      <vt:lpstr>Century Gothic</vt:lpstr>
      <vt:lpstr>Garamond</vt:lpstr>
      <vt:lpstr>Gill Sans MT</vt:lpstr>
      <vt:lpstr>SavonVTI</vt:lpstr>
      <vt:lpstr>Kingdom Economics Luke 16</vt:lpstr>
      <vt:lpstr>Kingdom Economics Luke 16</vt:lpstr>
      <vt:lpstr>Kingdom Economics Luke 16</vt:lpstr>
      <vt:lpstr>Kingdom Economics Luke 16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Kingdom Economics Luke 16</dc:title>
  <dc:creator>Coulter Wickerham</dc:creator>
  <cp:lastModifiedBy>Coulter Wickerham</cp:lastModifiedBy>
  <cp:revision>2</cp:revision>
  <dcterms:created xsi:type="dcterms:W3CDTF">2021-08-13T14:38:59Z</dcterms:created>
  <dcterms:modified xsi:type="dcterms:W3CDTF">2021-08-13T15:20:11Z</dcterms:modified>
</cp:coreProperties>
</file>