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900"/>
            <a:ext cx="12164983" cy="9626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5099"/>
            <a:ext cx="12191999" cy="874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66432" y="1155700"/>
            <a:ext cx="11709668" cy="10645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894" y="821098"/>
            <a:ext cx="11064240" cy="3566160"/>
          </a:xfrm>
        </p:spPr>
        <p:txBody>
          <a:bodyPr>
            <a:normAutofit/>
          </a:bodyPr>
          <a:lstStyle/>
          <a:p>
            <a:r>
              <a:rPr lang="en-US" sz="88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Why Does The </a:t>
            </a:r>
            <a:r>
              <a:rPr lang="en-US" sz="8800" b="1" spc="-1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Resurrection Matter?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Everyday Life applications from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Christianity’s greatest moment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6A6F39-9BB9-443C-827F-4E3EA5DDB982}"/>
              </a:ext>
            </a:extLst>
          </p:cNvPr>
          <p:cNvSpPr/>
          <p:nvPr/>
        </p:nvSpPr>
        <p:spPr>
          <a:xfrm>
            <a:off x="3465715" y="455244"/>
            <a:ext cx="5260569" cy="885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[Acts 13:14-18… 26-39]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ED5904-E3A3-4B33-B590-9EA6F602AA47}"/>
              </a:ext>
            </a:extLst>
          </p:cNvPr>
          <p:cNvSpPr/>
          <p:nvPr/>
        </p:nvSpPr>
        <p:spPr>
          <a:xfrm>
            <a:off x="4171291" y="1179416"/>
            <a:ext cx="3881963" cy="78261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 Cor 15:12-19]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5402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44934"/>
            <a:ext cx="12286445" cy="1104315"/>
          </a:xfrm>
        </p:spPr>
        <p:txBody>
          <a:bodyPr>
            <a:normAutofit/>
          </a:bodyPr>
          <a:lstStyle/>
          <a:p>
            <a:pPr algn="ctr"/>
            <a:r>
              <a:rPr lang="en-US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Resurrection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65380" y="1519707"/>
            <a:ext cx="11155681" cy="4881336"/>
          </a:xfrm>
        </p:spPr>
        <p:txBody>
          <a:bodyPr>
            <a:noAutofit/>
          </a:bodyPr>
          <a:lstStyle/>
          <a:p>
            <a:r>
              <a:rPr lang="en-US" sz="3200" b="1" u="sng" dirty="0"/>
              <a:t>Historically</a:t>
            </a:r>
            <a:r>
              <a:rPr lang="en-US" sz="3200" b="1" dirty="0"/>
              <a:t> verifiable facts attested to even by religious skeptics! </a:t>
            </a:r>
          </a:p>
          <a:p>
            <a:r>
              <a:rPr lang="en-US" sz="2800" dirty="0"/>
              <a:t>1) Jesus was killed by Rome’s most torturous death penalty.</a:t>
            </a:r>
          </a:p>
          <a:p>
            <a:r>
              <a:rPr lang="en-US" sz="2800" dirty="0"/>
              <a:t>2) The body went missing, the tomb was found empty. </a:t>
            </a:r>
          </a:p>
          <a:p>
            <a:r>
              <a:rPr lang="en-US" sz="2800" dirty="0"/>
              <a:t>3) Jesus repeatedly visited many people in Jerusalem after this.  </a:t>
            </a:r>
          </a:p>
          <a:p>
            <a:r>
              <a:rPr lang="en-US" sz="2800" dirty="0"/>
              <a:t>4) The Christian movement explodes from Israel with this belief. </a:t>
            </a:r>
          </a:p>
          <a:p>
            <a:r>
              <a:rPr lang="en-US" sz="2800" dirty="0"/>
              <a:t>5) There were early conversions from skeptics &amp; enemies. </a:t>
            </a:r>
          </a:p>
          <a:p>
            <a:r>
              <a:rPr lang="en-US" sz="2800" dirty="0"/>
              <a:t>The data </a:t>
            </a:r>
            <a:r>
              <a:rPr lang="en-US" sz="2800" b="1" dirty="0"/>
              <a:t>MUST</a:t>
            </a:r>
            <a:r>
              <a:rPr lang="en-US" sz="2800" dirty="0"/>
              <a:t> be interpreted. Jesus is too important to ignore. </a:t>
            </a:r>
          </a:p>
          <a:p>
            <a:r>
              <a:rPr lang="en-US" sz="3200" b="1" dirty="0"/>
              <a:t>It is the most important thing we can teach our children.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9DEFAF3-466A-487B-8A23-A0886FC1555C}"/>
              </a:ext>
            </a:extLst>
          </p:cNvPr>
          <p:cNvSpPr/>
          <p:nvPr/>
        </p:nvSpPr>
        <p:spPr>
          <a:xfrm>
            <a:off x="938073" y="2654422"/>
            <a:ext cx="10315853" cy="3573573"/>
          </a:xfrm>
          <a:prstGeom prst="roundRect">
            <a:avLst>
              <a:gd name="adj" fmla="val 113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82880" marR="0" algn="just" defTabSz="182880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 Historian Tacitus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Nero fastened the guilt &amp; inflicted the most exquisite tortures on a class hated for their abominations, called Christians by the populace. Christus, from whom the name had its origin, </a:t>
            </a:r>
            <a:r>
              <a:rPr lang="en-US" sz="2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suffered the extreme penalty during the reign of</a:t>
            </a:r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Tiberius at the hands of one of our procurators, </a:t>
            </a:r>
            <a:r>
              <a:rPr lang="en-US" sz="2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Pontius Pilatus</a:t>
            </a:r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&amp; a most mischievous superstition, thus checked for the moment, again broke out not only in Judea, the first source of the evil, but even in Rome, where all things hideous &amp; shameful from every part of the world find their center &amp; become popular.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7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44934"/>
            <a:ext cx="12286445" cy="1104315"/>
          </a:xfrm>
        </p:spPr>
        <p:txBody>
          <a:bodyPr>
            <a:normAutofit/>
          </a:bodyPr>
          <a:lstStyle/>
          <a:p>
            <a:pPr algn="ctr"/>
            <a:r>
              <a:rPr lang="en-US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Resurrection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65380" y="1519707"/>
            <a:ext cx="11155681" cy="4881336"/>
          </a:xfrm>
        </p:spPr>
        <p:txBody>
          <a:bodyPr>
            <a:noAutofit/>
          </a:bodyPr>
          <a:lstStyle/>
          <a:p>
            <a:r>
              <a:rPr lang="en-US" sz="3200" b="1" u="sng" dirty="0"/>
              <a:t>Historically</a:t>
            </a:r>
            <a:r>
              <a:rPr lang="en-US" sz="3200" b="1" dirty="0"/>
              <a:t> verifiable facts attested to even by religious skeptics! </a:t>
            </a:r>
          </a:p>
          <a:p>
            <a:r>
              <a:rPr lang="en-US" sz="2800" dirty="0"/>
              <a:t>1) Jesus was killed by Rome’s most torturous death penalty.</a:t>
            </a:r>
          </a:p>
          <a:p>
            <a:r>
              <a:rPr lang="en-US" sz="2800" dirty="0"/>
              <a:t>2) The body went missing, the tomb was found empty. </a:t>
            </a:r>
          </a:p>
          <a:p>
            <a:r>
              <a:rPr lang="en-US" sz="2800" dirty="0"/>
              <a:t>3) Jesus repeatedly visited many people in Jerusalem after this.  </a:t>
            </a:r>
          </a:p>
          <a:p>
            <a:r>
              <a:rPr lang="en-US" sz="2800" dirty="0"/>
              <a:t>4) The Christian movement explodes from Israel with this belief. </a:t>
            </a:r>
          </a:p>
          <a:p>
            <a:r>
              <a:rPr lang="en-US" sz="2800" dirty="0"/>
              <a:t>5) There were early conversions from skeptics &amp; enemies. </a:t>
            </a:r>
          </a:p>
          <a:p>
            <a:r>
              <a:rPr lang="en-US" sz="2800" dirty="0"/>
              <a:t>The data </a:t>
            </a:r>
            <a:r>
              <a:rPr lang="en-US" sz="2800" b="1" dirty="0"/>
              <a:t>MUST</a:t>
            </a:r>
            <a:r>
              <a:rPr lang="en-US" sz="2800" dirty="0"/>
              <a:t> be interpreted. Jesus is too important to ignore. </a:t>
            </a:r>
          </a:p>
          <a:p>
            <a:r>
              <a:rPr lang="en-US" sz="3200" b="1" dirty="0"/>
              <a:t>It is the most important thing we can teach our children.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15ECA44-B22C-4104-8DF6-360FF2674C78}"/>
              </a:ext>
            </a:extLst>
          </p:cNvPr>
          <p:cNvSpPr/>
          <p:nvPr/>
        </p:nvSpPr>
        <p:spPr>
          <a:xfrm>
            <a:off x="440036" y="767488"/>
            <a:ext cx="11347438" cy="4324023"/>
          </a:xfrm>
          <a:prstGeom prst="roundRect">
            <a:avLst>
              <a:gd name="adj" fmla="val 113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82880" marR="0" algn="just" defTabSz="18288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“I am trying here to prevent anyone saying the really foolish thing that people often say about Him: I’m ready to accept Jesus as a great moral teacher, but I don’t accept his claim to be God. That is the one thing we must not say. A man who was merely a man and said the sort of things Jesus said would not be a great moral teacher. He would either be a lunatic — on the level with the man who says he is a poached egg — or else he would be the Devil of Hell. You must make your choice. Either this man was, and is, the Son of God, or else a madman or something worse. You can shut him up for a fool, you can spit at him and kill him as a demon or you can fall at his feet and call him Lord and God, but let us not come with any patronizing nonsense about his being a great human teacher. He has not left that open to us. He did not intend to.” </a:t>
            </a:r>
          </a:p>
          <a:p>
            <a:pPr marL="182880" marR="0" algn="r" defTabSz="18288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C.S. Lewis </a:t>
            </a:r>
            <a:r>
              <a:rPr lang="en-US" sz="2400" u="sng" dirty="0"/>
              <a:t>Mere Christianity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44934"/>
            <a:ext cx="12286445" cy="1104315"/>
          </a:xfrm>
        </p:spPr>
        <p:txBody>
          <a:bodyPr>
            <a:normAutofit/>
          </a:bodyPr>
          <a:lstStyle/>
          <a:p>
            <a:pPr algn="ctr"/>
            <a:r>
              <a:rPr lang="en-US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Resurrection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65380" y="1519707"/>
            <a:ext cx="11155681" cy="4881336"/>
          </a:xfrm>
        </p:spPr>
        <p:txBody>
          <a:bodyPr>
            <a:noAutofit/>
          </a:bodyPr>
          <a:lstStyle/>
          <a:p>
            <a:r>
              <a:rPr lang="en-US" sz="3200" b="1" dirty="0"/>
              <a:t>Firm convictions about The Resurrection helps our everyday life. </a:t>
            </a:r>
          </a:p>
          <a:p>
            <a:pPr lvl="1"/>
            <a:r>
              <a:rPr lang="en-US" sz="3000" b="1" dirty="0"/>
              <a:t>1</a:t>
            </a:r>
            <a:r>
              <a:rPr lang="en-US" sz="3000" b="1" baseline="30000" dirty="0"/>
              <a:t>st</a:t>
            </a:r>
            <a:r>
              <a:rPr lang="en-US" sz="3000" b="1" dirty="0"/>
              <a:t> Emotionally. </a:t>
            </a:r>
            <a:r>
              <a:rPr lang="en-US" sz="3000" dirty="0"/>
              <a:t>We will repeatedly feel down &amp; discouraged. </a:t>
            </a:r>
          </a:p>
          <a:p>
            <a:pPr lvl="3"/>
            <a:r>
              <a:rPr lang="en-US" sz="3000" dirty="0"/>
              <a:t>But, be comforted by the power ALREADY in you! </a:t>
            </a:r>
            <a:r>
              <a:rPr lang="en-US" sz="3000" b="1" dirty="0"/>
              <a:t>[Eph 2:4-7]</a:t>
            </a:r>
          </a:p>
          <a:p>
            <a:pPr lvl="3"/>
            <a:r>
              <a:rPr lang="en-US" sz="3000" dirty="0"/>
              <a:t>It’s more than being buried/baptized, it’s being resurrected!</a:t>
            </a:r>
            <a:endParaRPr lang="en-US" sz="3000" b="1" dirty="0"/>
          </a:p>
          <a:p>
            <a:pPr lvl="1"/>
            <a:r>
              <a:rPr lang="en-US" sz="3000" b="1" dirty="0"/>
              <a:t>2</a:t>
            </a:r>
            <a:r>
              <a:rPr lang="en-US" sz="3000" b="1" baseline="30000" dirty="0"/>
              <a:t>nd</a:t>
            </a:r>
            <a:r>
              <a:rPr lang="en-US" sz="3000" b="1" dirty="0"/>
              <a:t> Moral Decisions. </a:t>
            </a:r>
            <a:r>
              <a:rPr lang="en-US" sz="3000" dirty="0"/>
              <a:t>If we’re in the heavenly places with Him…</a:t>
            </a:r>
            <a:br>
              <a:rPr lang="en-US" sz="3000" dirty="0"/>
            </a:br>
            <a:r>
              <a:rPr lang="en-US" sz="3000" dirty="0"/>
              <a:t>	then look over to Him for encouragement </a:t>
            </a:r>
            <a:r>
              <a:rPr lang="en-US" sz="3000" b="1" dirty="0"/>
              <a:t>[</a:t>
            </a:r>
            <a:r>
              <a:rPr lang="en-US" sz="3000" b="1" dirty="0" err="1"/>
              <a:t>Heb</a:t>
            </a:r>
            <a:r>
              <a:rPr lang="en-US" sz="3000" b="1" dirty="0"/>
              <a:t> 12:1-3]</a:t>
            </a:r>
          </a:p>
          <a:p>
            <a:pPr lvl="3"/>
            <a:r>
              <a:rPr lang="en-US" sz="3000" i="1" dirty="0"/>
              <a:t>Lay aside the sins that easily entangle us.</a:t>
            </a:r>
            <a:r>
              <a:rPr lang="en-US" sz="3000" dirty="0"/>
              <a:t> Confess &amp; repent!</a:t>
            </a:r>
          </a:p>
          <a:p>
            <a:pPr lvl="3"/>
            <a:r>
              <a:rPr lang="en-US" sz="3000" dirty="0"/>
              <a:t>Once we </a:t>
            </a:r>
            <a:r>
              <a:rPr lang="en-US" sz="3000" i="1" dirty="0"/>
              <a:t>put on Christ</a:t>
            </a:r>
            <a:r>
              <a:rPr lang="en-US" sz="3000" dirty="0"/>
              <a:t> is </a:t>
            </a:r>
            <a:r>
              <a:rPr lang="en-US" sz="3000" u="sng" dirty="0"/>
              <a:t>our focus</a:t>
            </a:r>
            <a:r>
              <a:rPr lang="en-US" sz="3000" dirty="0"/>
              <a:t> </a:t>
            </a:r>
            <a:r>
              <a:rPr lang="en-US" sz="3000" i="1" dirty="0"/>
              <a:t>above</a:t>
            </a:r>
            <a:r>
              <a:rPr lang="en-US" sz="3000" dirty="0"/>
              <a:t>? </a:t>
            </a:r>
            <a:r>
              <a:rPr lang="en-US" sz="3000" b="1" dirty="0"/>
              <a:t>(Col 2:10, 3:1)</a:t>
            </a:r>
          </a:p>
          <a:p>
            <a:pPr lvl="3"/>
            <a:r>
              <a:rPr lang="en-US" sz="3000" dirty="0"/>
              <a:t>Do we live out</a:t>
            </a:r>
            <a:r>
              <a:rPr lang="en-US" sz="3000" spc="-150" dirty="0"/>
              <a:t> </a:t>
            </a:r>
            <a:r>
              <a:rPr lang="en-US" sz="3000" b="1" spc="-150" dirty="0"/>
              <a:t>Rom 6:4-14</a:t>
            </a:r>
            <a:r>
              <a:rPr lang="en-US" sz="3000" spc="-150" dirty="0"/>
              <a:t>? </a:t>
            </a:r>
            <a:r>
              <a:rPr lang="en-US" sz="3000" dirty="0"/>
              <a:t>Thankfully, God will help </a:t>
            </a:r>
            <a:r>
              <a:rPr lang="en-US" sz="3000" b="1" spc="-150" dirty="0"/>
              <a:t>Php2:12-16</a:t>
            </a:r>
            <a:r>
              <a:rPr lang="en-US" sz="3000" spc="-1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784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1978</TotalTime>
  <Words>659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 Narrow</vt:lpstr>
      <vt:lpstr>Calibri</vt:lpstr>
      <vt:lpstr>Calibri Light</vt:lpstr>
      <vt:lpstr>Times New Roman</vt:lpstr>
      <vt:lpstr>Retrospect</vt:lpstr>
      <vt:lpstr>Why Does The Resurrection Matter? </vt:lpstr>
      <vt:lpstr>Why The Resurrection Matters</vt:lpstr>
      <vt:lpstr>Why The Resurrection Matters</vt:lpstr>
      <vt:lpstr>Why The Resurrection Matters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Does The Resurrection Matter?</dc:title>
  <dc:creator>User</dc:creator>
  <cp:lastModifiedBy>Coulter Wickerham</cp:lastModifiedBy>
  <cp:revision>22</cp:revision>
  <dcterms:created xsi:type="dcterms:W3CDTF">2015-04-04T12:09:28Z</dcterms:created>
  <dcterms:modified xsi:type="dcterms:W3CDTF">2021-04-04T05:14:05Z</dcterms:modified>
</cp:coreProperties>
</file>