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9" r:id="rId2"/>
    <p:sldId id="257" r:id="rId3"/>
    <p:sldId id="279" r:id="rId4"/>
    <p:sldId id="281" r:id="rId5"/>
    <p:sldId id="280" r:id="rId6"/>
    <p:sldId id="290" r:id="rId7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6699"/>
    <a:srgbClr val="009999"/>
    <a:srgbClr val="000066"/>
    <a:srgbClr val="990033"/>
    <a:srgbClr val="CCFFFF"/>
    <a:srgbClr val="00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9" d="100"/>
          <a:sy n="69" d="100"/>
        </p:scale>
        <p:origin x="11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5B56B2F-8AE4-454C-861C-A8191F87CA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E3A70F9-84AB-49D2-ABE9-350BFE57E8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144DCBA-BB1E-43B7-8740-A020B5754C9D}" type="datetimeFigureOut">
              <a:rPr lang="en-US" altLang="en-US"/>
              <a:pPr>
                <a:defRPr/>
              </a:pPr>
              <a:t>1/18/2020</a:t>
            </a:fld>
            <a:endParaRPr lang="en-US" alt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C1C39577-BD6C-4787-AFE9-77D1DB131B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83776518-AEAD-452D-ACCE-89FEF980AD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EB1F8EA6-A9B8-4AB8-8849-56BBDCF67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636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BA0B6-7307-4B85-A17C-2DFB7E2FB312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D634A-803C-463B-B49B-64715CD65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15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3513" y="1171575"/>
            <a:ext cx="4219575" cy="3163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975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3513" y="1171575"/>
            <a:ext cx="4219575" cy="3163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542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3513" y="1171575"/>
            <a:ext cx="4219575" cy="3163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594" indent="-228594" defTabSz="914377">
              <a:buFontTx/>
              <a:buAutoNum type="arabicPeriod"/>
              <a:defRPr/>
            </a:pPr>
            <a:endParaRPr lang="en-US" sz="12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86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3513" y="1171575"/>
            <a:ext cx="4219575" cy="3163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594" indent="-228594" defTabSz="914377">
              <a:buFontTx/>
              <a:buAutoNum type="arabicPeriod"/>
              <a:defRPr/>
            </a:pPr>
            <a:endParaRPr lang="en-US" sz="12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72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E59C7F-5D6E-4459-A591-6AFE7E356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98424E-55FD-4C62-BBB5-DD565CC28B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1CF935-ED77-4825-9CA0-E8947295F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385B2-CD73-4D52-B987-66560505D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46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B607C4-7B74-4425-AB1D-8F477DA130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F3E815-79D4-49A4-99F7-201D4DA4E6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B1A9B4-4749-476A-9BA0-9A9F01CB4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B65F4-B4D0-45EE-9C4C-26606BE94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238E67-AE5F-49F4-9ECC-5D657D35F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43E886-6BCF-4137-8AF2-60B16BF95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C9A76-B73F-49B6-8DAF-92E1932EC3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6DC0E-3FEF-4D92-A800-8161ED5E5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21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6524FE-9E18-4F1E-ABA6-53EF566A7C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812EF-FA21-4366-BA6D-F971C3C208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1F633C-32F8-45CF-8953-697FFF264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A7918-73BE-4E94-BFB4-FD2A78A6A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27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636311-748A-4DBC-A3E6-63D655AB35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306248-4066-40CF-A2D3-11404FA7A0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ABA2A1-5A1A-4E58-AACE-457AE40C4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92EA3-5E21-4292-859B-A604EC0E4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9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F761A5-2B83-48ED-A370-C01097777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E13CD-5C7F-4D81-B660-37FEB73B0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71B026-BEA3-4D05-A9F2-18910B371C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6396A-A088-4B99-982A-395F6C765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00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054745-60CD-48D0-90AF-AEA189624A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A4EDE2-F341-4D5A-B202-E854418598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4F41D0-6FA6-4DB1-AADB-4A83277F4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445AD-9A4F-4D10-8BBD-BE8B69C4A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91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34CD2D-A089-40CB-AADF-B0E5C8D4D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FD8F16-0ECB-486B-86CD-F78EF9D3B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D16C97-82A4-4A98-A94A-A8D689AC2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242-6DCC-405F-81D2-963B08B29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84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F3C72C-1EFF-4577-9583-3E71EDDC35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7164C4A-1DBD-40D3-A50F-042A86031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C6CA25-A533-4D9A-89A1-E457F0040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B710-205F-4710-A050-C205E2E26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80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96FD50-BB41-445D-9B46-ECBF48397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FC2633-C830-4095-A0D3-C32AB3585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26DCC2-AE90-4DF6-8886-1B57AD8647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98963-6BC9-4AB0-8E61-6571FFB41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77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D35E9F-249E-4425-BCF0-D2F87FB577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785EE9-A820-40E4-BAA9-2C8C0E0494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47933A-09C6-43D1-A8E4-01B9C8B0D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C8AE5-E346-4C3F-AB10-1AE3ECFAC8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88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3C28DE-2680-401B-B742-59A2F1C3B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F10E70-5AB3-42D1-93D6-199838FA7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C2F225-718B-4FDF-8897-AA60E7E3BB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A9D0EE-F641-4A50-B17C-188CBAA039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C037AC6-E355-4B82-9818-256A27D1C5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3CEBD35-40F1-4B49-A5B6-B9C28AE3C0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00368"/>
            <a:ext cx="7467600" cy="2057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2018 Theme: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“What It Means to Love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895600"/>
            <a:ext cx="5638800" cy="3362032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If We Love God,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We Love Not Riches!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(Luke 16:1-14)</a:t>
            </a:r>
          </a:p>
          <a:p>
            <a:pPr marL="0" indent="0" algn="ctr" eaLnBrk="1" hangingPunct="1">
              <a:buFontTx/>
              <a:buNone/>
              <a:defRPr/>
            </a:pP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9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72" y="2467025"/>
            <a:ext cx="2362200" cy="403537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52600" indent="-3810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9800" indent="-3810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400" u="sng" dirty="0">
                <a:solidFill>
                  <a:srgbClr val="CCFFFF"/>
                </a:solidFill>
              </a:rPr>
              <a:t>Goal</a:t>
            </a:r>
            <a:endParaRPr lang="en-US" altLang="en-US" sz="2400" dirty="0">
              <a:solidFill>
                <a:srgbClr val="CCFFF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1600" dirty="0">
              <a:solidFill>
                <a:srgbClr val="CCFFF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u="sng" dirty="0">
                <a:solidFill>
                  <a:srgbClr val="CCFFFF"/>
                </a:solidFill>
              </a:rPr>
              <a:t>Means</a:t>
            </a:r>
            <a:endParaRPr lang="en-US" altLang="en-US" sz="2400" dirty="0">
              <a:solidFill>
                <a:srgbClr val="CCFFF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1600" dirty="0">
              <a:solidFill>
                <a:srgbClr val="CCFFF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u="sng" dirty="0">
                <a:solidFill>
                  <a:srgbClr val="CCFFFF"/>
                </a:solidFill>
              </a:rPr>
              <a:t>Accountability</a:t>
            </a:r>
            <a:endParaRPr lang="en-US" altLang="en-US" sz="2400" dirty="0">
              <a:solidFill>
                <a:srgbClr val="CCFFF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1600" u="sng" dirty="0">
              <a:solidFill>
                <a:srgbClr val="CCFFF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u="sng" dirty="0">
                <a:solidFill>
                  <a:srgbClr val="CCFFFF"/>
                </a:solidFill>
              </a:rPr>
              <a:t>Failure</a:t>
            </a:r>
            <a:endParaRPr lang="en-US" altLang="en-US" sz="2400" i="1" dirty="0">
              <a:solidFill>
                <a:srgbClr val="CCFFF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1600" i="1" dirty="0">
              <a:solidFill>
                <a:srgbClr val="CCFFF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i="1" u="sng" dirty="0">
                <a:solidFill>
                  <a:srgbClr val="CCFFFF"/>
                </a:solidFill>
              </a:rPr>
              <a:t>Remedy</a:t>
            </a:r>
            <a:endParaRPr lang="en-US" altLang="en-US" sz="2400" i="1" dirty="0">
              <a:solidFill>
                <a:srgbClr val="CCFFF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400" i="1" dirty="0">
              <a:solidFill>
                <a:srgbClr val="0000CC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363372" y="2467025"/>
            <a:ext cx="2939715" cy="403537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52600" indent="-3810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9800" indent="-3810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Temporal Home</a:t>
            </a:r>
          </a:p>
          <a:p>
            <a:pPr eaLnBrk="1" hangingPunct="1">
              <a:buFontTx/>
              <a:buNone/>
            </a:pPr>
            <a:endParaRPr lang="en-US" altLang="en-US" sz="1600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Material Loyalty	</a:t>
            </a:r>
          </a:p>
          <a:p>
            <a:pPr eaLnBrk="1" hangingPunct="1">
              <a:buFontTx/>
              <a:buNone/>
            </a:pPr>
            <a:endParaRPr lang="en-US" altLang="en-US" sz="1600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Material Owner - </a:t>
            </a:r>
          </a:p>
          <a:p>
            <a:pPr eaLnBrk="1" hangingPunct="1">
              <a:buFontTx/>
              <a:buNone/>
            </a:pPr>
            <a:endParaRPr lang="en-US" altLang="en-US" sz="1600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Wasteful</a:t>
            </a:r>
          </a:p>
          <a:p>
            <a:pPr eaLnBrk="1" hangingPunct="1">
              <a:buFontTx/>
              <a:buNone/>
            </a:pPr>
            <a:endParaRPr lang="en-US" altLang="en-US" sz="1600" dirty="0">
              <a:solidFill>
                <a:srgbClr val="FFFF00"/>
              </a:solidFill>
            </a:endParaRPr>
          </a:p>
          <a:p>
            <a:pPr marL="0" eaLnBrk="1" hangingPunct="1">
              <a:buNone/>
            </a:pPr>
            <a:r>
              <a:rPr lang="en-US" altLang="en-US" sz="2400" i="1" dirty="0">
                <a:solidFill>
                  <a:srgbClr val="FFFF00"/>
                </a:solidFill>
              </a:rPr>
              <a:t>Material Shrewdness, Faith in Material Plan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303088" y="2467024"/>
            <a:ext cx="3716929" cy="403537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52600" indent="-3810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9800" indent="-3810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Eternal Home</a:t>
            </a:r>
          </a:p>
          <a:p>
            <a:pPr eaLnBrk="1" hangingPunct="1">
              <a:buFontTx/>
              <a:buNone/>
            </a:pPr>
            <a:endParaRPr lang="en-US" altLang="en-US" sz="16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Balancing God &amp; Riches</a:t>
            </a:r>
          </a:p>
          <a:p>
            <a:pPr eaLnBrk="1" hangingPunct="1">
              <a:buFontTx/>
              <a:buNone/>
            </a:pPr>
            <a:endParaRPr lang="en-US" altLang="en-US" sz="16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God – Continual Audit</a:t>
            </a:r>
          </a:p>
          <a:p>
            <a:pPr eaLnBrk="1" hangingPunct="1">
              <a:buFontTx/>
              <a:buNone/>
            </a:pPr>
            <a:endParaRPr lang="en-US" altLang="en-US" sz="16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Material idolatry</a:t>
            </a:r>
          </a:p>
          <a:p>
            <a:pPr eaLnBrk="1" hangingPunct="1">
              <a:buFontTx/>
              <a:buNone/>
            </a:pPr>
            <a:endParaRPr lang="en-US" altLang="en-US" sz="16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i="1" dirty="0">
                <a:solidFill>
                  <a:schemeClr val="bg1"/>
                </a:solidFill>
              </a:rPr>
              <a:t>No action – stay the course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363375" y="2006603"/>
            <a:ext cx="2939713" cy="44796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585" indent="-609585" algn="ctr" eaLnBrk="1" hangingPunct="1">
              <a:buNone/>
            </a:pPr>
            <a:r>
              <a:rPr lang="en-US" altLang="en-US" sz="2400" b="1" kern="0" dirty="0">
                <a:solidFill>
                  <a:srgbClr val="CCFFFF"/>
                </a:solidFill>
              </a:rPr>
              <a:t>Unjust Steward</a:t>
            </a:r>
            <a:r>
              <a:rPr lang="en-US" altLang="en-US" sz="2400" kern="0" dirty="0">
                <a:solidFill>
                  <a:srgbClr val="CCFFFF"/>
                </a:solidFill>
              </a:rPr>
              <a:t>	</a:t>
            </a:r>
            <a:endParaRPr lang="en-US" altLang="en-US" sz="2400" kern="0" dirty="0">
              <a:solidFill>
                <a:srgbClr val="CC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303088" y="2006600"/>
            <a:ext cx="3716929" cy="44796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52600" indent="-3810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9800" indent="-3810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000" b="1" dirty="0">
                <a:solidFill>
                  <a:srgbClr val="CCFFFF"/>
                </a:solidFill>
              </a:rPr>
              <a:t>Pharisees: Lovers of Money</a:t>
            </a:r>
            <a:endParaRPr lang="en-US" altLang="en-US" sz="2000" b="1" dirty="0">
              <a:solidFill>
                <a:srgbClr val="CC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31631" y="1219200"/>
            <a:ext cx="7761803" cy="31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i="1" u="sng" dirty="0">
                <a:solidFill>
                  <a:srgbClr val="FFFF00"/>
                </a:solidFill>
              </a:rPr>
              <a:t>Do We Love God or Do We Love Riches?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80B994-1783-49E8-99D7-6B9E36A02C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832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44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240" y="2312674"/>
            <a:ext cx="2362200" cy="444372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52600" indent="-3810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9800" indent="-3810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400" u="sng" dirty="0">
                <a:solidFill>
                  <a:srgbClr val="CCFFFF"/>
                </a:solidFill>
              </a:rPr>
              <a:t>Goal</a:t>
            </a:r>
            <a:endParaRPr lang="en-US" altLang="en-US" sz="2400" dirty="0">
              <a:solidFill>
                <a:srgbClr val="CCFFF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1600" dirty="0">
              <a:solidFill>
                <a:srgbClr val="CCFFF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u="sng" dirty="0">
                <a:solidFill>
                  <a:srgbClr val="CCFFFF"/>
                </a:solidFill>
              </a:rPr>
              <a:t>Means</a:t>
            </a:r>
            <a:endParaRPr lang="en-US" altLang="en-US" sz="2400" dirty="0">
              <a:solidFill>
                <a:srgbClr val="CCFFF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1600" dirty="0">
              <a:solidFill>
                <a:srgbClr val="CCFFF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u="sng" dirty="0">
                <a:solidFill>
                  <a:srgbClr val="CCFFFF"/>
                </a:solidFill>
              </a:rPr>
              <a:t>Accountability</a:t>
            </a:r>
            <a:endParaRPr lang="en-US" altLang="en-US" sz="2400" dirty="0">
              <a:solidFill>
                <a:srgbClr val="CCFFF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1600" u="sng" dirty="0">
              <a:solidFill>
                <a:srgbClr val="CCFFF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u="sng" dirty="0">
                <a:solidFill>
                  <a:srgbClr val="CCFFFF"/>
                </a:solidFill>
              </a:rPr>
              <a:t>Failure</a:t>
            </a:r>
            <a:endParaRPr lang="en-US" altLang="en-US" sz="2400" i="1" dirty="0">
              <a:solidFill>
                <a:srgbClr val="CCFFF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1600" i="1" dirty="0">
              <a:solidFill>
                <a:srgbClr val="CCFFF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i="1" u="sng" dirty="0">
                <a:solidFill>
                  <a:srgbClr val="CCFFFF"/>
                </a:solidFill>
              </a:rPr>
              <a:t>Remedy</a:t>
            </a:r>
            <a:endParaRPr lang="en-US" altLang="en-US" sz="2400" i="1" dirty="0">
              <a:solidFill>
                <a:srgbClr val="CCFFF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400" i="1" dirty="0">
              <a:solidFill>
                <a:srgbClr val="0000CC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377440" y="2312674"/>
            <a:ext cx="2939715" cy="444372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52600" indent="-3810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9800" indent="-3810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Temporal Home</a:t>
            </a:r>
          </a:p>
          <a:p>
            <a:pPr eaLnBrk="1" hangingPunct="1">
              <a:buFontTx/>
              <a:buNone/>
            </a:pPr>
            <a:endParaRPr lang="en-US" altLang="en-US" sz="1600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Material Loyalty	</a:t>
            </a:r>
          </a:p>
          <a:p>
            <a:pPr eaLnBrk="1" hangingPunct="1">
              <a:buFontTx/>
              <a:buNone/>
            </a:pPr>
            <a:endParaRPr lang="en-US" altLang="en-US" sz="1600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Material Owner</a:t>
            </a:r>
          </a:p>
          <a:p>
            <a:pPr eaLnBrk="1" hangingPunct="1">
              <a:buFontTx/>
              <a:buNone/>
            </a:pPr>
            <a:endParaRPr lang="en-US" altLang="en-US" sz="1600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Wasteful</a:t>
            </a:r>
          </a:p>
          <a:p>
            <a:pPr eaLnBrk="1" hangingPunct="1">
              <a:buFontTx/>
              <a:buNone/>
            </a:pPr>
            <a:endParaRPr lang="en-US" altLang="en-US" sz="1600" dirty="0">
              <a:solidFill>
                <a:srgbClr val="FFFF00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400" i="1" dirty="0">
                <a:solidFill>
                  <a:srgbClr val="FFFF00"/>
                </a:solidFill>
              </a:rPr>
              <a:t>Material Shrewdness, Faith in Material Plan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317157" y="2312672"/>
            <a:ext cx="3716929" cy="4443729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52600" indent="-3810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9800" indent="-3810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Eternal Home</a:t>
            </a:r>
          </a:p>
          <a:p>
            <a:pPr eaLnBrk="1" hangingPunct="1">
              <a:buFontTx/>
              <a:buNone/>
            </a:pPr>
            <a:endParaRPr lang="en-US" altLang="en-US" sz="16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Spiritual Loyalty</a:t>
            </a:r>
          </a:p>
          <a:p>
            <a:pPr eaLnBrk="1" hangingPunct="1">
              <a:buFontTx/>
              <a:buNone/>
            </a:pPr>
            <a:endParaRPr lang="en-US" altLang="en-US" sz="16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God – Continual Audit</a:t>
            </a:r>
          </a:p>
          <a:p>
            <a:pPr eaLnBrk="1" hangingPunct="1">
              <a:buFontTx/>
              <a:buNone/>
            </a:pPr>
            <a:endParaRPr lang="en-US" altLang="en-US" sz="16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None, </a:t>
            </a:r>
            <a:r>
              <a:rPr lang="en-US" altLang="en-US" sz="2000" dirty="0">
                <a:solidFill>
                  <a:schemeClr val="bg1"/>
                </a:solidFill>
              </a:rPr>
              <a:t>but guarded for idolatry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n-US" altLang="en-US" sz="2400" dirty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Urgently make Friends of God with all material opportunities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377442" y="1854205"/>
            <a:ext cx="2939713" cy="4460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585" indent="-609585" algn="ctr" eaLnBrk="1" hangingPunct="1">
              <a:buNone/>
            </a:pPr>
            <a:r>
              <a:rPr lang="en-US" altLang="en-US" sz="2400" b="1" kern="0" dirty="0">
                <a:solidFill>
                  <a:srgbClr val="CCFFFF"/>
                </a:solidFill>
              </a:rPr>
              <a:t>Unjust Steward</a:t>
            </a:r>
            <a:r>
              <a:rPr lang="en-US" altLang="en-US" sz="2400" kern="0" dirty="0">
                <a:solidFill>
                  <a:srgbClr val="CCFFFF"/>
                </a:solidFill>
              </a:rPr>
              <a:t>	</a:t>
            </a:r>
            <a:endParaRPr lang="en-US" altLang="en-US" sz="2400" kern="0" dirty="0">
              <a:solidFill>
                <a:srgbClr val="CC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317157" y="1854202"/>
            <a:ext cx="3716929" cy="4460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52600" indent="-3810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9800" indent="-3810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CCFFFF"/>
                </a:solidFill>
              </a:rPr>
              <a:t>Sons of Light</a:t>
            </a:r>
            <a:endParaRPr lang="en-US" altLang="en-US" sz="2400" b="1" dirty="0">
              <a:solidFill>
                <a:srgbClr val="CC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50240" y="1066800"/>
            <a:ext cx="7761803" cy="31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i="1" u="sng" dirty="0">
                <a:solidFill>
                  <a:srgbClr val="FFFF00"/>
                </a:solidFill>
              </a:rPr>
              <a:t>Do We Love God or Do We Love Riches?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5E83B65-7D04-4A4C-8941-499B12E58BC5}"/>
              </a:ext>
            </a:extLst>
          </p:cNvPr>
          <p:cNvGrpSpPr/>
          <p:nvPr/>
        </p:nvGrpSpPr>
        <p:grpSpPr>
          <a:xfrm>
            <a:off x="21102" y="0"/>
            <a:ext cx="9144000" cy="810838"/>
            <a:chOff x="0" y="0"/>
            <a:chExt cx="9144000" cy="810838"/>
          </a:xfrm>
        </p:grpSpPr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FB9DED24-9F44-4E1B-A196-7B232E4CD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If We Love God, We Love Not Riches (Luke 16:1-14)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48048E78-5651-478F-AA29-7F9148E6CA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72B15E1F-0754-4DE3-842D-096E0EB375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530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06399" y="1168400"/>
            <a:ext cx="85344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0"/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800" b="1" i="1" u="sng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800" i="1" u="sng" dirty="0">
                <a:solidFill>
                  <a:srgbClr val="FFFF00"/>
                </a:solidFill>
              </a:rPr>
              <a:t>Do We Love God or Do We Love Riches?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336800" y="1859470"/>
            <a:ext cx="6603999" cy="488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52600" indent="-3810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9800" indent="-3810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en-US" sz="2667" dirty="0">
                <a:solidFill>
                  <a:srgbClr val="FFFF00"/>
                </a:solidFill>
              </a:rPr>
              <a:t>Realize stewards must return goods to the Owner.   </a:t>
            </a:r>
          </a:p>
          <a:p>
            <a:pPr eaLnBrk="1" hangingPunct="1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en-US" sz="2667" dirty="0">
                <a:solidFill>
                  <a:srgbClr val="FFFF00"/>
                </a:solidFill>
              </a:rPr>
              <a:t>Make </a:t>
            </a:r>
            <a:r>
              <a:rPr lang="en-US" altLang="en-US" sz="2667" i="1" dirty="0">
                <a:solidFill>
                  <a:srgbClr val="FFFF00"/>
                </a:solidFill>
              </a:rPr>
              <a:t>“friends…by means of the wealth of unrighteousness” </a:t>
            </a:r>
            <a:r>
              <a:rPr lang="en-US" altLang="en-US" sz="2667" dirty="0">
                <a:solidFill>
                  <a:srgbClr val="FFFF00"/>
                </a:solidFill>
              </a:rPr>
              <a:t>(NAS)</a:t>
            </a:r>
          </a:p>
          <a:p>
            <a:pPr lvl="1" indent="-365751" eaLnBrk="1" hangingPunct="1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533" dirty="0">
                <a:solidFill>
                  <a:schemeClr val="bg1"/>
                </a:solidFill>
              </a:rPr>
              <a:t>The </a:t>
            </a:r>
            <a:r>
              <a:rPr lang="en-US" altLang="en-US" sz="2533" i="1" dirty="0">
                <a:solidFill>
                  <a:schemeClr val="bg1"/>
                </a:solidFill>
              </a:rPr>
              <a:t>“friends”</a:t>
            </a:r>
            <a:r>
              <a:rPr lang="en-US" altLang="en-US" sz="2533" dirty="0">
                <a:solidFill>
                  <a:schemeClr val="bg1"/>
                </a:solidFill>
              </a:rPr>
              <a:t> are the Father, the Son, and the Holy Spirit, for only God can provide our everlasting home. </a:t>
            </a:r>
          </a:p>
          <a:p>
            <a:pPr lvl="1" indent="-365751" eaLnBrk="1" hangingPunct="1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533" dirty="0">
                <a:solidFill>
                  <a:schemeClr val="bg1"/>
                </a:solidFill>
              </a:rPr>
              <a:t>The </a:t>
            </a:r>
            <a:r>
              <a:rPr lang="en-US" altLang="en-US" sz="2533" i="1" dirty="0">
                <a:solidFill>
                  <a:schemeClr val="bg1"/>
                </a:solidFill>
              </a:rPr>
              <a:t>“unrighteous mammon”</a:t>
            </a:r>
            <a:r>
              <a:rPr lang="en-US" altLang="en-US" sz="2533" dirty="0">
                <a:solidFill>
                  <a:schemeClr val="bg1"/>
                </a:solidFill>
              </a:rPr>
              <a:t> is the material gifts God puts in our lives, not unrighteous themselves, but disposed to be.  Example: Jesus’ body (Rom. 8:3)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59BA67-1D8B-49D7-A9F5-6765257C71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832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EAD2F7-0930-4D23-91F0-53CE4EC82E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893" y="2507212"/>
            <a:ext cx="2024047" cy="318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14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336800" y="1881562"/>
            <a:ext cx="6604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52600" indent="-3810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9800" indent="-3810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189" indent="-457189" eaLnBrk="1" hangingPunct="1">
              <a:spcBef>
                <a:spcPts val="0"/>
              </a:spcBef>
              <a:buSzPct val="100000"/>
              <a:buAutoNum type="arabicPeriod" startAt="3"/>
            </a:pPr>
            <a:r>
              <a:rPr lang="en-US" altLang="en-US" sz="2667" dirty="0">
                <a:solidFill>
                  <a:srgbClr val="FFFF00"/>
                </a:solidFill>
              </a:rPr>
              <a:t>Be faithful in the “</a:t>
            </a:r>
            <a:r>
              <a:rPr lang="en-US" altLang="en-US" sz="2667" u="sng" dirty="0">
                <a:solidFill>
                  <a:srgbClr val="FFFF00"/>
                </a:solidFill>
              </a:rPr>
              <a:t>least</a:t>
            </a:r>
            <a:r>
              <a:rPr lang="en-US" altLang="en-US" sz="2667" dirty="0">
                <a:solidFill>
                  <a:srgbClr val="FFFF00"/>
                </a:solidFill>
              </a:rPr>
              <a:t>” to be awarded  “</a:t>
            </a:r>
            <a:r>
              <a:rPr lang="en-US" altLang="en-US" sz="2667" u="sng" dirty="0">
                <a:solidFill>
                  <a:srgbClr val="FFFF00"/>
                </a:solidFill>
              </a:rPr>
              <a:t>much</a:t>
            </a:r>
            <a:r>
              <a:rPr lang="en-US" altLang="en-US" sz="2667" dirty="0">
                <a:solidFill>
                  <a:srgbClr val="FFFF00"/>
                </a:solidFill>
              </a:rPr>
              <a:t>.”  </a:t>
            </a:r>
            <a:r>
              <a:rPr lang="en-US" altLang="en-US" sz="2667" dirty="0">
                <a:solidFill>
                  <a:schemeClr val="bg1"/>
                </a:solidFill>
              </a:rPr>
              <a:t>It’s a matter of salvation!</a:t>
            </a:r>
          </a:p>
          <a:p>
            <a:pPr marL="457189" indent="-457189" eaLnBrk="1" hangingPunct="1">
              <a:spcBef>
                <a:spcPts val="0"/>
              </a:spcBef>
              <a:buSzPct val="100000"/>
              <a:buFontTx/>
              <a:buAutoNum type="arabicPeriod" startAt="3"/>
            </a:pPr>
            <a:r>
              <a:rPr lang="en-US" altLang="en-US" sz="2667" dirty="0">
                <a:solidFill>
                  <a:srgbClr val="FFFF00"/>
                </a:solidFill>
              </a:rPr>
              <a:t>Pursue “True riches.”  </a:t>
            </a:r>
            <a:r>
              <a:rPr lang="en-US" altLang="en-US" sz="2667" dirty="0">
                <a:solidFill>
                  <a:schemeClr val="bg1"/>
                </a:solidFill>
              </a:rPr>
              <a:t>We get to keep our eternal abode, never to be returned! (Luke 9:23-25) </a:t>
            </a:r>
          </a:p>
          <a:p>
            <a:pPr marL="457189" indent="-457189" eaLnBrk="1" hangingPunct="1">
              <a:spcBef>
                <a:spcPts val="0"/>
              </a:spcBef>
              <a:buSzPct val="100000"/>
              <a:buFontTx/>
              <a:buAutoNum type="arabicPeriod" startAt="3"/>
            </a:pPr>
            <a:r>
              <a:rPr lang="en-US" altLang="en-US" sz="2667" dirty="0">
                <a:solidFill>
                  <a:srgbClr val="FFFF00"/>
                </a:solidFill>
              </a:rPr>
              <a:t>Not a matter of balancing the two! </a:t>
            </a:r>
            <a:r>
              <a:rPr lang="en-US" altLang="en-US" sz="2667" dirty="0">
                <a:solidFill>
                  <a:schemeClr val="bg1"/>
                </a:solidFill>
              </a:rPr>
              <a:t>The Pharisees claimed to love both. “</a:t>
            </a:r>
            <a:r>
              <a:rPr lang="en-US" altLang="en-US" sz="2667" i="1" dirty="0">
                <a:solidFill>
                  <a:schemeClr val="bg1"/>
                </a:solidFill>
              </a:rPr>
              <a:t>No man can serve two masters</a:t>
            </a:r>
            <a:r>
              <a:rPr lang="en-US" altLang="en-US" sz="2667" dirty="0">
                <a:solidFill>
                  <a:schemeClr val="bg1"/>
                </a:solidFill>
              </a:rPr>
              <a:t>” </a:t>
            </a:r>
          </a:p>
          <a:p>
            <a:pPr marL="457189" indent="-457189" eaLnBrk="1" hangingPunct="1">
              <a:spcBef>
                <a:spcPts val="0"/>
              </a:spcBef>
              <a:buSzPct val="100000"/>
              <a:buFontTx/>
              <a:buAutoNum type="arabicPeriod" startAt="3"/>
            </a:pPr>
            <a:r>
              <a:rPr lang="en-US" altLang="en-US" sz="2667" dirty="0">
                <a:solidFill>
                  <a:srgbClr val="FFFF00"/>
                </a:solidFill>
              </a:rPr>
              <a:t>It is an URGENT matter!  </a:t>
            </a:r>
          </a:p>
          <a:p>
            <a:pPr marL="965176" lvl="1" indent="-457189" eaLnBrk="1" hangingPunct="1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chemeClr val="bg1"/>
                </a:solidFill>
              </a:rPr>
              <a:t>Use the same level of urgency &amp; wisdom as Unjust Steward</a:t>
            </a:r>
          </a:p>
          <a:p>
            <a:pPr marL="965176" lvl="1" indent="-457189" eaLnBrk="1" hangingPunct="1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chemeClr val="bg1"/>
                </a:solidFill>
              </a:rPr>
              <a:t>Do it Today, not someday.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06400" y="1143000"/>
            <a:ext cx="85344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0"/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800" b="1" i="1" u="sng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800" i="1" u="sng" dirty="0">
                <a:solidFill>
                  <a:srgbClr val="FFFF00"/>
                </a:solidFill>
              </a:rPr>
              <a:t>Do We Love God or Do We Love Riches?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01FCA4-C049-49CC-AA85-EC1B111C3FD5}"/>
              </a:ext>
            </a:extLst>
          </p:cNvPr>
          <p:cNvSpPr txBox="1"/>
          <p:nvPr/>
        </p:nvSpPr>
        <p:spPr>
          <a:xfrm>
            <a:off x="203200" y="2514600"/>
            <a:ext cx="1930400" cy="3076548"/>
          </a:xfrm>
          <a:prstGeom prst="rect">
            <a:avLst/>
          </a:prstGeom>
          <a:noFill/>
          <a:ln w="31750" cmpd="thickThin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2200" i="1" u="sng" dirty="0">
                <a:solidFill>
                  <a:schemeClr val="bg1"/>
                </a:solidFill>
              </a:rPr>
              <a:t>Making Friends  </a:t>
            </a:r>
          </a:p>
          <a:p>
            <a:pPr algn="ctr">
              <a:lnSpc>
                <a:spcPct val="150000"/>
              </a:lnSpc>
            </a:pPr>
            <a:r>
              <a:rPr lang="en-US" altLang="en-US" sz="2200" i="1" u="sng" dirty="0">
                <a:solidFill>
                  <a:schemeClr val="bg1"/>
                </a:solidFill>
              </a:rPr>
              <a:t>Of God </a:t>
            </a:r>
          </a:p>
          <a:p>
            <a:pPr algn="ctr">
              <a:lnSpc>
                <a:spcPct val="150000"/>
              </a:lnSpc>
            </a:pPr>
            <a:r>
              <a:rPr lang="en-US" altLang="en-US" sz="2200" i="1" u="sng" dirty="0">
                <a:solidFill>
                  <a:schemeClr val="bg1"/>
                </a:solidFill>
              </a:rPr>
              <a:t>With All  Material Opportunities</a:t>
            </a:r>
            <a:endParaRPr lang="en-US" sz="22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175DE7-0ADB-4D55-8541-9C8C9F7A5F98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6B48D393-F3D5-4AEA-A01F-4B6A2356E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If We Love God, We Love Not Riches (Luke 16:1-14)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8E21EC5-F365-4602-8AFE-791BAD3952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7B0A9E5-22CF-4AFC-BCAC-F4D56AA3D1A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92523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00368"/>
            <a:ext cx="7467600" cy="2057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2018 Theme: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“What It Means to Love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895600"/>
            <a:ext cx="5638800" cy="3362032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If We Love God,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We Love Not Riches!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(Luke 16:1-14)</a:t>
            </a:r>
          </a:p>
          <a:p>
            <a:pPr marL="0" indent="0" algn="ctr" eaLnBrk="1" hangingPunct="1">
              <a:buFontTx/>
              <a:buNone/>
              <a:defRPr/>
            </a:pP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320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4870</TotalTime>
  <Words>395</Words>
  <Application>Microsoft Office PowerPoint</Application>
  <PresentationFormat>On-screen Show (4:3)</PresentationFormat>
  <Paragraphs>97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Andalus</vt:lpstr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We Love God, We Love Not Riches</dc:title>
  <dc:creator>Carl</dc:creator>
  <cp:lastModifiedBy>Carl</cp:lastModifiedBy>
  <cp:revision>336</cp:revision>
  <cp:lastPrinted>2018-04-22T14:34:57Z</cp:lastPrinted>
  <dcterms:created xsi:type="dcterms:W3CDTF">2012-03-18T20:35:27Z</dcterms:created>
  <dcterms:modified xsi:type="dcterms:W3CDTF">2020-01-18T23:54:49Z</dcterms:modified>
</cp:coreProperties>
</file>