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89" r:id="rId2"/>
    <p:sldId id="314" r:id="rId3"/>
    <p:sldId id="317" r:id="rId4"/>
    <p:sldId id="318" r:id="rId5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6699"/>
    <a:srgbClr val="009999"/>
    <a:srgbClr val="000066"/>
    <a:srgbClr val="990033"/>
    <a:srgbClr val="CCFFFF"/>
    <a:srgbClr val="0000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 varScale="1">
        <p:scale>
          <a:sx n="69" d="100"/>
          <a:sy n="69" d="100"/>
        </p:scale>
        <p:origin x="11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65B56B2F-8AE4-454C-861C-A8191F87CAD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E3A70F9-84AB-49D2-ABE9-350BFE57E8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2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F144DCBA-BB1E-43B7-8740-A020B5754C9D}" type="datetimeFigureOut">
              <a:rPr lang="en-US" altLang="en-US"/>
              <a:pPr>
                <a:defRPr/>
              </a:pPr>
              <a:t>1/18/2020</a:t>
            </a:fld>
            <a:endParaRPr lang="en-US" altLang="en-US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C1C39577-BD6C-4787-AFE9-77D1DB131B8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83776518-AEAD-452D-ACCE-89FEF980ADD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2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EB1F8EA6-A9B8-4AB8-8849-56BBDCF675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636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E59C7F-5D6E-4459-A591-6AFE7E3567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98424E-55FD-4C62-BBB5-DD565CC28B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1CF935-ED77-4825-9CA0-E8947295F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385B2-CD73-4D52-B987-66560505DF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46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B607C4-7B74-4425-AB1D-8F477DA130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F3E815-79D4-49A4-99F7-201D4DA4E6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B1A9B4-4749-476A-9BA0-9A9F01CB4E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B65F4-B4D0-45EE-9C4C-26606BE942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89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238E67-AE5F-49F4-9ECC-5D657D35F8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43E886-6BCF-4137-8AF2-60B16BF95C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5C9A76-B73F-49B6-8DAF-92E1932EC3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6DC0E-3FEF-4D92-A800-8161ED5E51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21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6524FE-9E18-4F1E-ABA6-53EF566A7C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3812EF-FA21-4366-BA6D-F971C3C208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1F633C-32F8-45CF-8953-697FFF2649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A7918-73BE-4E94-BFB4-FD2A78A6A1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27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636311-748A-4DBC-A3E6-63D655AB35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306248-4066-40CF-A2D3-11404FA7A0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ABA2A1-5A1A-4E58-AACE-457AE40C40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92EA3-5E21-4292-859B-A604EC0E4C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9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F761A5-2B83-48ED-A370-C01097777F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EE13CD-5C7F-4D81-B660-37FEB73B07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71B026-BEA3-4D05-A9F2-18910B371C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6396A-A088-4B99-982A-395F6C765A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00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B054745-60CD-48D0-90AF-AEA189624A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A4EDE2-F341-4D5A-B202-E854418598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24F41D0-6FA6-4DB1-AADB-4A83277F4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445AD-9A4F-4D10-8BBD-BE8B69C4A8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91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A34CD2D-A089-40CB-AADF-B0E5C8D4DB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BFD8F16-0ECB-486B-86CD-F78EF9D3B5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D16C97-82A4-4A98-A94A-A8D689AC2E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AB242-6DCC-405F-81D2-963B08B290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784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CF3C72C-1EFF-4577-9583-3E71EDDC35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7164C4A-1DBD-40D3-A50F-042A860315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3C6CA25-A533-4D9A-89A1-E457F00402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B710-205F-4710-A050-C205E2E26A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80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96FD50-BB41-445D-9B46-ECBF48397A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FC2633-C830-4095-A0D3-C32AB3585B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26DCC2-AE90-4DF6-8886-1B57AD8647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98963-6BC9-4AB0-8E61-6571FFB414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77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D35E9F-249E-4425-BCF0-D2F87FB577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785EE9-A820-40E4-BAA9-2C8C0E0494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47933A-09C6-43D1-A8E4-01B9C8B0D6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C8AE5-E346-4C3F-AB10-1AE3ECFAC8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88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03C28DE-2680-401B-B742-59A2F1C3B4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6F10E70-5AB3-42D1-93D6-199838FA7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8C2F225-718B-4FDF-8897-AA60E7E3BB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4A9D0EE-F641-4A50-B17C-188CBAA039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C037AC6-E355-4B82-9818-256A27D1C57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3CEBD35-40F1-4B49-A5B6-B9C28AE3C0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600368"/>
            <a:ext cx="7467600" cy="2057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4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2018 Theme: 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44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“What It Means to Love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971800"/>
            <a:ext cx="5638800" cy="28194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>
                <a:solidFill>
                  <a:schemeClr val="bg1"/>
                </a:solidFill>
              </a:rPr>
              <a:t>Loving </a:t>
            </a:r>
            <a:r>
              <a:rPr lang="en-US" altLang="en-US" sz="4000" i="1" kern="0" dirty="0">
                <a:solidFill>
                  <a:schemeClr val="bg1"/>
                </a:solidFill>
              </a:rPr>
              <a:t>God Means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“Love Not the World!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(1</a:t>
            </a:r>
            <a:r>
              <a:rPr lang="en-US" altLang="en-US" sz="4000" i="1" kern="0" baseline="30000" dirty="0">
                <a:solidFill>
                  <a:schemeClr val="bg1"/>
                </a:solidFill>
              </a:rPr>
              <a:t>st</a:t>
            </a:r>
            <a:r>
              <a:rPr lang="en-US" altLang="en-US" sz="4000" i="1" kern="0" dirty="0">
                <a:solidFill>
                  <a:schemeClr val="bg1"/>
                </a:solidFill>
              </a:rPr>
              <a:t> John 2:15-17)</a:t>
            </a:r>
          </a:p>
          <a:p>
            <a:pPr marL="0" indent="0" algn="ctr" eaLnBrk="1" hangingPunct="1">
              <a:buFontTx/>
              <a:buNone/>
              <a:defRPr/>
            </a:pPr>
            <a:endParaRPr lang="en-US" altLang="en-US" sz="2400" i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695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45184" y="1066800"/>
            <a:ext cx="7644254" cy="56388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Adam &amp; Eve’s Evil </a:t>
            </a:r>
          </a:p>
          <a:p>
            <a:pPr marL="609600" indent="-609600" algn="ctr">
              <a:buFontTx/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Came from Loving the World</a:t>
            </a:r>
          </a:p>
          <a:p>
            <a:pPr marL="609600" indent="-609600" algn="ctr">
              <a:spcBef>
                <a:spcPts val="0"/>
              </a:spcBef>
              <a:buFontTx/>
              <a:buNone/>
              <a:defRPr/>
            </a:pPr>
            <a:endParaRPr lang="en-US" altLang="en-US" sz="20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The parallels of 1</a:t>
            </a:r>
            <a:r>
              <a:rPr lang="en-US" altLang="en-US" sz="24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2400" dirty="0">
                <a:ea typeface="MS Mincho" panose="020B0400000000000000" pitchFamily="49" charset="-128"/>
              </a:rPr>
              <a:t> John 2:15-17 and Genesis 3:1-6</a:t>
            </a:r>
          </a:p>
          <a:p>
            <a:pPr marL="857250" lvl="1" indent="-457200"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solidFill>
                  <a:srgbClr val="FF0000"/>
                </a:solidFill>
                <a:ea typeface="MS Mincho" panose="020B0400000000000000" pitchFamily="49" charset="-128"/>
              </a:rPr>
              <a:t>Lust of the flesh – “the tree was good for food”</a:t>
            </a:r>
          </a:p>
          <a:p>
            <a:pPr marL="857250" lvl="1" indent="-457200"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solidFill>
                  <a:srgbClr val="FF0000"/>
                </a:solidFill>
                <a:ea typeface="MS Mincho" panose="020B0400000000000000" pitchFamily="49" charset="-128"/>
              </a:rPr>
              <a:t>Lust of the eyes – “pleasant to the eyes”</a:t>
            </a:r>
          </a:p>
          <a:p>
            <a:pPr marL="857250" lvl="1" indent="-457200"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solidFill>
                  <a:srgbClr val="FF0000"/>
                </a:solidFill>
                <a:ea typeface="MS Mincho" panose="020B0400000000000000" pitchFamily="49" charset="-128"/>
              </a:rPr>
              <a:t>Pride of life – “be like God” </a:t>
            </a:r>
          </a:p>
          <a:p>
            <a:pPr marL="857250" lvl="1" indent="-457200">
              <a:buFont typeface="Wingdings" panose="05000000000000000000" pitchFamily="2" charset="2"/>
              <a:buChar char="Ø"/>
              <a:defRPr/>
            </a:pPr>
            <a:endParaRPr lang="en-US" altLang="en-US" sz="2200" dirty="0">
              <a:ea typeface="MS Mincho" panose="020B0400000000000000" pitchFamily="49" charset="-128"/>
            </a:endParaRPr>
          </a:p>
          <a:p>
            <a:pPr marL="457200" indent="-457200">
              <a:buFont typeface="+mj-lt"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The love of the world separates us from God (Gen. 2:16-17; Gen. 3:7ff)</a:t>
            </a:r>
            <a:endParaRPr lang="en-US" altLang="en-US" sz="2200" dirty="0"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4689" y="0"/>
            <a:ext cx="9144000" cy="810838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FontTx/>
                <a:buNone/>
              </a:pPr>
              <a:r>
                <a:rPr lang="en-US" altLang="en-US" sz="2000" dirty="0">
                  <a:solidFill>
                    <a:schemeClr val="bg1"/>
                  </a:solidFill>
                </a:rPr>
                <a:t>Loving God Means “Love Not the World” (1</a:t>
              </a:r>
              <a:r>
                <a:rPr lang="en-US" altLang="en-US" sz="200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2000" dirty="0">
                  <a:solidFill>
                    <a:schemeClr val="bg1"/>
                  </a:solidFill>
                </a:rPr>
                <a:t> John 2:15-17)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62992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45184" y="1066800"/>
            <a:ext cx="7644254" cy="56388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Cain’s Evil </a:t>
            </a:r>
          </a:p>
          <a:p>
            <a:pPr marL="609600" indent="-609600" algn="ctr">
              <a:buFontTx/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Came from Loving the World</a:t>
            </a:r>
          </a:p>
          <a:p>
            <a:pPr marL="609600" indent="-609600" algn="ctr">
              <a:spcBef>
                <a:spcPts val="0"/>
              </a:spcBef>
              <a:buFontTx/>
              <a:buNone/>
              <a:defRPr/>
            </a:pPr>
            <a:endParaRPr lang="en-US" altLang="en-US" sz="20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1</a:t>
            </a:r>
            <a:r>
              <a:rPr lang="en-US" altLang="en-US" sz="24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2400" dirty="0">
                <a:ea typeface="MS Mincho" panose="020B0400000000000000" pitchFamily="49" charset="-128"/>
              </a:rPr>
              <a:t> John 3:10-15;  Genesis 4:1-8</a:t>
            </a:r>
          </a:p>
          <a:p>
            <a:pPr marL="857250" lvl="1" indent="-457200"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ea typeface="MS Mincho" panose="020B0400000000000000" pitchFamily="49" charset="-128"/>
              </a:rPr>
              <a:t>Cain’s “works were evil” (Jude 11)</a:t>
            </a:r>
          </a:p>
          <a:p>
            <a:pPr marL="857250" lvl="1" indent="-457200"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ea typeface="MS Mincho" panose="020B0400000000000000" pitchFamily="49" charset="-128"/>
              </a:rPr>
              <a:t>Cain did not love his brother, whose works were righteous (1</a:t>
            </a:r>
            <a:r>
              <a:rPr lang="en-US" altLang="en-US" sz="22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2200" dirty="0">
                <a:ea typeface="MS Mincho" panose="020B0400000000000000" pitchFamily="49" charset="-128"/>
              </a:rPr>
              <a:t> John 2:9-11)</a:t>
            </a:r>
          </a:p>
          <a:p>
            <a:pPr marL="857250" lvl="1" indent="-457200"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ea typeface="MS Mincho" panose="020B0400000000000000" pitchFamily="49" charset="-128"/>
              </a:rPr>
              <a:t>Cain was a murderer</a:t>
            </a:r>
          </a:p>
          <a:p>
            <a:pPr marL="857250" lvl="1" indent="-457200">
              <a:buFont typeface="Wingdings" panose="05000000000000000000" pitchFamily="2" charset="2"/>
              <a:buChar char="Ø"/>
              <a:defRPr/>
            </a:pPr>
            <a:endParaRPr lang="en-US" altLang="en-US" sz="2200" dirty="0">
              <a:ea typeface="MS Mincho" panose="020B0400000000000000" pitchFamily="49" charset="-128"/>
            </a:endParaRPr>
          </a:p>
          <a:p>
            <a:pPr marL="457200" indent="-457200">
              <a:buFont typeface="+mj-lt"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The love of the world separates us from loving others, even our own righteous brother</a:t>
            </a:r>
            <a:endParaRPr lang="en-US" altLang="en-US" sz="2200" dirty="0"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4689" y="0"/>
            <a:ext cx="9144000" cy="810838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FontTx/>
                <a:buNone/>
              </a:pPr>
              <a:r>
                <a:rPr lang="en-US" altLang="en-US" sz="2000" dirty="0">
                  <a:solidFill>
                    <a:schemeClr val="bg1"/>
                  </a:solidFill>
                </a:rPr>
                <a:t>Loving God Means “Love Not the World” (1</a:t>
              </a:r>
              <a:r>
                <a:rPr lang="en-US" altLang="en-US" sz="200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2000" dirty="0">
                  <a:solidFill>
                    <a:schemeClr val="bg1"/>
                  </a:solidFill>
                </a:rPr>
                <a:t> John 2:15-17)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71404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45184" y="1066800"/>
            <a:ext cx="7644254" cy="56388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An Eternal Agenda? (1</a:t>
            </a:r>
            <a:r>
              <a:rPr lang="en-US" altLang="en-US" u="sng" baseline="30000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st</a:t>
            </a: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 John 5:1-5)</a:t>
            </a:r>
          </a:p>
          <a:p>
            <a:pPr marL="609600" indent="-609600" algn="ctr">
              <a:buFontTx/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Love God vs. Loving the World</a:t>
            </a:r>
          </a:p>
          <a:p>
            <a:pPr marL="609600" indent="-609600" algn="ctr">
              <a:spcBef>
                <a:spcPts val="0"/>
              </a:spcBef>
              <a:buFontTx/>
              <a:buNone/>
              <a:defRPr/>
            </a:pPr>
            <a:endParaRPr lang="en-US" altLang="en-US" sz="20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Loving the World is empty.</a:t>
            </a:r>
          </a:p>
          <a:p>
            <a:pPr marL="857250" lvl="1" indent="-457200"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solidFill>
                  <a:srgbClr val="FF0000"/>
                </a:solidFill>
                <a:ea typeface="MS Mincho" panose="020B0400000000000000" pitchFamily="49" charset="-128"/>
              </a:rPr>
              <a:t>Lust of the Flesh  (Phil. 3:17-21)</a:t>
            </a:r>
          </a:p>
          <a:p>
            <a:pPr marL="857250" lvl="1" indent="-457200"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solidFill>
                  <a:srgbClr val="FF0000"/>
                </a:solidFill>
                <a:ea typeface="MS Mincho" panose="020B0400000000000000" pitchFamily="49" charset="-128"/>
              </a:rPr>
              <a:t>Lust of the Eyes  (Matt. 19:16-22)</a:t>
            </a:r>
          </a:p>
          <a:p>
            <a:pPr marL="857250" lvl="1" indent="-457200"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solidFill>
                  <a:srgbClr val="FF0000"/>
                </a:solidFill>
                <a:ea typeface="MS Mincho" panose="020B0400000000000000" pitchFamily="49" charset="-128"/>
              </a:rPr>
              <a:t>Pride of Life  (Matt. 27:18)</a:t>
            </a:r>
          </a:p>
          <a:p>
            <a:pPr marL="857250" lvl="1" indent="-457200">
              <a:buFont typeface="Wingdings" panose="05000000000000000000" pitchFamily="2" charset="2"/>
              <a:buChar char="Ø"/>
              <a:defRPr/>
            </a:pPr>
            <a:endParaRPr lang="en-US" altLang="en-US" sz="2200" dirty="0">
              <a:solidFill>
                <a:srgbClr val="FF0000"/>
              </a:solidFill>
              <a:ea typeface="MS Mincho" panose="020B0400000000000000" pitchFamily="49" charset="-128"/>
            </a:endParaRPr>
          </a:p>
          <a:p>
            <a:pPr marL="457200" indent="-457200">
              <a:buFont typeface="+mj-lt"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Loving God rewards us eternally</a:t>
            </a:r>
          </a:p>
          <a:p>
            <a:pPr marL="857250" lvl="1" indent="-457200"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solidFill>
                  <a:srgbClr val="FF0000"/>
                </a:solidFill>
                <a:ea typeface="MS Mincho" panose="020B0400000000000000" pitchFamily="49" charset="-128"/>
              </a:rPr>
              <a:t>Reclaimed (1</a:t>
            </a:r>
            <a:r>
              <a:rPr lang="en-US" altLang="en-US" sz="2200" baseline="30000" dirty="0">
                <a:solidFill>
                  <a:srgbClr val="FF0000"/>
                </a:solidFill>
                <a:ea typeface="MS Mincho" panose="020B0400000000000000" pitchFamily="49" charset="-128"/>
              </a:rPr>
              <a:t>st</a:t>
            </a:r>
            <a:r>
              <a:rPr lang="en-US" altLang="en-US" sz="2200" dirty="0">
                <a:solidFill>
                  <a:srgbClr val="FF0000"/>
                </a:solidFill>
                <a:ea typeface="MS Mincho" panose="020B0400000000000000" pitchFamily="49" charset="-128"/>
              </a:rPr>
              <a:t> John 2:1-2)</a:t>
            </a:r>
          </a:p>
          <a:p>
            <a:pPr marL="857250" lvl="1" indent="-457200"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solidFill>
                  <a:srgbClr val="FF0000"/>
                </a:solidFill>
                <a:ea typeface="MS Mincho" panose="020B0400000000000000" pitchFamily="49" charset="-128"/>
              </a:rPr>
              <a:t>Repaired (1</a:t>
            </a:r>
            <a:r>
              <a:rPr lang="en-US" altLang="en-US" sz="2200" baseline="30000" dirty="0">
                <a:solidFill>
                  <a:srgbClr val="FF0000"/>
                </a:solidFill>
                <a:ea typeface="MS Mincho" panose="020B0400000000000000" pitchFamily="49" charset="-128"/>
              </a:rPr>
              <a:t>st</a:t>
            </a:r>
            <a:r>
              <a:rPr lang="en-US" altLang="en-US" sz="2200" dirty="0">
                <a:solidFill>
                  <a:srgbClr val="FF0000"/>
                </a:solidFill>
                <a:ea typeface="MS Mincho" panose="020B0400000000000000" pitchFamily="49" charset="-128"/>
              </a:rPr>
              <a:t> John 1:7)</a:t>
            </a:r>
          </a:p>
          <a:p>
            <a:pPr marL="857250" lvl="1" indent="-457200">
              <a:buFont typeface="Wingdings" panose="05000000000000000000" pitchFamily="2" charset="2"/>
              <a:buChar char="Ø"/>
              <a:defRPr/>
            </a:pPr>
            <a:r>
              <a:rPr lang="en-US" altLang="en-US" sz="2200" dirty="0">
                <a:solidFill>
                  <a:srgbClr val="FF0000"/>
                </a:solidFill>
                <a:ea typeface="MS Mincho" panose="020B0400000000000000" pitchFamily="49" charset="-128"/>
              </a:rPr>
              <a:t>Repurposed (1</a:t>
            </a:r>
            <a:r>
              <a:rPr lang="en-US" altLang="en-US" sz="2200" baseline="30000" dirty="0">
                <a:solidFill>
                  <a:srgbClr val="FF0000"/>
                </a:solidFill>
                <a:ea typeface="MS Mincho" panose="020B0400000000000000" pitchFamily="49" charset="-128"/>
              </a:rPr>
              <a:t>st</a:t>
            </a:r>
            <a:r>
              <a:rPr lang="en-US" altLang="en-US" sz="2200" dirty="0">
                <a:solidFill>
                  <a:srgbClr val="FF0000"/>
                </a:solidFill>
                <a:ea typeface="MS Mincho" panose="020B0400000000000000" pitchFamily="49" charset="-128"/>
              </a:rPr>
              <a:t> John 5:1-5)</a:t>
            </a:r>
          </a:p>
          <a:p>
            <a:pPr marL="857250" lvl="1" indent="-457200">
              <a:buFont typeface="Wingdings" panose="05000000000000000000" pitchFamily="2" charset="2"/>
              <a:buChar char="Ø"/>
              <a:defRPr/>
            </a:pPr>
            <a:endParaRPr lang="en-US" altLang="en-US" sz="1800" dirty="0"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4689" y="0"/>
            <a:ext cx="9144000" cy="810838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FontTx/>
                <a:buNone/>
              </a:pPr>
              <a:r>
                <a:rPr lang="en-US" altLang="en-US" sz="2000" dirty="0">
                  <a:solidFill>
                    <a:schemeClr val="bg1"/>
                  </a:solidFill>
                </a:rPr>
                <a:t>Loving God Means “Love Not the World” (1</a:t>
              </a:r>
              <a:r>
                <a:rPr lang="en-US" altLang="en-US" sz="200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2000" dirty="0">
                  <a:solidFill>
                    <a:schemeClr val="bg1"/>
                  </a:solidFill>
                </a:rPr>
                <a:t> John 2:15-17)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53949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4726</TotalTime>
  <Words>266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Andalus</vt:lpstr>
      <vt:lpstr>Arial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Loving God Means Love Not the World</dc:title>
  <dc:creator>Carl</dc:creator>
  <cp:lastModifiedBy>Carl</cp:lastModifiedBy>
  <cp:revision>322</cp:revision>
  <cp:lastPrinted>2018-04-01T14:08:30Z</cp:lastPrinted>
  <dcterms:created xsi:type="dcterms:W3CDTF">2012-03-18T20:35:27Z</dcterms:created>
  <dcterms:modified xsi:type="dcterms:W3CDTF">2020-01-18T23:55:43Z</dcterms:modified>
</cp:coreProperties>
</file>