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58" r:id="rId2"/>
    <p:sldId id="359" r:id="rId3"/>
    <p:sldId id="360" r:id="rId4"/>
    <p:sldId id="361" r:id="rId5"/>
    <p:sldId id="362" r:id="rId6"/>
  </p:sldIdLst>
  <p:sldSz cx="9144000" cy="5143500" type="screen16x9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3366"/>
    <a:srgbClr val="000066"/>
    <a:srgbClr val="0000CC"/>
    <a:srgbClr val="009999"/>
    <a:srgbClr val="006699"/>
    <a:srgbClr val="99003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90" autoAdjust="0"/>
    <p:restoredTop sz="96224" autoAdjust="0"/>
  </p:normalViewPr>
  <p:slideViewPr>
    <p:cSldViewPr>
      <p:cViewPr varScale="1">
        <p:scale>
          <a:sx n="133" d="100"/>
          <a:sy n="133" d="100"/>
        </p:scale>
        <p:origin x="132" y="324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782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/>
            </a:lvl1pPr>
          </a:lstStyle>
          <a:p>
            <a:fld id="{EF61BAE8-95F3-4232-B85D-A7FCB0A68E4D}" type="datetimeFigureOut">
              <a:rPr lang="en-US" altLang="en-US"/>
              <a:pPr/>
              <a:t>3/2/2020</a:t>
            </a:fld>
            <a:endParaRPr lang="en-US" alt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782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/>
            </a:lvl1pPr>
          </a:lstStyle>
          <a:p>
            <a:fld id="{137FF456-0FB9-416B-917B-E7F18AACB6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0510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782" y="0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r">
              <a:defRPr sz="1200"/>
            </a:lvl1pPr>
          </a:lstStyle>
          <a:p>
            <a:fld id="{B67D9122-F63E-4EF3-A539-3BF8022F185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73163"/>
            <a:ext cx="5635625" cy="3170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14" tIns="45807" rIns="91614" bIns="4580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1" y="4517727"/>
            <a:ext cx="5683253" cy="3697189"/>
          </a:xfrm>
          <a:prstGeom prst="rect">
            <a:avLst/>
          </a:prstGeom>
        </p:spPr>
        <p:txBody>
          <a:bodyPr vert="horz" lIns="91614" tIns="45807" rIns="91614" bIns="4580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779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782" y="8917779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r">
              <a:defRPr sz="1200"/>
            </a:lvl1pPr>
          </a:lstStyle>
          <a:p>
            <a:fld id="{FE5F192D-C401-4971-BCD2-FEFF21EAE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48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173163"/>
            <a:ext cx="5635625" cy="31702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E5F192D-C401-4971-BCD2-FEFF21EAE6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412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173163"/>
            <a:ext cx="5635625" cy="31702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E5F192D-C401-4971-BCD2-FEFF21EAE6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878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173163"/>
            <a:ext cx="5635625" cy="31702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E5F192D-C401-4971-BCD2-FEFF21EAE6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178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173163"/>
            <a:ext cx="5635625" cy="31702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E5F192D-C401-4971-BCD2-FEFF21EAE6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671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3425" y="1173163"/>
            <a:ext cx="5635625" cy="31702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E5F192D-C401-4971-BCD2-FEFF21EAE6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915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2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167" indent="0" algn="ctr">
              <a:buNone/>
              <a:defRPr/>
            </a:lvl2pPr>
            <a:lvl3pPr marL="914332" indent="0" algn="ctr">
              <a:buNone/>
              <a:defRPr/>
            </a:lvl3pPr>
            <a:lvl4pPr marL="1371498" indent="0" algn="ctr">
              <a:buNone/>
              <a:defRPr/>
            </a:lvl4pPr>
            <a:lvl5pPr marL="1828664" indent="0" algn="ctr">
              <a:buNone/>
              <a:defRPr/>
            </a:lvl5pPr>
            <a:lvl6pPr marL="2285830" indent="0" algn="ctr">
              <a:buNone/>
              <a:defRPr/>
            </a:lvl6pPr>
            <a:lvl7pPr marL="2742994" indent="0" algn="ctr">
              <a:buNone/>
              <a:defRPr/>
            </a:lvl7pPr>
            <a:lvl8pPr marL="3200160" indent="0" algn="ctr">
              <a:buNone/>
              <a:defRPr/>
            </a:lvl8pPr>
            <a:lvl9pPr marL="365732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6CB268-7D37-4532-8E3A-41E71147C0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79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F34F1-020E-4786-9717-BE32952E6E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143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15853-7630-4A28-BD6C-C888CA0DEE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24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B8E159-F249-4C59-883F-525D5F5C95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401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8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67" indent="0">
              <a:buNone/>
              <a:defRPr sz="1800"/>
            </a:lvl2pPr>
            <a:lvl3pPr marL="914332" indent="0">
              <a:buNone/>
              <a:defRPr sz="1600"/>
            </a:lvl3pPr>
            <a:lvl4pPr marL="1371498" indent="0">
              <a:buNone/>
              <a:defRPr sz="1400"/>
            </a:lvl4pPr>
            <a:lvl5pPr marL="1828664" indent="0">
              <a:buNone/>
              <a:defRPr sz="1400"/>
            </a:lvl5pPr>
            <a:lvl6pPr marL="2285830" indent="0">
              <a:buNone/>
              <a:defRPr sz="1400"/>
            </a:lvl6pPr>
            <a:lvl7pPr marL="2742994" indent="0">
              <a:buNone/>
              <a:defRPr sz="1400"/>
            </a:lvl7pPr>
            <a:lvl8pPr marL="3200160" indent="0">
              <a:buNone/>
              <a:defRPr sz="1400"/>
            </a:lvl8pPr>
            <a:lvl9pPr marL="3657327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5012ED-4A5A-4675-9A57-B883A0A905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610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AE24D-1BF4-4039-A5CD-E871C16B19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189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23278F-B036-42A8-B2A3-20D199A38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4502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EF87C-096A-483B-B67D-A7352B2A79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336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8F6FD7-F1C9-493B-86F2-DAEA9E694C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27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0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5" y="204800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0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B128E-D5DF-46BE-9998-68FAAC9092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760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037C3-0146-4A25-B6E6-C1E20F7EEC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6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3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EE367A27-C1BE-47B7-BB6C-3DBF6389532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16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332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49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66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874" indent="-342874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895" indent="-28573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2914" indent="-228584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080" indent="-22858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247" indent="-22858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412" indent="-22858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578" indent="-22858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8744" indent="-22858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5910" indent="-22858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100" y="666750"/>
            <a:ext cx="7035800" cy="35814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Lessons from 2</a:t>
            </a:r>
            <a:r>
              <a:rPr kumimoji="0" lang="en-US" altLang="en-US" sz="4000" b="0" i="1" u="none" strike="noStrike" kern="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nd</a:t>
            </a:r>
            <a:r>
              <a:rPr kumimoji="0" lang="en-US" altLang="en-US" sz="40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Corinthians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--------------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“Grief Turned to Joy”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(2</a:t>
            </a:r>
            <a:r>
              <a:rPr kumimoji="0" lang="en-US" altLang="en-US" sz="4000" b="0" i="1" u="none" strike="noStrike" kern="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nd</a:t>
            </a:r>
            <a:r>
              <a:rPr kumimoji="0" lang="en-US" altLang="en-US" sz="40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Cor. 2)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133" b="0" i="1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133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Sunday Evening March 1, 2020</a:t>
            </a:r>
          </a:p>
        </p:txBody>
      </p:sp>
    </p:spTree>
    <p:extLst>
      <p:ext uri="{BB962C8B-B14F-4D97-AF65-F5344CB8AC3E}">
        <p14:creationId xmlns:p14="http://schemas.microsoft.com/office/powerpoint/2010/main" val="3865478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6200" y="514350"/>
            <a:ext cx="8991600" cy="38862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  <a:ea typeface="MS Mincho" panose="020B0400000000000000" pitchFamily="49" charset="-128"/>
                <a:cs typeface="Calibri" panose="020F0502020204030204" pitchFamily="34" charset="0"/>
              </a:rPr>
              <a:t>1. </a:t>
            </a:r>
            <a:r>
              <a:rPr lang="en-US" altLang="en-US" sz="2600" dirty="0">
                <a:solidFill>
                  <a:srgbClr val="C00000"/>
                </a:solidFill>
                <a:latin typeface="Calibri" panose="020F0502020204030204" pitchFamily="34" charset="0"/>
                <a:ea typeface="MS Mincho" panose="020B0400000000000000" pitchFamily="49" charset="-128"/>
                <a:cs typeface="Calibri" panose="020F0502020204030204" pitchFamily="34" charset="0"/>
              </a:rPr>
              <a:t>Grief from earlier rebukes to the Corinthians (2:1-4)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600" dirty="0">
                <a:latin typeface="Calibri" panose="020F0502020204030204" pitchFamily="34" charset="0"/>
                <a:ea typeface="MS Mincho" panose="020B0400000000000000" pitchFamily="49" charset="-128"/>
                <a:cs typeface="Calibri" panose="020F0502020204030204" pitchFamily="34" charset="0"/>
              </a:rPr>
              <a:t>Paul was direct in the first letter: calling out divisions, carnal motives, immorality, going to law against brothers, the abuse of Lord’s Supper, etc. This was painfully received.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600" dirty="0">
                <a:latin typeface="Calibri" panose="020F0502020204030204" pitchFamily="34" charset="0"/>
                <a:ea typeface="MS Mincho" panose="020B0400000000000000" pitchFamily="49" charset="-128"/>
                <a:cs typeface="Calibri" panose="020F0502020204030204" pitchFamily="34" charset="0"/>
              </a:rPr>
              <a:t>This follow-up letter has a joyful tone.   Even the first letter was not purposed for grief, but rather a love letter.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600" dirty="0">
                <a:latin typeface="Calibri" panose="020F0502020204030204" pitchFamily="34" charset="0"/>
                <a:ea typeface="MS Mincho" panose="020B0400000000000000" pitchFamily="49" charset="-128"/>
                <a:cs typeface="Calibri" panose="020F0502020204030204" pitchFamily="34" charset="0"/>
              </a:rPr>
              <a:t>We must not break down our co-workers; the only ones whom God purposes to bring us joy!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AFE396E-1D09-4B0C-986D-20E308A55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17961"/>
            <a:ext cx="9144000" cy="496389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133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Lessons From 2</a:t>
            </a:r>
            <a:r>
              <a:rPr kumimoji="0" lang="en-US" altLang="en-US" sz="2133" b="0" i="1" u="none" strike="noStrike" kern="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nd</a:t>
            </a:r>
            <a:r>
              <a:rPr kumimoji="0" lang="en-US" altLang="en-US" sz="2133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Corinthians – “Grief Turned to Joy” (2</a:t>
            </a:r>
            <a:r>
              <a:rPr kumimoji="0" lang="en-US" altLang="en-US" sz="2133" b="0" i="1" u="none" strike="noStrike" kern="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nd</a:t>
            </a:r>
            <a:r>
              <a:rPr kumimoji="0" lang="en-US" altLang="en-US" sz="2133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Cor. 2)</a:t>
            </a:r>
          </a:p>
        </p:txBody>
      </p:sp>
    </p:spTree>
    <p:extLst>
      <p:ext uri="{BB962C8B-B14F-4D97-AF65-F5344CB8AC3E}">
        <p14:creationId xmlns:p14="http://schemas.microsoft.com/office/powerpoint/2010/main" val="60919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6200" y="514350"/>
            <a:ext cx="8991600" cy="44958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  <a:ea typeface="MS Mincho" panose="020B0400000000000000" pitchFamily="49" charset="-128"/>
                <a:cs typeface="Calibri" panose="020F0502020204030204" pitchFamily="34" charset="0"/>
              </a:rPr>
              <a:t>2. </a:t>
            </a:r>
            <a:r>
              <a:rPr lang="en-US" altLang="en-US" sz="2600" dirty="0">
                <a:solidFill>
                  <a:srgbClr val="C00000"/>
                </a:solidFill>
                <a:latin typeface="Calibri" panose="020F0502020204030204" pitchFamily="34" charset="0"/>
                <a:ea typeface="MS Mincho" panose="020B0400000000000000" pitchFamily="49" charset="-128"/>
                <a:cs typeface="Calibri" panose="020F0502020204030204" pitchFamily="34" charset="0"/>
              </a:rPr>
              <a:t>Grief from immorality by one of the Corinthians (2:5-11)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600" dirty="0">
                <a:latin typeface="Calibri" panose="020F0502020204030204" pitchFamily="34" charset="0"/>
                <a:ea typeface="MS Mincho" panose="020B0400000000000000" pitchFamily="49" charset="-128"/>
                <a:cs typeface="Calibri" panose="020F0502020204030204" pitchFamily="34" charset="0"/>
              </a:rPr>
              <a:t>This sinner was possibly the adulterer from 1</a:t>
            </a:r>
            <a:r>
              <a:rPr lang="en-US" altLang="en-US" sz="2600" baseline="30000" dirty="0">
                <a:latin typeface="Calibri" panose="020F0502020204030204" pitchFamily="34" charset="0"/>
                <a:ea typeface="MS Mincho" panose="020B0400000000000000" pitchFamily="49" charset="-128"/>
                <a:cs typeface="Calibri" panose="020F0502020204030204" pitchFamily="34" charset="0"/>
              </a:rPr>
              <a:t>st</a:t>
            </a:r>
            <a:r>
              <a:rPr lang="en-US" altLang="en-US" sz="2600" dirty="0">
                <a:latin typeface="Calibri" panose="020F0502020204030204" pitchFamily="34" charset="0"/>
                <a:ea typeface="MS Mincho" panose="020B0400000000000000" pitchFamily="49" charset="-128"/>
                <a:cs typeface="Calibri" panose="020F0502020204030204" pitchFamily="34" charset="0"/>
              </a:rPr>
              <a:t> Cor. 5.  The Corinthians were commanded to deliver him to Satan…that his spirit may be saved.  (1</a:t>
            </a:r>
            <a:r>
              <a:rPr lang="en-US" altLang="en-US" sz="2600" baseline="30000" dirty="0">
                <a:latin typeface="Calibri" panose="020F0502020204030204" pitchFamily="34" charset="0"/>
                <a:ea typeface="MS Mincho" panose="020B0400000000000000" pitchFamily="49" charset="-128"/>
                <a:cs typeface="Calibri" panose="020F0502020204030204" pitchFamily="34" charset="0"/>
              </a:rPr>
              <a:t>st</a:t>
            </a:r>
            <a:r>
              <a:rPr lang="en-US" altLang="en-US" sz="2600" dirty="0">
                <a:latin typeface="Calibri" panose="020F0502020204030204" pitchFamily="34" charset="0"/>
                <a:ea typeface="MS Mincho" panose="020B0400000000000000" pitchFamily="49" charset="-128"/>
                <a:cs typeface="Calibri" panose="020F0502020204030204" pitchFamily="34" charset="0"/>
              </a:rPr>
              <a:t> Cor. 5:4-5)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600" dirty="0">
                <a:latin typeface="Calibri" panose="020F0502020204030204" pitchFamily="34" charset="0"/>
                <a:ea typeface="MS Mincho" panose="020B0400000000000000" pitchFamily="49" charset="-128"/>
                <a:cs typeface="Calibri" panose="020F0502020204030204" pitchFamily="34" charset="0"/>
              </a:rPr>
              <a:t>The punishment brought the sinner back to the Lord!  Now what?  Probation, second class Christian?  Forgive &amp; comfort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600" dirty="0">
                <a:latin typeface="Calibri" panose="020F0502020204030204" pitchFamily="34" charset="0"/>
                <a:ea typeface="MS Mincho" panose="020B0400000000000000" pitchFamily="49" charset="-128"/>
                <a:cs typeface="Calibri" panose="020F0502020204030204" pitchFamily="34" charset="0"/>
              </a:rPr>
              <a:t>Not a grief to Paul, should not be continued grief to the Corinthians or to the sinner. (James 5:19-20)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600" dirty="0">
                <a:latin typeface="Calibri" panose="020F0502020204030204" pitchFamily="34" charset="0"/>
                <a:ea typeface="MS Mincho" panose="020B0400000000000000" pitchFamily="49" charset="-128"/>
                <a:cs typeface="Calibri" panose="020F0502020204030204" pitchFamily="34" charset="0"/>
              </a:rPr>
              <a:t>If grief persists, it serves the devices of Satan.  As quickly as possible we must help all parties find joy in the Lord. 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AFE396E-1D09-4B0C-986D-20E308A55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17961"/>
            <a:ext cx="9144000" cy="496389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133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Lessons From 2</a:t>
            </a:r>
            <a:r>
              <a:rPr kumimoji="0" lang="en-US" altLang="en-US" sz="2133" b="0" i="1" u="none" strike="noStrike" kern="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nd</a:t>
            </a:r>
            <a:r>
              <a:rPr kumimoji="0" lang="en-US" altLang="en-US" sz="2133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Corinthians – “Grief Turned to Joy” (2</a:t>
            </a:r>
            <a:r>
              <a:rPr kumimoji="0" lang="en-US" altLang="en-US" sz="2133" b="0" i="1" u="none" strike="noStrike" kern="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nd</a:t>
            </a:r>
            <a:r>
              <a:rPr kumimoji="0" lang="en-US" altLang="en-US" sz="2133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Cor. 2)</a:t>
            </a:r>
          </a:p>
        </p:txBody>
      </p:sp>
    </p:spTree>
    <p:extLst>
      <p:ext uri="{BB962C8B-B14F-4D97-AF65-F5344CB8AC3E}">
        <p14:creationId xmlns:p14="http://schemas.microsoft.com/office/powerpoint/2010/main" val="6434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6200" y="514350"/>
            <a:ext cx="8991600" cy="25146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  <a:ea typeface="MS Mincho" panose="020B0400000000000000" pitchFamily="49" charset="-128"/>
                <a:cs typeface="Calibri" panose="020F0502020204030204" pitchFamily="34" charset="0"/>
              </a:rPr>
              <a:t>3. </a:t>
            </a:r>
            <a:r>
              <a:rPr lang="en-US" altLang="en-US" sz="2600" dirty="0">
                <a:solidFill>
                  <a:srgbClr val="C00000"/>
                </a:solidFill>
                <a:latin typeface="Calibri" panose="020F0502020204030204" pitchFamily="34" charset="0"/>
                <a:ea typeface="MS Mincho" panose="020B0400000000000000" pitchFamily="49" charset="-128"/>
                <a:cs typeface="Calibri" panose="020F0502020204030204" pitchFamily="34" charset="0"/>
              </a:rPr>
              <a:t>Grief from the absence of Titus (2:12-13)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600" dirty="0">
                <a:latin typeface="Calibri" panose="020F0502020204030204" pitchFamily="34" charset="0"/>
                <a:ea typeface="MS Mincho" panose="020B0400000000000000" pitchFamily="49" charset="-128"/>
                <a:cs typeface="Calibri" panose="020F0502020204030204" pitchFamily="34" charset="0"/>
              </a:rPr>
              <a:t>Paul did not find Titus upon his arrival in Troas.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600" dirty="0">
                <a:latin typeface="Calibri" panose="020F0502020204030204" pitchFamily="34" charset="0"/>
                <a:ea typeface="MS Mincho" panose="020B0400000000000000" pitchFamily="49" charset="-128"/>
                <a:cs typeface="Calibri" panose="020F0502020204030204" pitchFamily="34" charset="0"/>
              </a:rPr>
              <a:t>Grief turned to joy.  Paul proceeded to Macedonia (Philippi, Thessalonica, Berea), where Titus arrived (2</a:t>
            </a:r>
            <a:r>
              <a:rPr lang="en-US" altLang="en-US" sz="2600" baseline="30000" dirty="0">
                <a:latin typeface="Calibri" panose="020F0502020204030204" pitchFamily="34" charset="0"/>
                <a:ea typeface="MS Mincho" panose="020B0400000000000000" pitchFamily="49" charset="-128"/>
                <a:cs typeface="Calibri" panose="020F0502020204030204" pitchFamily="34" charset="0"/>
              </a:rPr>
              <a:t>nd</a:t>
            </a:r>
            <a:r>
              <a:rPr lang="en-US" altLang="en-US" sz="2600" dirty="0">
                <a:latin typeface="Calibri" panose="020F0502020204030204" pitchFamily="34" charset="0"/>
                <a:ea typeface="MS Mincho" panose="020B0400000000000000" pitchFamily="49" charset="-128"/>
                <a:cs typeface="Calibri" panose="020F0502020204030204" pitchFamily="34" charset="0"/>
              </a:rPr>
              <a:t> Cor. 7:5-7)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AFE396E-1D09-4B0C-986D-20E308A55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17961"/>
            <a:ext cx="9144000" cy="496389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133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Lessons From 2</a:t>
            </a:r>
            <a:r>
              <a:rPr kumimoji="0" lang="en-US" altLang="en-US" sz="2133" b="0" i="1" u="none" strike="noStrike" kern="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nd</a:t>
            </a:r>
            <a:r>
              <a:rPr kumimoji="0" lang="en-US" altLang="en-US" sz="2133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Corinthians – “Grief Turned to Joy” (2</a:t>
            </a:r>
            <a:r>
              <a:rPr kumimoji="0" lang="en-US" altLang="en-US" sz="2133" b="0" i="1" u="none" strike="noStrike" kern="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nd</a:t>
            </a:r>
            <a:r>
              <a:rPr kumimoji="0" lang="en-US" altLang="en-US" sz="2133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Cor. 2)</a:t>
            </a:r>
          </a:p>
        </p:txBody>
      </p:sp>
    </p:spTree>
    <p:extLst>
      <p:ext uri="{BB962C8B-B14F-4D97-AF65-F5344CB8AC3E}">
        <p14:creationId xmlns:p14="http://schemas.microsoft.com/office/powerpoint/2010/main" val="1076628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6200" y="514350"/>
            <a:ext cx="8991600" cy="35814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2500"/>
          </a:bodyPr>
          <a:lstStyle/>
          <a:p>
            <a:pPr marL="0" indent="0" algn="ctr">
              <a:buNone/>
              <a:defRPr/>
            </a:pPr>
            <a:r>
              <a:rPr lang="en-US" altLang="en-US" sz="2600" dirty="0">
                <a:solidFill>
                  <a:srgbClr val="C00000"/>
                </a:solidFill>
                <a:latin typeface="Calibri" panose="020F0502020204030204" pitchFamily="34" charset="0"/>
                <a:ea typeface="MS Mincho" panose="020B0400000000000000" pitchFamily="49" charset="-128"/>
                <a:cs typeface="Calibri" panose="020F0502020204030204" pitchFamily="34" charset="0"/>
              </a:rPr>
              <a:t>Summary: Joy in Christ always triumphs over grief! (2:14-17)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600" dirty="0">
                <a:latin typeface="Calibri" panose="020F0502020204030204" pitchFamily="34" charset="0"/>
                <a:ea typeface="MS Mincho" panose="020B0400000000000000" pitchFamily="49" charset="-128"/>
                <a:cs typeface="Calibri" panose="020F0502020204030204" pitchFamily="34" charset="0"/>
              </a:rPr>
              <a:t>Christians are a fragrance of Christ.  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altLang="en-US" sz="2200" dirty="0">
                <a:latin typeface="Calibri" panose="020F0502020204030204" pitchFamily="34" charset="0"/>
                <a:ea typeface="MS Mincho" panose="020B0400000000000000" pitchFamily="49" charset="-128"/>
                <a:cs typeface="Calibri" panose="020F0502020204030204" pitchFamily="34" charset="0"/>
              </a:rPr>
              <a:t> </a:t>
            </a:r>
            <a:r>
              <a:rPr lang="en-US" altLang="en-US" sz="2600" dirty="0">
                <a:solidFill>
                  <a:srgbClr val="C00000"/>
                </a:solidFill>
                <a:latin typeface="Calibri" panose="020F0502020204030204" pitchFamily="34" charset="0"/>
                <a:ea typeface="MS Mincho" panose="020B0400000000000000" pitchFamily="49" charset="-128"/>
                <a:cs typeface="Calibri" panose="020F0502020204030204" pitchFamily="34" charset="0"/>
              </a:rPr>
              <a:t>To the saved, a fragrance of life.  Life leads to life. (Rom. 1:16-17)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altLang="en-US" sz="2600" dirty="0">
                <a:solidFill>
                  <a:srgbClr val="C00000"/>
                </a:solidFill>
                <a:latin typeface="Calibri" panose="020F0502020204030204" pitchFamily="34" charset="0"/>
                <a:ea typeface="MS Mincho" panose="020B0400000000000000" pitchFamily="49" charset="-128"/>
                <a:cs typeface="Calibri" panose="020F0502020204030204" pitchFamily="34" charset="0"/>
              </a:rPr>
              <a:t> To the perishing, a fragrance of death.  Death leads to death.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600" dirty="0">
                <a:latin typeface="Calibri" panose="020F0502020204030204" pitchFamily="34" charset="0"/>
                <a:ea typeface="MS Mincho" panose="020B0400000000000000" pitchFamily="49" charset="-128"/>
                <a:cs typeface="Calibri" panose="020F0502020204030204" pitchFamily="34" charset="0"/>
              </a:rPr>
              <a:t>Paul writes, “We are not peddlers (adulterating for gain) of God’s word…we speak in Christ.”  (2</a:t>
            </a:r>
            <a:r>
              <a:rPr lang="en-US" altLang="en-US" sz="2600" baseline="30000" dirty="0">
                <a:latin typeface="Calibri" panose="020F0502020204030204" pitchFamily="34" charset="0"/>
                <a:ea typeface="MS Mincho" panose="020B0400000000000000" pitchFamily="49" charset="-128"/>
                <a:cs typeface="Calibri" panose="020F0502020204030204" pitchFamily="34" charset="0"/>
              </a:rPr>
              <a:t>nd</a:t>
            </a:r>
            <a:r>
              <a:rPr lang="en-US" altLang="en-US" sz="2600" dirty="0">
                <a:latin typeface="Calibri" panose="020F0502020204030204" pitchFamily="34" charset="0"/>
                <a:ea typeface="MS Mincho" panose="020B0400000000000000" pitchFamily="49" charset="-128"/>
                <a:cs typeface="Calibri" panose="020F0502020204030204" pitchFamily="34" charset="0"/>
              </a:rPr>
              <a:t> Tim. 4:2-5)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600" dirty="0">
                <a:latin typeface="Calibri" panose="020F0502020204030204" pitchFamily="34" charset="0"/>
                <a:ea typeface="MS Mincho" panose="020B0400000000000000" pitchFamily="49" charset="-128"/>
                <a:cs typeface="Calibri" panose="020F0502020204030204" pitchFamily="34" charset="0"/>
              </a:rPr>
              <a:t>Only in Christ and His word is there triumph or grief!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AFE396E-1D09-4B0C-986D-20E308A55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17961"/>
            <a:ext cx="9144000" cy="496389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133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Lessons From 2</a:t>
            </a:r>
            <a:r>
              <a:rPr kumimoji="0" lang="en-US" altLang="en-US" sz="2133" b="0" i="1" u="none" strike="noStrike" kern="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nd</a:t>
            </a:r>
            <a:r>
              <a:rPr kumimoji="0" lang="en-US" altLang="en-US" sz="2133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Corinthians – “Grief Turned to Joy” (2</a:t>
            </a:r>
            <a:r>
              <a:rPr kumimoji="0" lang="en-US" altLang="en-US" sz="2133" b="0" i="1" u="none" strike="noStrike" kern="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nd</a:t>
            </a:r>
            <a:r>
              <a:rPr kumimoji="0" lang="en-US" altLang="en-US" sz="2133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Cor. 2)</a:t>
            </a:r>
          </a:p>
        </p:txBody>
      </p:sp>
    </p:spTree>
    <p:extLst>
      <p:ext uri="{BB962C8B-B14F-4D97-AF65-F5344CB8AC3E}">
        <p14:creationId xmlns:p14="http://schemas.microsoft.com/office/powerpoint/2010/main" val="469196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9918</TotalTime>
  <Words>448</Words>
  <Application>Microsoft Office PowerPoint</Application>
  <PresentationFormat>On-screen Show (16:9)</PresentationFormat>
  <Paragraphs>34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Cor. 16  Sharing Gifts versus Oppression</dc:title>
  <dc:creator>Carl Lungstrum</dc:creator>
  <cp:lastModifiedBy>Carl</cp:lastModifiedBy>
  <cp:revision>882</cp:revision>
  <cp:lastPrinted>2020-03-01T23:37:20Z</cp:lastPrinted>
  <dcterms:created xsi:type="dcterms:W3CDTF">2012-03-18T20:35:27Z</dcterms:created>
  <dcterms:modified xsi:type="dcterms:W3CDTF">2020-03-02T18:27:59Z</dcterms:modified>
</cp:coreProperties>
</file>