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6" r:id="rId4"/>
    <p:sldId id="263" r:id="rId5"/>
    <p:sldId id="264" r:id="rId6"/>
    <p:sldId id="265"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2" d="100"/>
          <a:sy n="82" d="100"/>
        </p:scale>
        <p:origin x="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B66F-2186-D46B-D5E4-4CC4F5027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FBDC8E-9A63-D9CA-FA55-44F7F3E0D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7B71E-6186-2203-C0C8-3CC2B1239D05}"/>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5" name="Footer Placeholder 4">
            <a:extLst>
              <a:ext uri="{FF2B5EF4-FFF2-40B4-BE49-F238E27FC236}">
                <a16:creationId xmlns:a16="http://schemas.microsoft.com/office/drawing/2014/main" id="{F836BF0C-1F62-2906-1805-5CECB79A6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A5D8-842F-AB10-6F85-D019AAB7ECCF}"/>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248706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A4FE-1909-302F-F40E-0954CA7835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3D12DE-3E87-EC7E-E50D-07653B9F21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6A7FE-CE6E-57AD-7641-F2ABB28C0222}"/>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5" name="Footer Placeholder 4">
            <a:extLst>
              <a:ext uri="{FF2B5EF4-FFF2-40B4-BE49-F238E27FC236}">
                <a16:creationId xmlns:a16="http://schemas.microsoft.com/office/drawing/2014/main" id="{AE3D12EB-43EE-1B76-99D6-A11134E7D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E5957-B533-3B5D-31F5-5942938D9553}"/>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426692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5A01F-9C28-9E7A-1616-02F62D50D1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04C3CF-D6BF-FD39-1776-572868004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93AAD-245D-D630-87CB-D0FBD8A6EF6A}"/>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5" name="Footer Placeholder 4">
            <a:extLst>
              <a:ext uri="{FF2B5EF4-FFF2-40B4-BE49-F238E27FC236}">
                <a16:creationId xmlns:a16="http://schemas.microsoft.com/office/drawing/2014/main" id="{F9934084-A4E7-A6EE-2D36-3B625A425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938B0-A8D8-A9FC-D269-98C5C02A84F8}"/>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130620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65C-AE18-ABCC-3055-809AE2D6E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BB28F-AEFE-A220-DD0B-EE940935B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125B-880B-09D1-1B7D-888994389F08}"/>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5" name="Footer Placeholder 4">
            <a:extLst>
              <a:ext uri="{FF2B5EF4-FFF2-40B4-BE49-F238E27FC236}">
                <a16:creationId xmlns:a16="http://schemas.microsoft.com/office/drawing/2014/main" id="{B912A2A6-CF47-6C87-F040-E10BDC36D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25E19-9F65-74FE-414A-A73E5D1152C7}"/>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193539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C780-1938-6109-6984-CB4A8CDBB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1AED7-449D-0299-3B44-A00001454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933FE0-996C-957A-46F2-40AFEA29FEF9}"/>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5" name="Footer Placeholder 4">
            <a:extLst>
              <a:ext uri="{FF2B5EF4-FFF2-40B4-BE49-F238E27FC236}">
                <a16:creationId xmlns:a16="http://schemas.microsoft.com/office/drawing/2014/main" id="{F0B572C9-0384-7FF5-363C-E45F4E051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E3E27-E5C1-B6F1-28EE-019EFFF61B61}"/>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136552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4548-7F78-5F55-9152-9CF28E0F1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527D7-3B31-D109-CC9A-E9CFC38B5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4F8383-6298-8FB8-6EA5-F4F6BCF75B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19E744-BCC5-D810-1642-02A94CE2A5E2}"/>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6" name="Footer Placeholder 5">
            <a:extLst>
              <a:ext uri="{FF2B5EF4-FFF2-40B4-BE49-F238E27FC236}">
                <a16:creationId xmlns:a16="http://schemas.microsoft.com/office/drawing/2014/main" id="{9C55CFE6-E62A-BABA-041F-E5F52C221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2A6AA-9781-5BD8-F639-3026F93CB2A6}"/>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50862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F4D3-D362-3329-D202-DA88955E61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8367D8-820A-BF2F-9D00-BD9E4307F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0AF68-2225-E555-BEF6-1178ECAD6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BE56B9-E502-A744-6BB9-2945AEA5E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237AC5-7AAC-5EBC-2AE3-21838F0F40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E2C0EF-7F88-78F3-E0DE-C5CC96A915F0}"/>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8" name="Footer Placeholder 7">
            <a:extLst>
              <a:ext uri="{FF2B5EF4-FFF2-40B4-BE49-F238E27FC236}">
                <a16:creationId xmlns:a16="http://schemas.microsoft.com/office/drawing/2014/main" id="{91E078A8-B144-48DE-2CB9-E6E45C46BC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1EFCDC-9A6F-F98A-1A39-5F39D541E03B}"/>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122896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732A-8C6E-85F6-A4B0-E6774A566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9BA6FA-3DD8-9B17-D117-D860B1DCF939}"/>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4" name="Footer Placeholder 3">
            <a:extLst>
              <a:ext uri="{FF2B5EF4-FFF2-40B4-BE49-F238E27FC236}">
                <a16:creationId xmlns:a16="http://schemas.microsoft.com/office/drawing/2014/main" id="{EF5EC1D2-3F91-D2D3-6830-0B9851C649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585D1B-B881-03F3-CF98-BD945F975EA5}"/>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190716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F31EA-455C-9CF2-1D39-0813EE03EA7D}"/>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3" name="Footer Placeholder 2">
            <a:extLst>
              <a:ext uri="{FF2B5EF4-FFF2-40B4-BE49-F238E27FC236}">
                <a16:creationId xmlns:a16="http://schemas.microsoft.com/office/drawing/2014/main" id="{5768F777-D979-F41A-22E1-F448032B6D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1E1041-012A-3EF4-44BB-CE3CFA1BE36B}"/>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22205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2205-D7B6-935D-21AA-BBCFC1816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A680A-A66D-C8C3-6567-24AC540E8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D9D56F-4B34-4EDB-CBA0-499C1BC51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538D8-F7B2-E730-A9BE-FCC4EA0A50D2}"/>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6" name="Footer Placeholder 5">
            <a:extLst>
              <a:ext uri="{FF2B5EF4-FFF2-40B4-BE49-F238E27FC236}">
                <a16:creationId xmlns:a16="http://schemas.microsoft.com/office/drawing/2014/main" id="{BB7EEE36-F4D1-603F-C0F4-4BE030C1F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13D0D-7ABF-5AD1-51B4-6BC477EB3CC2}"/>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154630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BE12-031A-5A0F-2D94-0D6541E38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B4FF44-20CC-B700-9468-D43344230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81DC1A-DE56-050A-9F0F-DAA02AE88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771D5-588D-8925-A89A-B3FEC7E6CBD7}"/>
              </a:ext>
            </a:extLst>
          </p:cNvPr>
          <p:cNvSpPr>
            <a:spLocks noGrp="1"/>
          </p:cNvSpPr>
          <p:nvPr>
            <p:ph type="dt" sz="half" idx="10"/>
          </p:nvPr>
        </p:nvSpPr>
        <p:spPr/>
        <p:txBody>
          <a:bodyPr/>
          <a:lstStyle/>
          <a:p>
            <a:fld id="{E908A02D-08E9-425E-B10D-8296B79EDB02}" type="datetimeFigureOut">
              <a:rPr lang="en-US" smtClean="0"/>
              <a:t>12/2/2023</a:t>
            </a:fld>
            <a:endParaRPr lang="en-US"/>
          </a:p>
        </p:txBody>
      </p:sp>
      <p:sp>
        <p:nvSpPr>
          <p:cNvPr id="6" name="Footer Placeholder 5">
            <a:extLst>
              <a:ext uri="{FF2B5EF4-FFF2-40B4-BE49-F238E27FC236}">
                <a16:creationId xmlns:a16="http://schemas.microsoft.com/office/drawing/2014/main" id="{144A6866-FE4C-7C83-3AF0-3A034C13D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63C86-8B79-C6CC-493B-F4CC821E95A2}"/>
              </a:ext>
            </a:extLst>
          </p:cNvPr>
          <p:cNvSpPr>
            <a:spLocks noGrp="1"/>
          </p:cNvSpPr>
          <p:nvPr>
            <p:ph type="sldNum" sz="quarter" idx="12"/>
          </p:nvPr>
        </p:nvSpPr>
        <p:spPr/>
        <p:txBody>
          <a:bodyPr/>
          <a:lstStyle/>
          <a:p>
            <a:fld id="{1A0B5BE6-7612-4EA2-B690-CAF865896ED0}" type="slidenum">
              <a:rPr lang="en-US" smtClean="0"/>
              <a:t>‹#›</a:t>
            </a:fld>
            <a:endParaRPr lang="en-US"/>
          </a:p>
        </p:txBody>
      </p:sp>
    </p:spTree>
    <p:extLst>
      <p:ext uri="{BB962C8B-B14F-4D97-AF65-F5344CB8AC3E}">
        <p14:creationId xmlns:p14="http://schemas.microsoft.com/office/powerpoint/2010/main" val="56839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4127A0-821C-6B6E-4536-F8CBA418D3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D86E8C-392F-976D-09BF-620481C1D0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DDE5-A7AF-C086-5027-DED924ED0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8A02D-08E9-425E-B10D-8296B79EDB02}" type="datetimeFigureOut">
              <a:rPr lang="en-US" smtClean="0"/>
              <a:t>12/2/2023</a:t>
            </a:fld>
            <a:endParaRPr lang="en-US"/>
          </a:p>
        </p:txBody>
      </p:sp>
      <p:sp>
        <p:nvSpPr>
          <p:cNvPr id="5" name="Footer Placeholder 4">
            <a:extLst>
              <a:ext uri="{FF2B5EF4-FFF2-40B4-BE49-F238E27FC236}">
                <a16:creationId xmlns:a16="http://schemas.microsoft.com/office/drawing/2014/main" id="{6B85B991-2DE4-782F-BE16-9842FDCEA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961646-E98E-42D4-1581-BEE79C590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B5BE6-7612-4EA2-B690-CAF865896ED0}" type="slidenum">
              <a:rPr lang="en-US" smtClean="0"/>
              <a:t>‹#›</a:t>
            </a:fld>
            <a:endParaRPr lang="en-US"/>
          </a:p>
        </p:txBody>
      </p:sp>
    </p:spTree>
    <p:extLst>
      <p:ext uri="{BB962C8B-B14F-4D97-AF65-F5344CB8AC3E}">
        <p14:creationId xmlns:p14="http://schemas.microsoft.com/office/powerpoint/2010/main" val="187275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A3D8FF8-B5B0-0DF8-1E91-C1984A424D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 b="20083"/>
          <a:stretch/>
        </p:blipFill>
        <p:spPr bwMode="auto">
          <a:xfrm>
            <a:off x="-1"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E14E5A6A-1E4C-F321-5CA4-3A466A2A5079}"/>
              </a:ext>
            </a:extLst>
          </p:cNvPr>
          <p:cNvSpPr/>
          <p:nvPr/>
        </p:nvSpPr>
        <p:spPr>
          <a:xfrm>
            <a:off x="206828" y="198608"/>
            <a:ext cx="6019800" cy="1979100"/>
          </a:xfrm>
          <a:prstGeom prst="cloudCallout">
            <a:avLst>
              <a:gd name="adj1" fmla="val 5846"/>
              <a:gd name="adj2" fmla="val 116211"/>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Will Christianity Make Me Happy? </a:t>
            </a:r>
          </a:p>
        </p:txBody>
      </p:sp>
      <p:sp>
        <p:nvSpPr>
          <p:cNvPr id="2" name="Thought Bubble: Cloud 1">
            <a:extLst>
              <a:ext uri="{FF2B5EF4-FFF2-40B4-BE49-F238E27FC236}">
                <a16:creationId xmlns:a16="http://schemas.microsoft.com/office/drawing/2014/main" id="{A0479C7F-1BC4-6F37-4FD4-53157FE03A93}"/>
              </a:ext>
            </a:extLst>
          </p:cNvPr>
          <p:cNvSpPr/>
          <p:nvPr/>
        </p:nvSpPr>
        <p:spPr>
          <a:xfrm>
            <a:off x="4453185" y="343922"/>
            <a:ext cx="7427168" cy="1901076"/>
          </a:xfrm>
          <a:prstGeom prst="cloudCallout">
            <a:avLst>
              <a:gd name="adj1" fmla="val -54137"/>
              <a:gd name="adj2" fmla="val 11567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Is it mean to say Jesus is the ONLY way?</a:t>
            </a:r>
          </a:p>
        </p:txBody>
      </p:sp>
      <p:sp>
        <p:nvSpPr>
          <p:cNvPr id="5" name="Thought Bubble: Cloud 4">
            <a:extLst>
              <a:ext uri="{FF2B5EF4-FFF2-40B4-BE49-F238E27FC236}">
                <a16:creationId xmlns:a16="http://schemas.microsoft.com/office/drawing/2014/main" id="{A0FFDB5B-DF08-7E5C-6B65-8A96C91FA11C}"/>
              </a:ext>
            </a:extLst>
          </p:cNvPr>
          <p:cNvSpPr/>
          <p:nvPr/>
        </p:nvSpPr>
        <p:spPr>
          <a:xfrm>
            <a:off x="5982519" y="1898321"/>
            <a:ext cx="4056434" cy="2177010"/>
          </a:xfrm>
          <a:prstGeom prst="cloudCallout">
            <a:avLst>
              <a:gd name="adj1" fmla="val -87529"/>
              <a:gd name="adj2" fmla="val 33117"/>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Can I Trust </a:t>
            </a:r>
            <a:br>
              <a:rPr kumimoji="0" lang="en-US" sz="44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44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The Bible? </a:t>
            </a:r>
          </a:p>
        </p:txBody>
      </p:sp>
      <p:sp>
        <p:nvSpPr>
          <p:cNvPr id="6" name="Thought Bubble: Cloud 5">
            <a:extLst>
              <a:ext uri="{FF2B5EF4-FFF2-40B4-BE49-F238E27FC236}">
                <a16:creationId xmlns:a16="http://schemas.microsoft.com/office/drawing/2014/main" id="{9BA9F2C0-4A79-9F35-AF86-E5D7108AA9D7}"/>
              </a:ext>
            </a:extLst>
          </p:cNvPr>
          <p:cNvSpPr/>
          <p:nvPr/>
        </p:nvSpPr>
        <p:spPr>
          <a:xfrm>
            <a:off x="4929932" y="4140327"/>
            <a:ext cx="7186221" cy="2394711"/>
          </a:xfrm>
          <a:prstGeom prst="cloudCallout">
            <a:avLst>
              <a:gd name="adj1" fmla="val -56578"/>
              <a:gd name="adj2" fmla="val -49850"/>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How does God view time? </a:t>
            </a:r>
          </a:p>
        </p:txBody>
      </p:sp>
      <p:sp>
        <p:nvSpPr>
          <p:cNvPr id="7" name="Thought Bubble: Cloud 6">
            <a:extLst>
              <a:ext uri="{FF2B5EF4-FFF2-40B4-BE49-F238E27FC236}">
                <a16:creationId xmlns:a16="http://schemas.microsoft.com/office/drawing/2014/main" id="{F7C56A72-A918-1918-B273-847D78575510}"/>
              </a:ext>
            </a:extLst>
          </p:cNvPr>
          <p:cNvSpPr/>
          <p:nvPr/>
        </p:nvSpPr>
        <p:spPr>
          <a:xfrm>
            <a:off x="206828" y="4264681"/>
            <a:ext cx="4056434" cy="2394711"/>
          </a:xfrm>
          <a:prstGeom prst="cloudCallout">
            <a:avLst>
              <a:gd name="adj1" fmla="val 44087"/>
              <a:gd name="adj2" fmla="val -6858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What about Hell? </a:t>
            </a:r>
          </a:p>
        </p:txBody>
      </p:sp>
    </p:spTree>
    <p:extLst>
      <p:ext uri="{BB962C8B-B14F-4D97-AF65-F5344CB8AC3E}">
        <p14:creationId xmlns:p14="http://schemas.microsoft.com/office/powerpoint/2010/main" val="39150667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ACEBA-8E68-3BB9-F87F-7D830601368A}"/>
              </a:ext>
            </a:extLst>
          </p:cNvPr>
          <p:cNvSpPr>
            <a:spLocks noGrp="1"/>
          </p:cNvSpPr>
          <p:nvPr>
            <p:ph type="ctrTitle"/>
          </p:nvPr>
        </p:nvSpPr>
        <p:spPr>
          <a:xfrm>
            <a:off x="10668" y="4348065"/>
            <a:ext cx="12170664" cy="2520937"/>
          </a:xfrm>
          <a:solidFill>
            <a:schemeClr val="tx1">
              <a:alpha val="50000"/>
            </a:schemeClr>
          </a:solidFill>
        </p:spPr>
        <p:txBody>
          <a:bodyPr anchor="ctr">
            <a:normAutofit/>
          </a:bodyPr>
          <a:lstStyle/>
          <a:p>
            <a:r>
              <a:rPr lang="en-US" sz="3800" kern="100" dirty="0">
                <a:solidFill>
                  <a:schemeClr val="bg2"/>
                </a:solidFill>
                <a:effectLst/>
                <a:latin typeface="Arial Narrow" panose="020B0606020202030204" pitchFamily="34" charset="0"/>
                <a:ea typeface="Calibri" panose="020F0502020204030204" pitchFamily="34" charset="0"/>
                <a:cs typeface="Times New Roman" panose="02020603050405020304" pitchFamily="18" charset="0"/>
              </a:rPr>
              <a:t>“There is probably no other practice of worship among churches of Christ that is more opposed to most denominations than singing only, as contrasted to the use of mechanical instruments of music.” </a:t>
            </a:r>
            <a:br>
              <a:rPr lang="en-US" sz="3800" kern="100" dirty="0">
                <a:solidFill>
                  <a:schemeClr val="bg2"/>
                </a:solidFill>
                <a:effectLst/>
                <a:latin typeface="Arial Narrow" panose="020B0606020202030204" pitchFamily="34" charset="0"/>
                <a:ea typeface="Calibri" panose="020F0502020204030204" pitchFamily="34" charset="0"/>
                <a:cs typeface="Times New Roman" panose="02020603050405020304" pitchFamily="18" charset="0"/>
              </a:rPr>
            </a:br>
            <a:r>
              <a:rPr lang="en-US" sz="3200" kern="100" dirty="0">
                <a:solidFill>
                  <a:schemeClr val="bg2"/>
                </a:solidFill>
                <a:effectLst/>
                <a:latin typeface="Arial Narrow" panose="020B0606020202030204" pitchFamily="34" charset="0"/>
                <a:ea typeface="Calibri" panose="020F0502020204030204" pitchFamily="34" charset="0"/>
                <a:cs typeface="Times New Roman" panose="02020603050405020304" pitchFamily="18" charset="0"/>
              </a:rPr>
              <a:t>- Tim Stevens, </a:t>
            </a:r>
            <a:r>
              <a:rPr lang="en-US" sz="3200" i="1" kern="100" dirty="0">
                <a:solidFill>
                  <a:schemeClr val="bg2"/>
                </a:solidFill>
                <a:effectLst/>
                <a:latin typeface="Arial Narrow" panose="020B0606020202030204" pitchFamily="34" charset="0"/>
                <a:ea typeface="Calibri" panose="020F0502020204030204" pitchFamily="34" charset="0"/>
                <a:cs typeface="Times New Roman" panose="02020603050405020304" pitchFamily="18" charset="0"/>
              </a:rPr>
              <a:t>Congregational Singing</a:t>
            </a:r>
            <a:r>
              <a:rPr lang="en-US" sz="3200" kern="100" dirty="0">
                <a:solidFill>
                  <a:schemeClr val="bg2"/>
                </a:solidFill>
                <a:effectLst/>
                <a:latin typeface="Arial Narrow" panose="020B0606020202030204" pitchFamily="34" charset="0"/>
                <a:ea typeface="Calibri" panose="020F0502020204030204" pitchFamily="34" charset="0"/>
                <a:cs typeface="Times New Roman" panose="02020603050405020304" pitchFamily="18" charset="0"/>
              </a:rPr>
              <a:t>, pg. 203</a:t>
            </a:r>
            <a:endParaRPr lang="en-US" sz="8800" dirty="0">
              <a:solidFill>
                <a:schemeClr val="bg2"/>
              </a:solidFill>
            </a:endParaRPr>
          </a:p>
        </p:txBody>
      </p:sp>
      <p:sp>
        <p:nvSpPr>
          <p:cNvPr id="6" name="Rectangle: Rounded Corners 5">
            <a:extLst>
              <a:ext uri="{FF2B5EF4-FFF2-40B4-BE49-F238E27FC236}">
                <a16:creationId xmlns:a16="http://schemas.microsoft.com/office/drawing/2014/main" id="{C9006219-0E52-3746-1022-689EE2286935}"/>
              </a:ext>
            </a:extLst>
          </p:cNvPr>
          <p:cNvSpPr/>
          <p:nvPr/>
        </p:nvSpPr>
        <p:spPr>
          <a:xfrm>
            <a:off x="916246" y="245901"/>
            <a:ext cx="10359507" cy="2202025"/>
          </a:xfrm>
          <a:prstGeom prst="roundRect">
            <a:avLst/>
          </a:prstGeom>
          <a:solidFill>
            <a:schemeClr val="accent1">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1</a:t>
            </a:r>
            <a:r>
              <a:rPr lang="en-US" sz="3200" b="1" baseline="30000" dirty="0"/>
              <a:t>st</a:t>
            </a:r>
            <a:r>
              <a:rPr lang="en-US" sz="3200" b="1" dirty="0"/>
              <a:t> Principle:</a:t>
            </a:r>
            <a:r>
              <a:rPr lang="en-US" sz="3200" dirty="0"/>
              <a:t> Take the Word of God seriously </a:t>
            </a:r>
            <a:r>
              <a:rPr lang="en-US" sz="3200" b="1" dirty="0"/>
              <a:t>[1 Th 2:13-14]</a:t>
            </a:r>
            <a:r>
              <a:rPr lang="en-US" sz="3200" dirty="0"/>
              <a:t>.</a:t>
            </a:r>
          </a:p>
          <a:p>
            <a:pPr algn="ctr"/>
            <a:r>
              <a:rPr lang="en-US" sz="3200" dirty="0"/>
              <a:t>That includes, don’t make assumptions </a:t>
            </a:r>
            <a:r>
              <a:rPr lang="en-US" sz="3200" b="1" dirty="0"/>
              <a:t>[Num 15:30-36]</a:t>
            </a:r>
            <a:r>
              <a:rPr lang="en-US" sz="3200" dirty="0"/>
              <a:t>.</a:t>
            </a:r>
          </a:p>
          <a:p>
            <a:pPr algn="ctr"/>
            <a:r>
              <a:rPr lang="en-US" sz="3200" b="1" dirty="0"/>
              <a:t>Therefore, </a:t>
            </a:r>
            <a:r>
              <a:rPr lang="en-US" sz="3200" dirty="0"/>
              <a:t>we respect God’s silence </a:t>
            </a:r>
            <a:r>
              <a:rPr lang="en-US" sz="3200" b="1" dirty="0"/>
              <a:t>[Heb 7:12-14]</a:t>
            </a:r>
            <a:r>
              <a:rPr lang="en-US" sz="3200" dirty="0"/>
              <a:t>.</a:t>
            </a:r>
          </a:p>
          <a:p>
            <a:pPr algn="ctr"/>
            <a:r>
              <a:rPr lang="en-US" sz="3200" dirty="0"/>
              <a:t>The root leads to the fruit of “distinctive doctrines.”</a:t>
            </a:r>
          </a:p>
        </p:txBody>
      </p:sp>
    </p:spTree>
    <p:extLst>
      <p:ext uri="{BB962C8B-B14F-4D97-AF65-F5344CB8AC3E}">
        <p14:creationId xmlns:p14="http://schemas.microsoft.com/office/powerpoint/2010/main" val="37760725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A928D-8A27-E4E5-EF63-6E6D965AA1C7}"/>
              </a:ext>
            </a:extLst>
          </p:cNvPr>
          <p:cNvSpPr>
            <a:spLocks noGrp="1"/>
          </p:cNvSpPr>
          <p:nvPr>
            <p:ph type="title"/>
          </p:nvPr>
        </p:nvSpPr>
        <p:spPr>
          <a:xfrm>
            <a:off x="312420" y="231777"/>
            <a:ext cx="11567160" cy="995915"/>
          </a:xfrm>
        </p:spPr>
        <p:txBody>
          <a:bodyPr/>
          <a:lstStyle/>
          <a:p>
            <a:pPr algn="ctr"/>
            <a:r>
              <a:rPr lang="en-US" b="1" dirty="0">
                <a:latin typeface="Arial Black" panose="020B0A04020102020204" pitchFamily="34" charset="0"/>
              </a:rPr>
              <a:t>Why don’t you all have music? </a:t>
            </a:r>
          </a:p>
        </p:txBody>
      </p:sp>
      <p:pic>
        <p:nvPicPr>
          <p:cNvPr id="7" name="Picture 6">
            <a:extLst>
              <a:ext uri="{FF2B5EF4-FFF2-40B4-BE49-F238E27FC236}">
                <a16:creationId xmlns:a16="http://schemas.microsoft.com/office/drawing/2014/main" id="{629FB3C0-E70B-04B3-D161-F57A55DD270D}"/>
              </a:ext>
            </a:extLst>
          </p:cNvPr>
          <p:cNvPicPr>
            <a:picLocks noChangeAspect="1"/>
          </p:cNvPicPr>
          <p:nvPr/>
        </p:nvPicPr>
        <p:blipFill>
          <a:blip r:embed="rId3"/>
          <a:stretch>
            <a:fillRect/>
          </a:stretch>
        </p:blipFill>
        <p:spPr>
          <a:xfrm>
            <a:off x="8636237" y="2236334"/>
            <a:ext cx="2253771" cy="4393032"/>
          </a:xfrm>
          <a:prstGeom prst="rect">
            <a:avLst/>
          </a:prstGeom>
        </p:spPr>
      </p:pic>
      <p:sp>
        <p:nvSpPr>
          <p:cNvPr id="5" name="Content Placeholder 4">
            <a:extLst>
              <a:ext uri="{FF2B5EF4-FFF2-40B4-BE49-F238E27FC236}">
                <a16:creationId xmlns:a16="http://schemas.microsoft.com/office/drawing/2014/main" id="{71E1F4BA-1366-1709-DA4A-957F0258F6F6}"/>
              </a:ext>
            </a:extLst>
          </p:cNvPr>
          <p:cNvSpPr>
            <a:spLocks noGrp="1"/>
          </p:cNvSpPr>
          <p:nvPr>
            <p:ph idx="1"/>
          </p:nvPr>
        </p:nvSpPr>
        <p:spPr>
          <a:xfrm>
            <a:off x="331470" y="1254435"/>
            <a:ext cx="11567160" cy="5265119"/>
          </a:xfrm>
        </p:spPr>
        <p:txBody>
          <a:bodyPr>
            <a:normAutofit/>
          </a:bodyPr>
          <a:lstStyle/>
          <a:p>
            <a:pPr marL="0" indent="0">
              <a:buNone/>
            </a:pPr>
            <a:r>
              <a:rPr lang="en-US" sz="3600" b="1" dirty="0"/>
              <a:t>1) How do you define music? Technically we do have music:</a:t>
            </a:r>
          </a:p>
          <a:p>
            <a:pPr marL="0" indent="0" defTabSz="457200">
              <a:spcBef>
                <a:spcPts val="0"/>
              </a:spcBef>
              <a:buNone/>
            </a:pPr>
            <a:r>
              <a:rPr lang="en-US" dirty="0"/>
              <a:t>	Music: </a:t>
            </a:r>
            <a:r>
              <a:rPr lang="en-US" dirty="0">
                <a:effectLst/>
                <a:latin typeface="Arial Narrow" panose="020B0606020202030204" pitchFamily="34" charset="0"/>
                <a:ea typeface="Calibri" panose="020F0502020204030204" pitchFamily="34" charset="0"/>
                <a:cs typeface="Times New Roman" panose="02020603050405020304" pitchFamily="18" charset="0"/>
              </a:rPr>
              <a:t>The science or art of pleasing &amp; intelligible combinations of </a:t>
            </a:r>
            <a:r>
              <a:rPr lang="en-US" b="1" dirty="0">
                <a:effectLst/>
                <a:latin typeface="Arial Narrow" panose="020B0606020202030204" pitchFamily="34" charset="0"/>
                <a:ea typeface="Calibri" panose="020F0502020204030204" pitchFamily="34" charset="0"/>
                <a:cs typeface="Times New Roman" panose="02020603050405020304" pitchFamily="18" charset="0"/>
              </a:rPr>
              <a:t>vocal or 	instrumental tones</a:t>
            </a:r>
            <a:r>
              <a:rPr lang="en-US" dirty="0">
                <a:effectLst/>
                <a:latin typeface="Arial Narrow" panose="020B0606020202030204" pitchFamily="34" charset="0"/>
                <a:ea typeface="Calibri" panose="020F0502020204030204" pitchFamily="34" charset="0"/>
                <a:cs typeface="Times New Roman" panose="02020603050405020304" pitchFamily="18" charset="0"/>
              </a:rPr>
              <a:t> having definite structure. (Webster’s)</a:t>
            </a:r>
            <a:r>
              <a:rPr lang="en-US" dirty="0"/>
              <a:t> </a:t>
            </a:r>
          </a:p>
          <a:p>
            <a:pPr marL="0" indent="0" defTabSz="457200">
              <a:spcBef>
                <a:spcPts val="0"/>
              </a:spcBef>
              <a:buNone/>
            </a:pPr>
            <a:r>
              <a:rPr lang="en-US" sz="3200" dirty="0"/>
              <a:t>	</a:t>
            </a:r>
            <a:r>
              <a:rPr lang="en-US" dirty="0"/>
              <a:t>In fact, many members are musically gifted. </a:t>
            </a:r>
          </a:p>
          <a:p>
            <a:pPr marL="0" indent="0" defTabSz="457200">
              <a:spcBef>
                <a:spcPts val="0"/>
              </a:spcBef>
              <a:buNone/>
            </a:pPr>
            <a:r>
              <a:rPr lang="en-US" sz="3600" b="1" dirty="0"/>
              <a:t>2) Where are instruments prevalent in scripture? The OT</a:t>
            </a:r>
          </a:p>
          <a:p>
            <a:pPr marL="0" indent="0" defTabSz="457200">
              <a:spcBef>
                <a:spcPts val="0"/>
              </a:spcBef>
              <a:buNone/>
            </a:pPr>
            <a:r>
              <a:rPr lang="en-US" sz="3200" dirty="0"/>
              <a:t>	They occur early &amp; often under divine command: </a:t>
            </a:r>
            <a:r>
              <a:rPr lang="en-US" sz="3200" b="1" dirty="0"/>
              <a:t>2 Chr 29</a:t>
            </a:r>
            <a:br>
              <a:rPr lang="en-US" sz="3200" dirty="0"/>
            </a:br>
            <a:r>
              <a:rPr lang="en-US" sz="3200" dirty="0"/>
              <a:t>	Notice the details </a:t>
            </a:r>
            <a:r>
              <a:rPr lang="en-US" sz="3200" b="1" dirty="0"/>
              <a:t>[1 Ch 15:22, 25:6-8]. Gen 4:21, </a:t>
            </a:r>
            <a:r>
              <a:rPr lang="en-US" sz="3200" b="1" dirty="0" err="1"/>
              <a:t>Psm</a:t>
            </a:r>
            <a:r>
              <a:rPr lang="en-US" sz="3200" b="1" dirty="0"/>
              <a:t> 81</a:t>
            </a:r>
            <a:r>
              <a:rPr lang="en-US" sz="3200" dirty="0"/>
              <a:t> </a:t>
            </a:r>
          </a:p>
          <a:p>
            <a:pPr marL="0" indent="0" defTabSz="457200">
              <a:spcBef>
                <a:spcPts val="0"/>
              </a:spcBef>
              <a:buNone/>
            </a:pPr>
            <a:r>
              <a:rPr lang="en-US" sz="3600" b="1" dirty="0"/>
              <a:t>3) Is </a:t>
            </a:r>
            <a:r>
              <a:rPr lang="en-US" sz="3600" b="1" i="1" dirty="0"/>
              <a:t>Psalms</a:t>
            </a:r>
            <a:r>
              <a:rPr lang="en-US" sz="3600" b="1" dirty="0"/>
              <a:t> filled with instruments as is often assumed? </a:t>
            </a:r>
          </a:p>
          <a:p>
            <a:pPr marL="0" indent="0" defTabSz="457200">
              <a:spcBef>
                <a:spcPts val="0"/>
              </a:spcBef>
              <a:buNone/>
            </a:pPr>
            <a:r>
              <a:rPr lang="en-US" dirty="0"/>
              <a:t>	Explicit mention is only 17%. 17 Psalms, 8 Headings. </a:t>
            </a:r>
            <a:br>
              <a:rPr lang="en-US" dirty="0"/>
            </a:br>
            <a:r>
              <a:rPr lang="en-US" dirty="0"/>
              <a:t>	The Jews originally didn’t use instruments in synagogues. </a:t>
            </a:r>
          </a:p>
        </p:txBody>
      </p:sp>
    </p:spTree>
    <p:extLst>
      <p:ext uri="{BB962C8B-B14F-4D97-AF65-F5344CB8AC3E}">
        <p14:creationId xmlns:p14="http://schemas.microsoft.com/office/powerpoint/2010/main" val="3034827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1"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nodeType="clickEffect">
                                  <p:stCondLst>
                                    <p:cond delay="0"/>
                                  </p:stCondLst>
                                  <p:childTnLst>
                                    <p:animEffect transition="out" filter="wipe(down)">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nodeType="after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nodeType="after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1000"/>
                                        <p:tgtEl>
                                          <p:spTgt spid="5">
                                            <p:txEl>
                                              <p:pRg st="6" end="6"/>
                                            </p:txEl>
                                          </p:spTgt>
                                        </p:tgtEl>
                                      </p:cBhvr>
                                    </p:animEffect>
                                    <p:anim calcmode="lin" valueType="num">
                                      <p:cBhvr>
                                        <p:cTn id="5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A928D-8A27-E4E5-EF63-6E6D965AA1C7}"/>
              </a:ext>
            </a:extLst>
          </p:cNvPr>
          <p:cNvSpPr>
            <a:spLocks noGrp="1"/>
          </p:cNvSpPr>
          <p:nvPr>
            <p:ph type="title"/>
          </p:nvPr>
        </p:nvSpPr>
        <p:spPr>
          <a:xfrm>
            <a:off x="312420" y="231777"/>
            <a:ext cx="11567160" cy="995915"/>
          </a:xfrm>
        </p:spPr>
        <p:txBody>
          <a:bodyPr/>
          <a:lstStyle/>
          <a:p>
            <a:pPr algn="ctr"/>
            <a:r>
              <a:rPr lang="en-US" b="1" dirty="0">
                <a:latin typeface="Arial Black" panose="020B0A04020102020204" pitchFamily="34" charset="0"/>
              </a:rPr>
              <a:t>Why don’t you all have music? </a:t>
            </a:r>
          </a:p>
        </p:txBody>
      </p:sp>
      <p:sp>
        <p:nvSpPr>
          <p:cNvPr id="5" name="Content Placeholder 4">
            <a:extLst>
              <a:ext uri="{FF2B5EF4-FFF2-40B4-BE49-F238E27FC236}">
                <a16:creationId xmlns:a16="http://schemas.microsoft.com/office/drawing/2014/main" id="{71E1F4BA-1366-1709-DA4A-957F0258F6F6}"/>
              </a:ext>
            </a:extLst>
          </p:cNvPr>
          <p:cNvSpPr>
            <a:spLocks noGrp="1"/>
          </p:cNvSpPr>
          <p:nvPr>
            <p:ph idx="1"/>
          </p:nvPr>
        </p:nvSpPr>
        <p:spPr>
          <a:xfrm>
            <a:off x="331470" y="1058484"/>
            <a:ext cx="11567160" cy="5265119"/>
          </a:xfrm>
        </p:spPr>
        <p:txBody>
          <a:bodyPr>
            <a:normAutofit/>
          </a:bodyPr>
          <a:lstStyle/>
          <a:p>
            <a:pPr marL="0" indent="0">
              <a:buNone/>
            </a:pPr>
            <a:r>
              <a:rPr lang="en-US" sz="3600" b="1" dirty="0"/>
              <a:t>1) How do you define music? Technically we do have music:</a:t>
            </a:r>
          </a:p>
          <a:p>
            <a:pPr marL="0" indent="0" defTabSz="457200">
              <a:spcBef>
                <a:spcPts val="0"/>
              </a:spcBef>
              <a:buNone/>
            </a:pPr>
            <a:r>
              <a:rPr lang="en-US" dirty="0"/>
              <a:t>	Music: </a:t>
            </a:r>
            <a:r>
              <a:rPr lang="en-US" b="1" dirty="0"/>
              <a:t>V</a:t>
            </a:r>
            <a:r>
              <a:rPr lang="en-US" b="1" dirty="0">
                <a:effectLst/>
                <a:latin typeface="Arial Narrow" panose="020B0606020202030204" pitchFamily="34" charset="0"/>
                <a:ea typeface="Calibri" panose="020F0502020204030204" pitchFamily="34" charset="0"/>
                <a:cs typeface="Times New Roman" panose="02020603050405020304" pitchFamily="18" charset="0"/>
              </a:rPr>
              <a:t>ocal or 	instrumental tones</a:t>
            </a:r>
            <a:r>
              <a:rPr lang="en-US" dirty="0">
                <a:effectLst/>
                <a:latin typeface="Arial Narrow" panose="020B0606020202030204" pitchFamily="34" charset="0"/>
                <a:ea typeface="Calibri" panose="020F0502020204030204" pitchFamily="34" charset="0"/>
                <a:cs typeface="Times New Roman" panose="02020603050405020304" pitchFamily="18" charset="0"/>
              </a:rPr>
              <a:t> having definite structure. (Webster’s)</a:t>
            </a:r>
            <a:r>
              <a:rPr lang="en-US" dirty="0"/>
              <a:t> </a:t>
            </a:r>
          </a:p>
          <a:p>
            <a:pPr marL="0" indent="0" defTabSz="457200">
              <a:spcBef>
                <a:spcPts val="0"/>
              </a:spcBef>
              <a:buNone/>
            </a:pPr>
            <a:r>
              <a:rPr lang="en-US" sz="3600" b="1" dirty="0"/>
              <a:t>2) Where are instruments prevalent in scripture? The OT</a:t>
            </a:r>
          </a:p>
          <a:p>
            <a:pPr marL="0" indent="0" defTabSz="457200">
              <a:spcBef>
                <a:spcPts val="0"/>
              </a:spcBef>
              <a:buNone/>
            </a:pPr>
            <a:r>
              <a:rPr lang="en-US" sz="3200" dirty="0"/>
              <a:t>	Early &amp; often by divine command: </a:t>
            </a:r>
            <a:r>
              <a:rPr lang="en-US" sz="3200" b="1" dirty="0"/>
              <a:t>[1 Ch 15:22, 25:6-8] 2 Chr 29</a:t>
            </a:r>
            <a:br>
              <a:rPr lang="en-US" sz="3200" dirty="0"/>
            </a:br>
            <a:r>
              <a:rPr lang="en-US" sz="3600" b="1" dirty="0"/>
              <a:t>3) Is </a:t>
            </a:r>
            <a:r>
              <a:rPr lang="en-US" sz="3600" b="1" i="1" dirty="0"/>
              <a:t>Psalms</a:t>
            </a:r>
            <a:r>
              <a:rPr lang="en-US" sz="3600" b="1" dirty="0"/>
              <a:t> filled with instruments as is often assumed? </a:t>
            </a:r>
          </a:p>
          <a:p>
            <a:pPr marL="0" indent="0" defTabSz="457200">
              <a:spcBef>
                <a:spcPts val="0"/>
              </a:spcBef>
              <a:buNone/>
            </a:pPr>
            <a:r>
              <a:rPr lang="en-US" dirty="0"/>
              <a:t>	Explicit mention only 17%. Jews partially limited instruments to the Temple. </a:t>
            </a:r>
          </a:p>
          <a:p>
            <a:pPr marL="0" indent="0" defTabSz="457200">
              <a:spcBef>
                <a:spcPts val="0"/>
              </a:spcBef>
              <a:buNone/>
            </a:pPr>
            <a:r>
              <a:rPr lang="en-US" sz="3600" b="1" dirty="0"/>
              <a:t>4) Are the commands of Eph 5 &amp; Col 3 conclusive? </a:t>
            </a:r>
          </a:p>
        </p:txBody>
      </p:sp>
      <p:sp>
        <p:nvSpPr>
          <p:cNvPr id="2" name="Rectangle 1">
            <a:extLst>
              <a:ext uri="{FF2B5EF4-FFF2-40B4-BE49-F238E27FC236}">
                <a16:creationId xmlns:a16="http://schemas.microsoft.com/office/drawing/2014/main" id="{D01B09B9-A09F-78C7-9884-63CDE97FCFB0}"/>
              </a:ext>
            </a:extLst>
          </p:cNvPr>
          <p:cNvSpPr/>
          <p:nvPr/>
        </p:nvSpPr>
        <p:spPr>
          <a:xfrm>
            <a:off x="497166" y="4331663"/>
            <a:ext cx="11197668" cy="24136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“The original meaning of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psallō</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was “pluck”, “play”, (a stringed instrument); this persisted to the time of Lucian (cp. Par 17). In the LXX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psallō</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frequently means “sing”, whether to the accompaniment of an instrument (Ps. 32.2; 97.5 et al.) </a:t>
            </a:r>
            <a:r>
              <a:rPr lang="en-US" sz="2400" b="1" kern="100" dirty="0">
                <a:effectLst/>
                <a:latin typeface="Arial Narrow" panose="020B0606020202030204" pitchFamily="34" charset="0"/>
                <a:ea typeface="Calibri" panose="020F0502020204030204" pitchFamily="34" charset="0"/>
                <a:cs typeface="Times New Roman" panose="02020603050405020304" pitchFamily="18" charset="0"/>
              </a:rPr>
              <a:t>or not, as is usually the case</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(Ps. 7.18; 9.12; 107.4 et al.). This focus on singing continued until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psallō</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in Modern Greek means “sing” exclusively; cp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psaltēs</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 singer, chanter with no reference to instrumental accompaniment.”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Arndt, Danker, Bauer, &amp; Gingrich,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 Greek-English Lexicon of the New Testament &amp; other Early Christian Literature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2050" name="Picture 2">
            <a:extLst>
              <a:ext uri="{FF2B5EF4-FFF2-40B4-BE49-F238E27FC236}">
                <a16:creationId xmlns:a16="http://schemas.microsoft.com/office/drawing/2014/main" id="{1F3322E9-03A0-9167-144C-B07863433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87" y="579307"/>
            <a:ext cx="3675184" cy="551277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6090219D-A4D4-07CF-CB2F-15887FE4EC9A}"/>
              </a:ext>
            </a:extLst>
          </p:cNvPr>
          <p:cNvSpPr/>
          <p:nvPr/>
        </p:nvSpPr>
        <p:spPr>
          <a:xfrm>
            <a:off x="4238671" y="1058484"/>
            <a:ext cx="7228651" cy="3942724"/>
          </a:xfrm>
          <a:prstGeom prst="wedgeRectCallout">
            <a:avLst>
              <a:gd name="adj1" fmla="val -59556"/>
              <a:gd name="adj2" fmla="val -94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en-US" sz="2800" kern="100" dirty="0">
                <a:effectLst/>
                <a:latin typeface="Arial Narrow" panose="020B0606020202030204" pitchFamily="34" charset="0"/>
                <a:ea typeface="Calibri" panose="020F0502020204030204" pitchFamily="34" charset="0"/>
                <a:cs typeface="Times New Roman" panose="02020603050405020304" pitchFamily="18" charset="0"/>
              </a:rPr>
              <a:t>“The antagonism which the fathers of the early church displayed toward instruments has two outstanding characteristics: vehemence &amp; uniformity.” Careful examination of the ancient writings demonstrates “two distinct yet related conclusions: There is the fact that early Christian music was vocal &amp; there is the patristic polemic against instruments.”</a:t>
            </a:r>
          </a:p>
          <a:p>
            <a:pPr marL="0" marR="0" algn="just">
              <a:lnSpc>
                <a:spcPct val="107000"/>
              </a:lnSpc>
              <a:spcBef>
                <a:spcPts val="0"/>
              </a:spcBef>
              <a:spcAft>
                <a:spcPts val="0"/>
              </a:spcAft>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 -J. McKinnon </a:t>
            </a:r>
            <a:r>
              <a:rPr lang="en-US" sz="1800" i="1" kern="100" dirty="0">
                <a:effectLst/>
                <a:latin typeface="Arial Narrow" panose="020B0606020202030204" pitchFamily="34" charset="0"/>
                <a:ea typeface="Calibri" panose="020F0502020204030204" pitchFamily="34" charset="0"/>
                <a:cs typeface="Times New Roman" panose="02020603050405020304" pitchFamily="18" charset="0"/>
              </a:rPr>
              <a:t>Music in Early Christian Literature</a:t>
            </a: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 (Citation in Wolfgang essay)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653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0-#ppt_w/2"/>
                                          </p:val>
                                        </p:tav>
                                        <p:tav tm="100000">
                                          <p:val>
                                            <p:strVal val="#ppt_x"/>
                                          </p:val>
                                        </p:tav>
                                      </p:tavLst>
                                    </p:anim>
                                    <p:anim calcmode="lin" valueType="num">
                                      <p:cBhvr additive="base">
                                        <p:cTn id="19" dur="500" fill="hold"/>
                                        <p:tgtEl>
                                          <p:spTgt spid="205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A928D-8A27-E4E5-EF63-6E6D965AA1C7}"/>
              </a:ext>
            </a:extLst>
          </p:cNvPr>
          <p:cNvSpPr>
            <a:spLocks noGrp="1"/>
          </p:cNvSpPr>
          <p:nvPr>
            <p:ph type="title"/>
          </p:nvPr>
        </p:nvSpPr>
        <p:spPr>
          <a:xfrm>
            <a:off x="312420" y="231777"/>
            <a:ext cx="11567160" cy="995915"/>
          </a:xfrm>
        </p:spPr>
        <p:txBody>
          <a:bodyPr/>
          <a:lstStyle/>
          <a:p>
            <a:pPr algn="ctr"/>
            <a:r>
              <a:rPr lang="en-US" b="1" dirty="0">
                <a:latin typeface="Arial Black" panose="020B0A04020102020204" pitchFamily="34" charset="0"/>
              </a:rPr>
              <a:t>Why don’t you all have music? </a:t>
            </a:r>
          </a:p>
        </p:txBody>
      </p:sp>
      <p:sp>
        <p:nvSpPr>
          <p:cNvPr id="5" name="Content Placeholder 4">
            <a:extLst>
              <a:ext uri="{FF2B5EF4-FFF2-40B4-BE49-F238E27FC236}">
                <a16:creationId xmlns:a16="http://schemas.microsoft.com/office/drawing/2014/main" id="{71E1F4BA-1366-1709-DA4A-957F0258F6F6}"/>
              </a:ext>
            </a:extLst>
          </p:cNvPr>
          <p:cNvSpPr>
            <a:spLocks noGrp="1"/>
          </p:cNvSpPr>
          <p:nvPr>
            <p:ph idx="1"/>
          </p:nvPr>
        </p:nvSpPr>
        <p:spPr>
          <a:xfrm>
            <a:off x="331470" y="1058484"/>
            <a:ext cx="11567160" cy="5265119"/>
          </a:xfrm>
        </p:spPr>
        <p:txBody>
          <a:bodyPr>
            <a:normAutofit/>
          </a:bodyPr>
          <a:lstStyle/>
          <a:p>
            <a:pPr marL="0" indent="0">
              <a:buNone/>
            </a:pPr>
            <a:r>
              <a:rPr lang="en-US" sz="3600" b="1" dirty="0"/>
              <a:t>1) How do you define music? Technically we do have music:</a:t>
            </a:r>
          </a:p>
          <a:p>
            <a:pPr marL="0" indent="0" defTabSz="457200">
              <a:spcBef>
                <a:spcPts val="0"/>
              </a:spcBef>
              <a:buNone/>
            </a:pPr>
            <a:r>
              <a:rPr lang="en-US" dirty="0"/>
              <a:t>	Music: </a:t>
            </a:r>
            <a:r>
              <a:rPr lang="en-US" b="1" dirty="0"/>
              <a:t>V</a:t>
            </a:r>
            <a:r>
              <a:rPr lang="en-US" b="1" dirty="0">
                <a:effectLst/>
                <a:latin typeface="Arial Narrow" panose="020B0606020202030204" pitchFamily="34" charset="0"/>
                <a:ea typeface="Calibri" panose="020F0502020204030204" pitchFamily="34" charset="0"/>
                <a:cs typeface="Times New Roman" panose="02020603050405020304" pitchFamily="18" charset="0"/>
              </a:rPr>
              <a:t>ocal or 	instrumental tones</a:t>
            </a:r>
            <a:r>
              <a:rPr lang="en-US" dirty="0">
                <a:effectLst/>
                <a:latin typeface="Arial Narrow" panose="020B0606020202030204" pitchFamily="34" charset="0"/>
                <a:ea typeface="Calibri" panose="020F0502020204030204" pitchFamily="34" charset="0"/>
                <a:cs typeface="Times New Roman" panose="02020603050405020304" pitchFamily="18" charset="0"/>
              </a:rPr>
              <a:t> having definite structure. (Webster’s)</a:t>
            </a:r>
            <a:r>
              <a:rPr lang="en-US" dirty="0"/>
              <a:t> </a:t>
            </a:r>
          </a:p>
          <a:p>
            <a:pPr marL="0" indent="0" defTabSz="457200">
              <a:spcBef>
                <a:spcPts val="0"/>
              </a:spcBef>
              <a:buNone/>
            </a:pPr>
            <a:r>
              <a:rPr lang="en-US" sz="3600" b="1" dirty="0"/>
              <a:t>2) Where are instruments prevalent in scripture? The OT</a:t>
            </a:r>
          </a:p>
          <a:p>
            <a:pPr marL="0" indent="0" defTabSz="457200">
              <a:spcBef>
                <a:spcPts val="0"/>
              </a:spcBef>
              <a:buNone/>
            </a:pPr>
            <a:r>
              <a:rPr lang="en-US" sz="3200" dirty="0"/>
              <a:t>	Early &amp; often by divine command: </a:t>
            </a:r>
            <a:r>
              <a:rPr lang="en-US" sz="3200" b="1" dirty="0"/>
              <a:t>[1 Ch 15:22, 25:6-8] 2 Chr 29</a:t>
            </a:r>
            <a:br>
              <a:rPr lang="en-US" sz="3200" dirty="0"/>
            </a:br>
            <a:r>
              <a:rPr lang="en-US" sz="3600" b="1" dirty="0"/>
              <a:t>3) Is </a:t>
            </a:r>
            <a:r>
              <a:rPr lang="en-US" sz="3600" b="1" i="1" dirty="0"/>
              <a:t>Psalms</a:t>
            </a:r>
            <a:r>
              <a:rPr lang="en-US" sz="3600" b="1" dirty="0"/>
              <a:t> filled with instruments as is often assumed? </a:t>
            </a:r>
          </a:p>
          <a:p>
            <a:pPr marL="0" indent="0" defTabSz="457200">
              <a:spcBef>
                <a:spcPts val="0"/>
              </a:spcBef>
              <a:buNone/>
            </a:pPr>
            <a:r>
              <a:rPr lang="en-US" dirty="0"/>
              <a:t>	Explicit mention only 17%. Jews partially limited instruments to the Temple. </a:t>
            </a:r>
          </a:p>
          <a:p>
            <a:pPr marL="0" indent="0" defTabSz="457200">
              <a:spcBef>
                <a:spcPts val="0"/>
              </a:spcBef>
              <a:buNone/>
            </a:pPr>
            <a:r>
              <a:rPr lang="en-US" sz="3600" b="1" dirty="0"/>
              <a:t>4) Are the commands of Eph 5 &amp; Col 3 conclusive? </a:t>
            </a:r>
          </a:p>
        </p:txBody>
      </p:sp>
      <p:sp>
        <p:nvSpPr>
          <p:cNvPr id="2" name="Rectangle 1">
            <a:extLst>
              <a:ext uri="{FF2B5EF4-FFF2-40B4-BE49-F238E27FC236}">
                <a16:creationId xmlns:a16="http://schemas.microsoft.com/office/drawing/2014/main" id="{D01B09B9-A09F-78C7-9884-63CDE97FCFB0}"/>
              </a:ext>
            </a:extLst>
          </p:cNvPr>
          <p:cNvSpPr/>
          <p:nvPr/>
        </p:nvSpPr>
        <p:spPr>
          <a:xfrm>
            <a:off x="497166" y="4322332"/>
            <a:ext cx="11197668" cy="24136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“The original meaning of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psallō</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was “pluck”, “play”, (a stringed instrument); this persisted to the time of Lucian (cp. Par 17). In the LXX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psallō</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frequently means “sing”, whether to the accompaniment of an instrument (Ps. 32.2; 97.5 et al.) </a:t>
            </a:r>
            <a:r>
              <a:rPr lang="en-US" sz="2400" b="1" kern="100" dirty="0">
                <a:effectLst/>
                <a:latin typeface="Arial Narrow" panose="020B0606020202030204" pitchFamily="34" charset="0"/>
                <a:ea typeface="Calibri" panose="020F0502020204030204" pitchFamily="34" charset="0"/>
                <a:cs typeface="Times New Roman" panose="02020603050405020304" pitchFamily="18" charset="0"/>
              </a:rPr>
              <a:t>or not, as is usually the case</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(Ps. 7.18; 9.12; 107.4 et al.). This focus on singing continued until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psallō</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in Modern Greek means “sing” exclusively; cp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psaltēs</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 singer, chanter with no reference to instrumental accompaniment.”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Arndt, Danker, Bauer, &amp; Gingrich,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 Greek-English Lexicon of the New Testament &amp; other Early Christian Literature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3074" name="Picture 2">
            <a:extLst>
              <a:ext uri="{FF2B5EF4-FFF2-40B4-BE49-F238E27FC236}">
                <a16:creationId xmlns:a16="http://schemas.microsoft.com/office/drawing/2014/main" id="{7F54A16B-307C-777D-1228-C3FF1D5E4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08" y="492479"/>
            <a:ext cx="3796880" cy="566776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6090219D-A4D4-07CF-CB2F-15887FE4EC9A}"/>
              </a:ext>
            </a:extLst>
          </p:cNvPr>
          <p:cNvSpPr/>
          <p:nvPr/>
        </p:nvSpPr>
        <p:spPr>
          <a:xfrm>
            <a:off x="4238671" y="1058484"/>
            <a:ext cx="7228651" cy="3942724"/>
          </a:xfrm>
          <a:prstGeom prst="wedgeRectCallout">
            <a:avLst>
              <a:gd name="adj1" fmla="val -59556"/>
              <a:gd name="adj2" fmla="val -94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“Historical evidence makes it most unlikely that an instrument can be found in </a:t>
            </a:r>
            <a:r>
              <a:rPr lang="en-US" sz="2800" i="1" dirty="0" err="1"/>
              <a:t>psallo</a:t>
            </a:r>
            <a:r>
              <a:rPr lang="en-US" sz="2800" dirty="0"/>
              <a:t> &amp; </a:t>
            </a:r>
            <a:r>
              <a:rPr lang="en-US" sz="2800" i="1" dirty="0" err="1"/>
              <a:t>psalmos</a:t>
            </a:r>
            <a:r>
              <a:rPr lang="en-US" sz="2800" dirty="0"/>
              <a:t> in the NT &amp; shows that the absence of any clear reference to instrumental music in the church’s worship in early days was not accidental. It was not mentioned because it was not there. There is no time when one can point to an original use of instruments in the church being abandoned.” </a:t>
            </a:r>
            <a:r>
              <a:rPr lang="en-US" sz="2400" dirty="0"/>
              <a:t>-E. Ferguson, </a:t>
            </a:r>
            <a:r>
              <a:rPr lang="en-US" sz="2400" i="1" dirty="0"/>
              <a:t>A Capella Music,</a:t>
            </a:r>
            <a:r>
              <a:rPr lang="en-US" sz="2400" dirty="0"/>
              <a:t> 96</a:t>
            </a:r>
          </a:p>
        </p:txBody>
      </p:sp>
    </p:spTree>
    <p:extLst>
      <p:ext uri="{BB962C8B-B14F-4D97-AF65-F5344CB8AC3E}">
        <p14:creationId xmlns:p14="http://schemas.microsoft.com/office/powerpoint/2010/main" val="2206639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A928D-8A27-E4E5-EF63-6E6D965AA1C7}"/>
              </a:ext>
            </a:extLst>
          </p:cNvPr>
          <p:cNvSpPr>
            <a:spLocks noGrp="1"/>
          </p:cNvSpPr>
          <p:nvPr>
            <p:ph type="title"/>
          </p:nvPr>
        </p:nvSpPr>
        <p:spPr>
          <a:xfrm>
            <a:off x="312420" y="231777"/>
            <a:ext cx="11567160" cy="995915"/>
          </a:xfrm>
        </p:spPr>
        <p:txBody>
          <a:bodyPr/>
          <a:lstStyle/>
          <a:p>
            <a:pPr algn="ctr"/>
            <a:r>
              <a:rPr lang="en-US" b="1" dirty="0">
                <a:latin typeface="Arial Black" panose="020B0A04020102020204" pitchFamily="34" charset="0"/>
              </a:rPr>
              <a:t>Why don’t you all have music? </a:t>
            </a:r>
          </a:p>
        </p:txBody>
      </p:sp>
      <p:sp>
        <p:nvSpPr>
          <p:cNvPr id="5" name="Content Placeholder 4">
            <a:extLst>
              <a:ext uri="{FF2B5EF4-FFF2-40B4-BE49-F238E27FC236}">
                <a16:creationId xmlns:a16="http://schemas.microsoft.com/office/drawing/2014/main" id="{71E1F4BA-1366-1709-DA4A-957F0258F6F6}"/>
              </a:ext>
            </a:extLst>
          </p:cNvPr>
          <p:cNvSpPr>
            <a:spLocks noGrp="1"/>
          </p:cNvSpPr>
          <p:nvPr>
            <p:ph idx="1"/>
          </p:nvPr>
        </p:nvSpPr>
        <p:spPr>
          <a:xfrm>
            <a:off x="331470" y="1058484"/>
            <a:ext cx="11567160" cy="5265119"/>
          </a:xfrm>
        </p:spPr>
        <p:txBody>
          <a:bodyPr>
            <a:normAutofit/>
          </a:bodyPr>
          <a:lstStyle/>
          <a:p>
            <a:pPr marL="0" indent="0">
              <a:buNone/>
            </a:pPr>
            <a:r>
              <a:rPr lang="en-US" sz="3600" b="1" dirty="0"/>
              <a:t>1) How do you define music? Technically we do have music:</a:t>
            </a:r>
          </a:p>
          <a:p>
            <a:pPr marL="0" indent="0" defTabSz="457200">
              <a:spcBef>
                <a:spcPts val="0"/>
              </a:spcBef>
              <a:buNone/>
            </a:pPr>
            <a:r>
              <a:rPr lang="en-US" dirty="0"/>
              <a:t>	Music: </a:t>
            </a:r>
            <a:r>
              <a:rPr lang="en-US" b="1" dirty="0"/>
              <a:t>V</a:t>
            </a:r>
            <a:r>
              <a:rPr lang="en-US" b="1" dirty="0">
                <a:effectLst/>
                <a:latin typeface="Arial Narrow" panose="020B0606020202030204" pitchFamily="34" charset="0"/>
                <a:ea typeface="Calibri" panose="020F0502020204030204" pitchFamily="34" charset="0"/>
                <a:cs typeface="Times New Roman" panose="02020603050405020304" pitchFamily="18" charset="0"/>
              </a:rPr>
              <a:t>ocal or 	instrumental tones</a:t>
            </a:r>
            <a:r>
              <a:rPr lang="en-US" dirty="0">
                <a:effectLst/>
                <a:latin typeface="Arial Narrow" panose="020B0606020202030204" pitchFamily="34" charset="0"/>
                <a:ea typeface="Calibri" panose="020F0502020204030204" pitchFamily="34" charset="0"/>
                <a:cs typeface="Times New Roman" panose="02020603050405020304" pitchFamily="18" charset="0"/>
              </a:rPr>
              <a:t> having definite structure. (Webster’s)</a:t>
            </a:r>
            <a:r>
              <a:rPr lang="en-US" dirty="0"/>
              <a:t> </a:t>
            </a:r>
          </a:p>
          <a:p>
            <a:pPr marL="0" indent="0" defTabSz="457200">
              <a:spcBef>
                <a:spcPts val="0"/>
              </a:spcBef>
              <a:buNone/>
            </a:pPr>
            <a:r>
              <a:rPr lang="en-US" sz="3600" b="1" dirty="0"/>
              <a:t>2) Where are instruments prevalent in scripture? The OT</a:t>
            </a:r>
          </a:p>
          <a:p>
            <a:pPr marL="0" indent="0" defTabSz="457200">
              <a:spcBef>
                <a:spcPts val="0"/>
              </a:spcBef>
              <a:buNone/>
            </a:pPr>
            <a:r>
              <a:rPr lang="en-US" sz="3200" dirty="0"/>
              <a:t>	Early &amp; often by divine command: </a:t>
            </a:r>
            <a:r>
              <a:rPr lang="en-US" sz="3200" b="1" dirty="0"/>
              <a:t>[1 Ch 15:22, 25:6-8] 2 Chr 29</a:t>
            </a:r>
            <a:br>
              <a:rPr lang="en-US" sz="3200" dirty="0"/>
            </a:br>
            <a:r>
              <a:rPr lang="en-US" sz="3600" b="1" dirty="0"/>
              <a:t>3) Is </a:t>
            </a:r>
            <a:r>
              <a:rPr lang="en-US" sz="3600" b="1" i="1" dirty="0"/>
              <a:t>Psalms</a:t>
            </a:r>
            <a:r>
              <a:rPr lang="en-US" sz="3600" b="1" dirty="0"/>
              <a:t> filled with instruments as is often assumed? </a:t>
            </a:r>
          </a:p>
          <a:p>
            <a:pPr marL="0" indent="0" defTabSz="457200">
              <a:spcBef>
                <a:spcPts val="0"/>
              </a:spcBef>
              <a:buNone/>
            </a:pPr>
            <a:r>
              <a:rPr lang="en-US" dirty="0"/>
              <a:t>	Explicit mention only 17%. Jews partially limited instruments to the Temple. </a:t>
            </a:r>
            <a:r>
              <a:rPr lang="en-US" sz="3600" b="1" dirty="0"/>
              <a:t>4) Are the commands of Eph 5 &amp; Col 3 conclusive? </a:t>
            </a:r>
          </a:p>
        </p:txBody>
      </p:sp>
      <p:sp>
        <p:nvSpPr>
          <p:cNvPr id="2" name="Rectangle 1">
            <a:extLst>
              <a:ext uri="{FF2B5EF4-FFF2-40B4-BE49-F238E27FC236}">
                <a16:creationId xmlns:a16="http://schemas.microsoft.com/office/drawing/2014/main" id="{D01B09B9-A09F-78C7-9884-63CDE97FCFB0}"/>
              </a:ext>
            </a:extLst>
          </p:cNvPr>
          <p:cNvSpPr/>
          <p:nvPr/>
        </p:nvSpPr>
        <p:spPr>
          <a:xfrm>
            <a:off x="497166" y="4322332"/>
            <a:ext cx="11197668" cy="24136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“The original meaning of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psallō</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was “pluck”, “play”, (a stringed instrument); this persisted to the time of Lucian (cp. Par 17). In the LXX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psallō</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frequently means “sing”, whether to the accompaniment of an instrument (Ps. 32.2; 97.5 et al.) </a:t>
            </a:r>
            <a:r>
              <a:rPr lang="en-US" sz="2400" b="1" kern="100" dirty="0">
                <a:effectLst/>
                <a:latin typeface="Arial Narrow" panose="020B0606020202030204" pitchFamily="34" charset="0"/>
                <a:ea typeface="Calibri" panose="020F0502020204030204" pitchFamily="34" charset="0"/>
                <a:cs typeface="Times New Roman" panose="02020603050405020304" pitchFamily="18" charset="0"/>
              </a:rPr>
              <a:t>or not, as is usually the case</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(Ps. 7.18; 9.12; 107.4 et al.). This focus on singing continued until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psallō</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in Modern Greek means “sing” exclusively; cp </a:t>
            </a:r>
            <a:r>
              <a:rPr lang="en-US" sz="2400" i="1" kern="100" dirty="0" err="1">
                <a:effectLst/>
                <a:latin typeface="Arial Narrow" panose="020B0606020202030204" pitchFamily="34" charset="0"/>
                <a:ea typeface="Calibri" panose="020F0502020204030204" pitchFamily="34" charset="0"/>
                <a:cs typeface="Times New Roman" panose="02020603050405020304" pitchFamily="18" charset="0"/>
              </a:rPr>
              <a:t>psaltēs</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 singer, chanter with no reference to instrumental accompaniment.”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Arndt, Danker, Bauer, &amp; Gingrich,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 Greek-English Lexicon of the New Testament &amp; other Early Christian Literature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4098" name="Picture 2">
            <a:extLst>
              <a:ext uri="{FF2B5EF4-FFF2-40B4-BE49-F238E27FC236}">
                <a16:creationId xmlns:a16="http://schemas.microsoft.com/office/drawing/2014/main" id="{787543E7-2F3A-25D8-9BD5-532F8E71B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2" y="1191947"/>
            <a:ext cx="3988428" cy="3727647"/>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6090219D-A4D4-07CF-CB2F-15887FE4EC9A}"/>
              </a:ext>
            </a:extLst>
          </p:cNvPr>
          <p:cNvSpPr/>
          <p:nvPr/>
        </p:nvSpPr>
        <p:spPr>
          <a:xfrm>
            <a:off x="4238671" y="1400621"/>
            <a:ext cx="7228651" cy="3258450"/>
          </a:xfrm>
          <a:prstGeom prst="wedgeRectCallout">
            <a:avLst>
              <a:gd name="adj1" fmla="val -55942"/>
              <a:gd name="adj2" fmla="val 17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t>“Jesus &amp; His disciples sang a hymn (</a:t>
            </a:r>
            <a:r>
              <a:rPr lang="en-US" sz="2800" i="1" dirty="0" err="1"/>
              <a:t>hymnos</a:t>
            </a:r>
            <a:r>
              <a:rPr lang="en-US" sz="2800" dirty="0"/>
              <a:t>)… The reference to stringed instruments in heavenly worship at Rev 5:8, 15:2… need not mean that such instruments might sometimes accompany the singing at primitive Christian worship.” </a:t>
            </a:r>
          </a:p>
          <a:p>
            <a:r>
              <a:rPr lang="en-US" sz="2200" dirty="0"/>
              <a:t>G. </a:t>
            </a:r>
            <a:r>
              <a:rPr lang="en-US" sz="2200" dirty="0" err="1"/>
              <a:t>Delling</a:t>
            </a:r>
            <a:r>
              <a:rPr lang="en-US" sz="2200" dirty="0"/>
              <a:t>, “</a:t>
            </a:r>
            <a:r>
              <a:rPr lang="en-US" sz="2200" dirty="0" err="1"/>
              <a:t>Hymnos</a:t>
            </a:r>
            <a:r>
              <a:rPr lang="en-US" sz="2200" dirty="0"/>
              <a:t>” in the </a:t>
            </a:r>
            <a:r>
              <a:rPr lang="en-US" sz="2200" i="1" dirty="0"/>
              <a:t>Theological Dict. Of the NT</a:t>
            </a:r>
            <a:r>
              <a:rPr lang="en-US" sz="2200" dirty="0"/>
              <a:t> Vol 8. </a:t>
            </a:r>
          </a:p>
        </p:txBody>
      </p:sp>
    </p:spTree>
    <p:extLst>
      <p:ext uri="{BB962C8B-B14F-4D97-AF65-F5344CB8AC3E}">
        <p14:creationId xmlns:p14="http://schemas.microsoft.com/office/powerpoint/2010/main" val="2614339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A928D-8A27-E4E5-EF63-6E6D965AA1C7}"/>
              </a:ext>
            </a:extLst>
          </p:cNvPr>
          <p:cNvSpPr>
            <a:spLocks noGrp="1"/>
          </p:cNvSpPr>
          <p:nvPr>
            <p:ph type="title"/>
          </p:nvPr>
        </p:nvSpPr>
        <p:spPr>
          <a:xfrm>
            <a:off x="312420" y="231777"/>
            <a:ext cx="11567160" cy="995915"/>
          </a:xfrm>
        </p:spPr>
        <p:txBody>
          <a:bodyPr/>
          <a:lstStyle/>
          <a:p>
            <a:pPr algn="ctr"/>
            <a:r>
              <a:rPr lang="en-US" b="1" dirty="0">
                <a:latin typeface="Arial Black" panose="020B0A04020102020204" pitchFamily="34" charset="0"/>
              </a:rPr>
              <a:t>Why don’t you all have music? </a:t>
            </a:r>
          </a:p>
        </p:txBody>
      </p:sp>
      <p:sp>
        <p:nvSpPr>
          <p:cNvPr id="5" name="Content Placeholder 4">
            <a:extLst>
              <a:ext uri="{FF2B5EF4-FFF2-40B4-BE49-F238E27FC236}">
                <a16:creationId xmlns:a16="http://schemas.microsoft.com/office/drawing/2014/main" id="{71E1F4BA-1366-1709-DA4A-957F0258F6F6}"/>
              </a:ext>
            </a:extLst>
          </p:cNvPr>
          <p:cNvSpPr>
            <a:spLocks noGrp="1"/>
          </p:cNvSpPr>
          <p:nvPr>
            <p:ph idx="1"/>
          </p:nvPr>
        </p:nvSpPr>
        <p:spPr>
          <a:xfrm>
            <a:off x="331470" y="1058484"/>
            <a:ext cx="11567160" cy="5668887"/>
          </a:xfrm>
        </p:spPr>
        <p:txBody>
          <a:bodyPr>
            <a:normAutofit/>
          </a:bodyPr>
          <a:lstStyle/>
          <a:p>
            <a:pPr marL="0" indent="0">
              <a:buNone/>
            </a:pPr>
            <a:r>
              <a:rPr lang="en-US" sz="3600" b="1" dirty="0"/>
              <a:t>1) How do you define music? Technically we do have music:</a:t>
            </a:r>
          </a:p>
          <a:p>
            <a:pPr marL="0" indent="0" defTabSz="457200">
              <a:spcBef>
                <a:spcPts val="0"/>
              </a:spcBef>
              <a:buNone/>
            </a:pPr>
            <a:r>
              <a:rPr lang="en-US" dirty="0"/>
              <a:t>	Music: </a:t>
            </a:r>
            <a:r>
              <a:rPr lang="en-US" b="1" dirty="0"/>
              <a:t>V</a:t>
            </a:r>
            <a:r>
              <a:rPr lang="en-US" b="1" dirty="0">
                <a:effectLst/>
                <a:latin typeface="Arial Narrow" panose="020B0606020202030204" pitchFamily="34" charset="0"/>
                <a:ea typeface="Calibri" panose="020F0502020204030204" pitchFamily="34" charset="0"/>
                <a:cs typeface="Times New Roman" panose="02020603050405020304" pitchFamily="18" charset="0"/>
              </a:rPr>
              <a:t>ocal or 	instrumental tones</a:t>
            </a:r>
            <a:r>
              <a:rPr lang="en-US" dirty="0">
                <a:effectLst/>
                <a:latin typeface="Arial Narrow" panose="020B0606020202030204" pitchFamily="34" charset="0"/>
                <a:ea typeface="Calibri" panose="020F0502020204030204" pitchFamily="34" charset="0"/>
                <a:cs typeface="Times New Roman" panose="02020603050405020304" pitchFamily="18" charset="0"/>
              </a:rPr>
              <a:t> having definite structure. (Webster’s)</a:t>
            </a:r>
            <a:r>
              <a:rPr lang="en-US" dirty="0"/>
              <a:t> </a:t>
            </a:r>
          </a:p>
          <a:p>
            <a:pPr marL="0" indent="0" defTabSz="457200">
              <a:spcBef>
                <a:spcPts val="0"/>
              </a:spcBef>
              <a:buNone/>
            </a:pPr>
            <a:r>
              <a:rPr lang="en-US" sz="3600" b="1" dirty="0"/>
              <a:t>2) Where are instruments prevalent in scripture? The OT</a:t>
            </a:r>
          </a:p>
          <a:p>
            <a:pPr marL="0" indent="0" defTabSz="457200">
              <a:spcBef>
                <a:spcPts val="0"/>
              </a:spcBef>
              <a:buNone/>
            </a:pPr>
            <a:r>
              <a:rPr lang="en-US" dirty="0"/>
              <a:t>	Early &amp; often by divine command: </a:t>
            </a:r>
            <a:r>
              <a:rPr lang="en-US" b="1" dirty="0"/>
              <a:t>[1 Ch 15:22, 25:6-8] 2 Chr 29</a:t>
            </a:r>
            <a:br>
              <a:rPr lang="en-US" dirty="0"/>
            </a:br>
            <a:r>
              <a:rPr lang="en-US" sz="3600" b="1" dirty="0"/>
              <a:t>3) Is </a:t>
            </a:r>
            <a:r>
              <a:rPr lang="en-US" sz="3600" b="1" i="1" dirty="0"/>
              <a:t>Psalms</a:t>
            </a:r>
            <a:r>
              <a:rPr lang="en-US" sz="3600" b="1" dirty="0"/>
              <a:t> filled with instruments as is often assumed? </a:t>
            </a:r>
          </a:p>
          <a:p>
            <a:pPr marL="0" indent="0" defTabSz="457200">
              <a:spcBef>
                <a:spcPts val="0"/>
              </a:spcBef>
              <a:buNone/>
            </a:pPr>
            <a:r>
              <a:rPr lang="en-US" dirty="0"/>
              <a:t>	Explicit mention only 17%. Jews partially limited instruments to the Temple. </a:t>
            </a:r>
          </a:p>
          <a:p>
            <a:pPr marL="0" indent="0" defTabSz="457200">
              <a:spcBef>
                <a:spcPts val="0"/>
              </a:spcBef>
              <a:buNone/>
            </a:pPr>
            <a:r>
              <a:rPr lang="en-US" sz="3600" b="1" dirty="0"/>
              <a:t>4) Are the commands of Eph 5 &amp; Col 3 conclusive? </a:t>
            </a:r>
          </a:p>
          <a:p>
            <a:pPr marL="0" indent="0" defTabSz="457200">
              <a:spcBef>
                <a:spcPts val="0"/>
              </a:spcBef>
              <a:buNone/>
            </a:pPr>
            <a:r>
              <a:rPr lang="en-US" dirty="0"/>
              <a:t>	Depends on which Psalm is being sung &amp; how to define that word. </a:t>
            </a:r>
          </a:p>
          <a:p>
            <a:pPr marL="0" indent="0" defTabSz="457200">
              <a:spcBef>
                <a:spcPts val="0"/>
              </a:spcBef>
              <a:buNone/>
            </a:pPr>
            <a:r>
              <a:rPr lang="en-US" sz="3600" b="1" dirty="0"/>
              <a:t>5) What about instruments in Revelation? [14:1-4, 15:2-4]</a:t>
            </a:r>
          </a:p>
          <a:p>
            <a:pPr marL="0" indent="0" defTabSz="457200">
              <a:spcBef>
                <a:spcPts val="0"/>
              </a:spcBef>
              <a:buNone/>
            </a:pPr>
            <a:r>
              <a:rPr lang="en-US" dirty="0"/>
              <a:t>	If we take everything in the book literally, we’re all lacking in many ways. </a:t>
            </a:r>
          </a:p>
          <a:p>
            <a:pPr marL="0" indent="0" defTabSz="457200">
              <a:spcBef>
                <a:spcPts val="0"/>
              </a:spcBef>
              <a:buNone/>
            </a:pPr>
            <a:r>
              <a:rPr lang="en-US" sz="3600" b="1" dirty="0"/>
              <a:t>6) Why do both sides tend to neglect other verses? </a:t>
            </a:r>
          </a:p>
          <a:p>
            <a:pPr marL="0" indent="0" defTabSz="457200">
              <a:spcBef>
                <a:spcPts val="0"/>
              </a:spcBef>
              <a:buNone/>
            </a:pPr>
            <a:r>
              <a:rPr lang="en-US" b="1" dirty="0"/>
              <a:t>	Mt 26 &amp; Mk 14; [1 Cor 14:6-17, 26]; Heb 3:15; Eph/Col “</a:t>
            </a:r>
            <a:r>
              <a:rPr lang="en-US" i="1" dirty="0"/>
              <a:t>to one another.”</a:t>
            </a:r>
            <a:endParaRPr lang="en-US" b="1" dirty="0"/>
          </a:p>
        </p:txBody>
      </p:sp>
    </p:spTree>
    <p:extLst>
      <p:ext uri="{BB962C8B-B14F-4D97-AF65-F5344CB8AC3E}">
        <p14:creationId xmlns:p14="http://schemas.microsoft.com/office/powerpoint/2010/main" val="1577176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barn(inVertical)">
                                      <p:cBhvr>
                                        <p:cTn id="7" dur="500"/>
                                        <p:tgtEl>
                                          <p:spTgt spid="5">
                                            <p:txEl>
                                              <p:pRg st="9" end="9"/>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0" end="10"/>
                                            </p:txEl>
                                          </p:spTgt>
                                        </p:tgtEl>
                                        <p:attrNameLst>
                                          <p:attrName>style.visibility</p:attrName>
                                        </p:attrNameLst>
                                      </p:cBhvr>
                                      <p:to>
                                        <p:strVal val="visible"/>
                                      </p:to>
                                    </p:set>
                                    <p:animEffect transition="in" filter="barn(inVertical)">
                                      <p:cBhvr>
                                        <p:cTn id="1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A928D-8A27-E4E5-EF63-6E6D965AA1C7}"/>
              </a:ext>
            </a:extLst>
          </p:cNvPr>
          <p:cNvSpPr>
            <a:spLocks noGrp="1"/>
          </p:cNvSpPr>
          <p:nvPr>
            <p:ph type="title"/>
          </p:nvPr>
        </p:nvSpPr>
        <p:spPr>
          <a:xfrm>
            <a:off x="312420" y="231777"/>
            <a:ext cx="11567160" cy="995915"/>
          </a:xfrm>
        </p:spPr>
        <p:txBody>
          <a:bodyPr/>
          <a:lstStyle/>
          <a:p>
            <a:pPr algn="ctr"/>
            <a:r>
              <a:rPr lang="en-US" b="1" dirty="0">
                <a:latin typeface="Arial Black" panose="020B0A04020102020204" pitchFamily="34" charset="0"/>
              </a:rPr>
              <a:t>Why don’t you all have music? </a:t>
            </a:r>
          </a:p>
        </p:txBody>
      </p:sp>
      <p:sp>
        <p:nvSpPr>
          <p:cNvPr id="5" name="Content Placeholder 4">
            <a:extLst>
              <a:ext uri="{FF2B5EF4-FFF2-40B4-BE49-F238E27FC236}">
                <a16:creationId xmlns:a16="http://schemas.microsoft.com/office/drawing/2014/main" id="{71E1F4BA-1366-1709-DA4A-957F0258F6F6}"/>
              </a:ext>
            </a:extLst>
          </p:cNvPr>
          <p:cNvSpPr>
            <a:spLocks noGrp="1"/>
          </p:cNvSpPr>
          <p:nvPr>
            <p:ph idx="1"/>
          </p:nvPr>
        </p:nvSpPr>
        <p:spPr>
          <a:xfrm>
            <a:off x="331470" y="1058484"/>
            <a:ext cx="11567160" cy="5668887"/>
          </a:xfrm>
        </p:spPr>
        <p:txBody>
          <a:bodyPr>
            <a:normAutofit/>
          </a:bodyPr>
          <a:lstStyle/>
          <a:p>
            <a:pPr marL="0" indent="0">
              <a:buNone/>
            </a:pPr>
            <a:r>
              <a:rPr lang="en-US" sz="3200" b="1" dirty="0"/>
              <a:t>1) How do you define music? Technically we do have music:</a:t>
            </a:r>
          </a:p>
          <a:p>
            <a:pPr marL="0" indent="0" defTabSz="457200">
              <a:spcBef>
                <a:spcPts val="0"/>
              </a:spcBef>
              <a:buNone/>
            </a:pPr>
            <a:r>
              <a:rPr lang="en-US" sz="3200" b="1" dirty="0"/>
              <a:t>2) Instruments are from God, early, &amp; prevalent in the OT. </a:t>
            </a:r>
          </a:p>
          <a:p>
            <a:pPr marL="0" indent="0" defTabSz="457200">
              <a:spcBef>
                <a:spcPts val="0"/>
              </a:spcBef>
              <a:buNone/>
            </a:pPr>
            <a:r>
              <a:rPr lang="en-US" sz="3200" b="1" dirty="0"/>
              <a:t>3) Direct mention in </a:t>
            </a:r>
            <a:r>
              <a:rPr lang="en-US" sz="3200" b="1" i="1" dirty="0"/>
              <a:t>Psalms,</a:t>
            </a:r>
            <a:r>
              <a:rPr lang="en-US" sz="3200" b="1" dirty="0"/>
              <a:t> 17%. Jewish use at the Temple. </a:t>
            </a:r>
          </a:p>
          <a:p>
            <a:pPr marL="0" indent="0" defTabSz="457200">
              <a:spcBef>
                <a:spcPts val="0"/>
              </a:spcBef>
              <a:buNone/>
            </a:pPr>
            <a:r>
              <a:rPr lang="en-US" sz="3200" b="1" dirty="0"/>
              <a:t>4) Commands of Eph 5 &amp; Col 3 are not conclusive. </a:t>
            </a:r>
          </a:p>
          <a:p>
            <a:pPr marL="0" indent="0" defTabSz="457200">
              <a:spcBef>
                <a:spcPts val="0"/>
              </a:spcBef>
              <a:buNone/>
            </a:pPr>
            <a:r>
              <a:rPr lang="en-US" sz="3200" b="1" dirty="0"/>
              <a:t>5) The Revelation uses impossible figurative speech. </a:t>
            </a:r>
          </a:p>
          <a:p>
            <a:pPr marL="0" indent="0" defTabSz="457200">
              <a:spcBef>
                <a:spcPts val="0"/>
              </a:spcBef>
              <a:buNone/>
            </a:pPr>
            <a:r>
              <a:rPr lang="en-US" sz="3200" b="1" dirty="0"/>
              <a:t>6) Both sides can tend to neglect other verses. </a:t>
            </a:r>
          </a:p>
          <a:p>
            <a:pPr marL="0" indent="0" defTabSz="457200">
              <a:spcBef>
                <a:spcPts val="0"/>
              </a:spcBef>
              <a:buNone/>
            </a:pPr>
            <a:r>
              <a:rPr lang="en-US" sz="3600" b="1" dirty="0"/>
              <a:t>7) Why have so many resisted through the years? </a:t>
            </a:r>
          </a:p>
          <a:p>
            <a:pPr marL="0" indent="0" defTabSz="457200">
              <a:spcBef>
                <a:spcPts val="0"/>
              </a:spcBef>
              <a:buNone/>
            </a:pPr>
            <a:r>
              <a:rPr lang="en-US" dirty="0"/>
              <a:t>	The Catholics, Lutherans, &amp; Anglicans all had them.  </a:t>
            </a:r>
          </a:p>
          <a:p>
            <a:pPr marL="0" indent="0" defTabSz="457200">
              <a:spcBef>
                <a:spcPts val="0"/>
              </a:spcBef>
              <a:buNone/>
            </a:pPr>
            <a:r>
              <a:rPr lang="en-US" dirty="0"/>
              <a:t>	But Eastern Orthodoxy, Baptists, Calvinists, Puritans, &amp; more did not. </a:t>
            </a:r>
          </a:p>
        </p:txBody>
      </p:sp>
      <p:sp>
        <p:nvSpPr>
          <p:cNvPr id="2" name="Rectangle 1">
            <a:extLst>
              <a:ext uri="{FF2B5EF4-FFF2-40B4-BE49-F238E27FC236}">
                <a16:creationId xmlns:a16="http://schemas.microsoft.com/office/drawing/2014/main" id="{6C0D8534-296F-60BC-1D8F-6A768E61DB02}"/>
              </a:ext>
            </a:extLst>
          </p:cNvPr>
          <p:cNvSpPr/>
          <p:nvPr/>
        </p:nvSpPr>
        <p:spPr>
          <a:xfrm>
            <a:off x="516216" y="5007307"/>
            <a:ext cx="11197668" cy="1813374"/>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“Precisely when instruments began to be used in Christian worship remains unclear… the organ was the first instrument to appear. It was introduced about 1000 to 1300 and only gradually became universal.” </a:t>
            </a:r>
          </a:p>
          <a:p>
            <a:pPr marL="0" marR="0" algn="ctr">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-Paul Westermeyer </a:t>
            </a:r>
            <a:r>
              <a:rPr lang="en-US" sz="2400" i="1" kern="100" dirty="0" err="1">
                <a:effectLst/>
                <a:latin typeface="Calibri" panose="020F0502020204030204" pitchFamily="34" charset="0"/>
                <a:ea typeface="Calibri" panose="020F0502020204030204" pitchFamily="34" charset="0"/>
                <a:cs typeface="Times New Roman" panose="02020603050405020304" pitchFamily="18" charset="0"/>
              </a:rPr>
              <a:t>Te</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Deum: The Church &amp; Music</a:t>
            </a:r>
          </a:p>
        </p:txBody>
      </p:sp>
    </p:spTree>
    <p:extLst>
      <p:ext uri="{BB962C8B-B14F-4D97-AF65-F5344CB8AC3E}">
        <p14:creationId xmlns:p14="http://schemas.microsoft.com/office/powerpoint/2010/main" val="274766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1520</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Arial Narrow</vt:lpstr>
      <vt:lpstr>Calibri</vt:lpstr>
      <vt:lpstr>Calibri Light</vt:lpstr>
      <vt:lpstr>Office Theme</vt:lpstr>
      <vt:lpstr>PowerPoint Presentation</vt:lpstr>
      <vt:lpstr>“There is probably no other practice of worship among churches of Christ that is more opposed to most denominations than singing only, as contrasted to the use of mechanical instruments of music.”  - Tim Stevens, Congregational Singing, pg. 203</vt:lpstr>
      <vt:lpstr>Why don’t you all have music? </vt:lpstr>
      <vt:lpstr>Why don’t you all have music? </vt:lpstr>
      <vt:lpstr>Why don’t you all have music? </vt:lpstr>
      <vt:lpstr>Why don’t you all have music? </vt:lpstr>
      <vt:lpstr>Why don’t you all have music? </vt:lpstr>
      <vt:lpstr>Why don’t you all have music?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Coulter Wickerham</dc:creator>
  <cp:lastModifiedBy>Coulter Wickerham</cp:lastModifiedBy>
  <cp:revision>7</cp:revision>
  <dcterms:created xsi:type="dcterms:W3CDTF">2023-12-02T00:30:15Z</dcterms:created>
  <dcterms:modified xsi:type="dcterms:W3CDTF">2023-12-03T05:34:11Z</dcterms:modified>
</cp:coreProperties>
</file>