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0F_D58DF932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6"/>
  </p:notesMasterIdLst>
  <p:sldIdLst>
    <p:sldId id="271" r:id="rId2"/>
    <p:sldId id="272" r:id="rId3"/>
    <p:sldId id="258" r:id="rId4"/>
    <p:sldId id="257" r:id="rId5"/>
    <p:sldId id="265" r:id="rId6"/>
    <p:sldId id="263" r:id="rId7"/>
    <p:sldId id="264" r:id="rId8"/>
    <p:sldId id="261" r:id="rId9"/>
    <p:sldId id="273" r:id="rId10"/>
    <p:sldId id="267" r:id="rId11"/>
    <p:sldId id="274" r:id="rId12"/>
    <p:sldId id="275" r:id="rId13"/>
    <p:sldId id="27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1879564-8773-CE2F-C9EE-C542A95C6CB4}" name="David Kyle" initials="DK" userId="e3111160688483b3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B4447-7FD0-4883-A942-73E178366A3A}" v="401" dt="2023-06-23T19:29:29.072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comments/modernComment_10F_D58DF93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BBA2DC9-28B3-4B1A-9620-0528F39EFF9D}" authorId="{D1879564-8773-CE2F-C9EE-C542A95C6CB4}" created="2023-10-23T19:47:03.38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582851378" sldId="271"/>
      <ac:picMk id="9" creationId="{4C54AA2D-4100-D547-387D-D78ADFB0A892}"/>
    </ac:deMkLst>
    <p188:txBody>
      <a:bodyPr/>
      <a:lstStyle/>
      <a:p>
        <a:r>
          <a:rPr lang="en-US"/>
          <a:t>g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32F68-0F00-47CD-A53E-4669BE4F6D0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38FCF1-1B56-48FD-B13F-9F3BB2F2D68E}">
      <dgm:prSet/>
      <dgm:spPr/>
      <dgm:t>
        <a:bodyPr/>
        <a:lstStyle/>
        <a:p>
          <a:r>
            <a:rPr lang="en-US" dirty="0"/>
            <a:t>An appearance of YHWH</a:t>
          </a:r>
        </a:p>
      </dgm:t>
    </dgm:pt>
    <dgm:pt modelId="{468255A1-B674-4D72-BF5F-4D5250BEF702}" type="parTrans" cxnId="{6667523E-29B7-4216-B19B-6B8820E44219}">
      <dgm:prSet/>
      <dgm:spPr/>
      <dgm:t>
        <a:bodyPr/>
        <a:lstStyle/>
        <a:p>
          <a:endParaRPr lang="en-US"/>
        </a:p>
      </dgm:t>
    </dgm:pt>
    <dgm:pt modelId="{CE18C38C-32B1-468C-984B-7EF41C5757D6}" type="sibTrans" cxnId="{6667523E-29B7-4216-B19B-6B8820E44219}">
      <dgm:prSet/>
      <dgm:spPr/>
      <dgm:t>
        <a:bodyPr/>
        <a:lstStyle/>
        <a:p>
          <a:endParaRPr lang="en-US"/>
        </a:p>
      </dgm:t>
    </dgm:pt>
    <dgm:pt modelId="{CA5AA56F-48DB-4281-98CA-3667882B2DCB}">
      <dgm:prSet/>
      <dgm:spPr/>
      <dgm:t>
        <a:bodyPr/>
        <a:lstStyle/>
        <a:p>
          <a:r>
            <a:rPr lang="en-US" dirty="0"/>
            <a:t>An appearance of YHWH (the invisible) in a form that allowed man to know YHWH (visible or audible manifestation).</a:t>
          </a:r>
        </a:p>
      </dgm:t>
    </dgm:pt>
    <dgm:pt modelId="{B56B4EE9-7AE5-4492-B1E7-47757652EA14}" type="parTrans" cxnId="{A9663814-40A0-48F8-AC31-288159AAD424}">
      <dgm:prSet/>
      <dgm:spPr/>
      <dgm:t>
        <a:bodyPr/>
        <a:lstStyle/>
        <a:p>
          <a:endParaRPr lang="en-US"/>
        </a:p>
      </dgm:t>
    </dgm:pt>
    <dgm:pt modelId="{ADE67FA8-BED5-408B-9BC2-26A35B76A768}" type="sibTrans" cxnId="{A9663814-40A0-48F8-AC31-288159AAD424}">
      <dgm:prSet/>
      <dgm:spPr/>
      <dgm:t>
        <a:bodyPr/>
        <a:lstStyle/>
        <a:p>
          <a:endParaRPr lang="en-US"/>
        </a:p>
      </dgm:t>
    </dgm:pt>
    <dgm:pt modelId="{0C4BBA11-A111-470D-BF2C-0F44926D37CB}">
      <dgm:prSet/>
      <dgm:spPr/>
      <dgm:t>
        <a:bodyPr/>
        <a:lstStyle/>
        <a:p>
          <a:r>
            <a:rPr lang="en-US" dirty="0"/>
            <a:t>A temporary appearance of YHWH revealed to a specific person(s) for a specific purpose.</a:t>
          </a:r>
        </a:p>
      </dgm:t>
    </dgm:pt>
    <dgm:pt modelId="{29022A5C-48AC-478B-B07F-A302FE508C3D}" type="parTrans" cxnId="{68247C73-D8CF-44ED-A169-06F47A398E91}">
      <dgm:prSet/>
      <dgm:spPr/>
      <dgm:t>
        <a:bodyPr/>
        <a:lstStyle/>
        <a:p>
          <a:endParaRPr lang="en-US"/>
        </a:p>
      </dgm:t>
    </dgm:pt>
    <dgm:pt modelId="{0225C112-FFEA-491D-826D-42EC77ED4AF2}" type="sibTrans" cxnId="{68247C73-D8CF-44ED-A169-06F47A398E91}">
      <dgm:prSet/>
      <dgm:spPr/>
      <dgm:t>
        <a:bodyPr/>
        <a:lstStyle/>
        <a:p>
          <a:endParaRPr lang="en-US"/>
        </a:p>
      </dgm:t>
    </dgm:pt>
    <dgm:pt modelId="{A817EE56-EBFC-4F29-A8F7-4F6A31E05977}">
      <dgm:prSet/>
      <dgm:spPr/>
      <dgm:t>
        <a:bodyPr/>
        <a:lstStyle/>
        <a:p>
          <a:r>
            <a:rPr lang="en-US" dirty="0"/>
            <a:t>A physical appearance of YHWH to a human being with a distinct commonality, ‘no one’ can see Him.</a:t>
          </a:r>
        </a:p>
        <a:p>
          <a:r>
            <a:rPr lang="en-US" dirty="0"/>
            <a:t>(FULL Glory of YHWH)</a:t>
          </a:r>
        </a:p>
      </dgm:t>
    </dgm:pt>
    <dgm:pt modelId="{7E7ECD75-DFC5-4AA9-9FBC-D44DD4A8D03A}" type="parTrans" cxnId="{EA498F58-DE28-4A70-A7FF-889372E50896}">
      <dgm:prSet/>
      <dgm:spPr/>
      <dgm:t>
        <a:bodyPr/>
        <a:lstStyle/>
        <a:p>
          <a:endParaRPr lang="en-US"/>
        </a:p>
      </dgm:t>
    </dgm:pt>
    <dgm:pt modelId="{D0EC0D26-C550-4BD3-B29D-91A6F4BB596E}" type="sibTrans" cxnId="{EA498F58-DE28-4A70-A7FF-889372E50896}">
      <dgm:prSet/>
      <dgm:spPr/>
      <dgm:t>
        <a:bodyPr/>
        <a:lstStyle/>
        <a:p>
          <a:endParaRPr lang="en-US"/>
        </a:p>
      </dgm:t>
    </dgm:pt>
    <dgm:pt modelId="{FBA61958-7E78-4348-8953-0DEF66FB2578}" type="pres">
      <dgm:prSet presAssocID="{1EB32F68-0F00-47CD-A53E-4669BE4F6D0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023504-1988-40DD-81F1-F52444ADF740}" type="pres">
      <dgm:prSet presAssocID="{F438FCF1-1B56-48FD-B13F-9F3BB2F2D68E}" presName="hierRoot1" presStyleCnt="0"/>
      <dgm:spPr/>
    </dgm:pt>
    <dgm:pt modelId="{83C776A2-D220-4910-9E47-F0E04835BA8A}" type="pres">
      <dgm:prSet presAssocID="{F438FCF1-1B56-48FD-B13F-9F3BB2F2D68E}" presName="composite" presStyleCnt="0"/>
      <dgm:spPr/>
    </dgm:pt>
    <dgm:pt modelId="{0D68FD2B-3380-49EC-B78C-2FF67A3F83EE}" type="pres">
      <dgm:prSet presAssocID="{F438FCF1-1B56-48FD-B13F-9F3BB2F2D68E}" presName="background" presStyleLbl="node0" presStyleIdx="0" presStyleCnt="4"/>
      <dgm:spPr/>
    </dgm:pt>
    <dgm:pt modelId="{E44F7D25-1E6D-41BA-863B-C799A1E9C17B}" type="pres">
      <dgm:prSet presAssocID="{F438FCF1-1B56-48FD-B13F-9F3BB2F2D68E}" presName="text" presStyleLbl="fgAcc0" presStyleIdx="0" presStyleCnt="4">
        <dgm:presLayoutVars>
          <dgm:chPref val="3"/>
        </dgm:presLayoutVars>
      </dgm:prSet>
      <dgm:spPr/>
    </dgm:pt>
    <dgm:pt modelId="{C6003D5C-0FD9-4292-920F-A6E35D48999F}" type="pres">
      <dgm:prSet presAssocID="{F438FCF1-1B56-48FD-B13F-9F3BB2F2D68E}" presName="hierChild2" presStyleCnt="0"/>
      <dgm:spPr/>
    </dgm:pt>
    <dgm:pt modelId="{CEF842C8-5E7F-4D5F-9ABA-5D5D12E843C3}" type="pres">
      <dgm:prSet presAssocID="{CA5AA56F-48DB-4281-98CA-3667882B2DCB}" presName="hierRoot1" presStyleCnt="0"/>
      <dgm:spPr/>
    </dgm:pt>
    <dgm:pt modelId="{13CB5487-EA95-4086-BF04-29D66FF77E40}" type="pres">
      <dgm:prSet presAssocID="{CA5AA56F-48DB-4281-98CA-3667882B2DCB}" presName="composite" presStyleCnt="0"/>
      <dgm:spPr/>
    </dgm:pt>
    <dgm:pt modelId="{A8A0DFD7-F7C8-4A3F-A988-ACC5A97E04EE}" type="pres">
      <dgm:prSet presAssocID="{CA5AA56F-48DB-4281-98CA-3667882B2DCB}" presName="background" presStyleLbl="node0" presStyleIdx="1" presStyleCnt="4"/>
      <dgm:spPr/>
    </dgm:pt>
    <dgm:pt modelId="{9994857D-7BC0-4CD6-972E-3F1982CD5902}" type="pres">
      <dgm:prSet presAssocID="{CA5AA56F-48DB-4281-98CA-3667882B2DCB}" presName="text" presStyleLbl="fgAcc0" presStyleIdx="1" presStyleCnt="4">
        <dgm:presLayoutVars>
          <dgm:chPref val="3"/>
        </dgm:presLayoutVars>
      </dgm:prSet>
      <dgm:spPr/>
    </dgm:pt>
    <dgm:pt modelId="{496A1846-4127-4CFD-A8D8-D9FB5B3C1326}" type="pres">
      <dgm:prSet presAssocID="{CA5AA56F-48DB-4281-98CA-3667882B2DCB}" presName="hierChild2" presStyleCnt="0"/>
      <dgm:spPr/>
    </dgm:pt>
    <dgm:pt modelId="{3D3E1A4E-699B-4F3F-9127-2C18C50A8C45}" type="pres">
      <dgm:prSet presAssocID="{0C4BBA11-A111-470D-BF2C-0F44926D37CB}" presName="hierRoot1" presStyleCnt="0"/>
      <dgm:spPr/>
    </dgm:pt>
    <dgm:pt modelId="{31EB9D7C-6A45-41E3-8173-B3C96D67C5E7}" type="pres">
      <dgm:prSet presAssocID="{0C4BBA11-A111-470D-BF2C-0F44926D37CB}" presName="composite" presStyleCnt="0"/>
      <dgm:spPr/>
    </dgm:pt>
    <dgm:pt modelId="{332B6958-F7B6-42A7-B601-423F84A96088}" type="pres">
      <dgm:prSet presAssocID="{0C4BBA11-A111-470D-BF2C-0F44926D37CB}" presName="background" presStyleLbl="node0" presStyleIdx="2" presStyleCnt="4"/>
      <dgm:spPr/>
    </dgm:pt>
    <dgm:pt modelId="{2A8614E6-E350-45D3-83A4-7AE3B1348590}" type="pres">
      <dgm:prSet presAssocID="{0C4BBA11-A111-470D-BF2C-0F44926D37CB}" presName="text" presStyleLbl="fgAcc0" presStyleIdx="2" presStyleCnt="4">
        <dgm:presLayoutVars>
          <dgm:chPref val="3"/>
        </dgm:presLayoutVars>
      </dgm:prSet>
      <dgm:spPr/>
    </dgm:pt>
    <dgm:pt modelId="{3AD7CC9F-E5AD-44F5-B293-23D19214B8B0}" type="pres">
      <dgm:prSet presAssocID="{0C4BBA11-A111-470D-BF2C-0F44926D37CB}" presName="hierChild2" presStyleCnt="0"/>
      <dgm:spPr/>
    </dgm:pt>
    <dgm:pt modelId="{1B4730BF-F092-49FA-BF17-A48DA5BA669F}" type="pres">
      <dgm:prSet presAssocID="{A817EE56-EBFC-4F29-A8F7-4F6A31E05977}" presName="hierRoot1" presStyleCnt="0"/>
      <dgm:spPr/>
    </dgm:pt>
    <dgm:pt modelId="{EB415E76-E1E5-4DA2-B9CD-5EF693DDDD57}" type="pres">
      <dgm:prSet presAssocID="{A817EE56-EBFC-4F29-A8F7-4F6A31E05977}" presName="composite" presStyleCnt="0"/>
      <dgm:spPr/>
    </dgm:pt>
    <dgm:pt modelId="{C3C02D48-60A4-49F7-8572-336C46C2D5D6}" type="pres">
      <dgm:prSet presAssocID="{A817EE56-EBFC-4F29-A8F7-4F6A31E05977}" presName="background" presStyleLbl="node0" presStyleIdx="3" presStyleCnt="4"/>
      <dgm:spPr/>
    </dgm:pt>
    <dgm:pt modelId="{FAE0962B-6AB7-405E-B54F-2943D190CB9C}" type="pres">
      <dgm:prSet presAssocID="{A817EE56-EBFC-4F29-A8F7-4F6A31E05977}" presName="text" presStyleLbl="fgAcc0" presStyleIdx="3" presStyleCnt="4">
        <dgm:presLayoutVars>
          <dgm:chPref val="3"/>
        </dgm:presLayoutVars>
      </dgm:prSet>
      <dgm:spPr/>
    </dgm:pt>
    <dgm:pt modelId="{4A0A5428-CBBF-4957-BEDA-642EE11EDF46}" type="pres">
      <dgm:prSet presAssocID="{A817EE56-EBFC-4F29-A8F7-4F6A31E05977}" presName="hierChild2" presStyleCnt="0"/>
      <dgm:spPr/>
    </dgm:pt>
  </dgm:ptLst>
  <dgm:cxnLst>
    <dgm:cxn modelId="{A9663814-40A0-48F8-AC31-288159AAD424}" srcId="{1EB32F68-0F00-47CD-A53E-4669BE4F6D04}" destId="{CA5AA56F-48DB-4281-98CA-3667882B2DCB}" srcOrd="1" destOrd="0" parTransId="{B56B4EE9-7AE5-4492-B1E7-47757652EA14}" sibTransId="{ADE67FA8-BED5-408B-9BC2-26A35B76A768}"/>
    <dgm:cxn modelId="{78CEE118-4805-4BFA-B2D9-21FDF27D68A9}" type="presOf" srcId="{A817EE56-EBFC-4F29-A8F7-4F6A31E05977}" destId="{FAE0962B-6AB7-405E-B54F-2943D190CB9C}" srcOrd="0" destOrd="0" presId="urn:microsoft.com/office/officeart/2005/8/layout/hierarchy1"/>
    <dgm:cxn modelId="{CC5E5D28-4D3D-45B6-9780-9CD24599F475}" type="presOf" srcId="{F438FCF1-1B56-48FD-B13F-9F3BB2F2D68E}" destId="{E44F7D25-1E6D-41BA-863B-C799A1E9C17B}" srcOrd="0" destOrd="0" presId="urn:microsoft.com/office/officeart/2005/8/layout/hierarchy1"/>
    <dgm:cxn modelId="{6667523E-29B7-4216-B19B-6B8820E44219}" srcId="{1EB32F68-0F00-47CD-A53E-4669BE4F6D04}" destId="{F438FCF1-1B56-48FD-B13F-9F3BB2F2D68E}" srcOrd="0" destOrd="0" parTransId="{468255A1-B674-4D72-BF5F-4D5250BEF702}" sibTransId="{CE18C38C-32B1-468C-984B-7EF41C5757D6}"/>
    <dgm:cxn modelId="{C156EF70-367F-4615-A2FA-43D5FC23A576}" type="presOf" srcId="{1EB32F68-0F00-47CD-A53E-4669BE4F6D04}" destId="{FBA61958-7E78-4348-8953-0DEF66FB2578}" srcOrd="0" destOrd="0" presId="urn:microsoft.com/office/officeart/2005/8/layout/hierarchy1"/>
    <dgm:cxn modelId="{68247C73-D8CF-44ED-A169-06F47A398E91}" srcId="{1EB32F68-0F00-47CD-A53E-4669BE4F6D04}" destId="{0C4BBA11-A111-470D-BF2C-0F44926D37CB}" srcOrd="2" destOrd="0" parTransId="{29022A5C-48AC-478B-B07F-A302FE508C3D}" sibTransId="{0225C112-FFEA-491D-826D-42EC77ED4AF2}"/>
    <dgm:cxn modelId="{EA498F58-DE28-4A70-A7FF-889372E50896}" srcId="{1EB32F68-0F00-47CD-A53E-4669BE4F6D04}" destId="{A817EE56-EBFC-4F29-A8F7-4F6A31E05977}" srcOrd="3" destOrd="0" parTransId="{7E7ECD75-DFC5-4AA9-9FBC-D44DD4A8D03A}" sibTransId="{D0EC0D26-C550-4BD3-B29D-91A6F4BB596E}"/>
    <dgm:cxn modelId="{1C756B85-2B5D-48D9-9D04-3D50DA112AEB}" type="presOf" srcId="{CA5AA56F-48DB-4281-98CA-3667882B2DCB}" destId="{9994857D-7BC0-4CD6-972E-3F1982CD5902}" srcOrd="0" destOrd="0" presId="urn:microsoft.com/office/officeart/2005/8/layout/hierarchy1"/>
    <dgm:cxn modelId="{48E2559B-3038-4F07-8591-A51A10E6C6F2}" type="presOf" srcId="{0C4BBA11-A111-470D-BF2C-0F44926D37CB}" destId="{2A8614E6-E350-45D3-83A4-7AE3B1348590}" srcOrd="0" destOrd="0" presId="urn:microsoft.com/office/officeart/2005/8/layout/hierarchy1"/>
    <dgm:cxn modelId="{52293540-FDA4-4951-8D25-B75544C29E4D}" type="presParOf" srcId="{FBA61958-7E78-4348-8953-0DEF66FB2578}" destId="{6F023504-1988-40DD-81F1-F52444ADF740}" srcOrd="0" destOrd="0" presId="urn:microsoft.com/office/officeart/2005/8/layout/hierarchy1"/>
    <dgm:cxn modelId="{F2D5A4A2-298C-49D0-8445-9AE3541A0009}" type="presParOf" srcId="{6F023504-1988-40DD-81F1-F52444ADF740}" destId="{83C776A2-D220-4910-9E47-F0E04835BA8A}" srcOrd="0" destOrd="0" presId="urn:microsoft.com/office/officeart/2005/8/layout/hierarchy1"/>
    <dgm:cxn modelId="{88FAEE1A-9160-4813-A9D4-A781D7D5740F}" type="presParOf" srcId="{83C776A2-D220-4910-9E47-F0E04835BA8A}" destId="{0D68FD2B-3380-49EC-B78C-2FF67A3F83EE}" srcOrd="0" destOrd="0" presId="urn:microsoft.com/office/officeart/2005/8/layout/hierarchy1"/>
    <dgm:cxn modelId="{F7920C24-67AE-440E-9CCB-A8624254DD96}" type="presParOf" srcId="{83C776A2-D220-4910-9E47-F0E04835BA8A}" destId="{E44F7D25-1E6D-41BA-863B-C799A1E9C17B}" srcOrd="1" destOrd="0" presId="urn:microsoft.com/office/officeart/2005/8/layout/hierarchy1"/>
    <dgm:cxn modelId="{ED24DEAB-81CA-40BF-9577-68ECAD2EBD48}" type="presParOf" srcId="{6F023504-1988-40DD-81F1-F52444ADF740}" destId="{C6003D5C-0FD9-4292-920F-A6E35D48999F}" srcOrd="1" destOrd="0" presId="urn:microsoft.com/office/officeart/2005/8/layout/hierarchy1"/>
    <dgm:cxn modelId="{D40E130D-FC84-4264-B6BF-AA37F280D4ED}" type="presParOf" srcId="{FBA61958-7E78-4348-8953-0DEF66FB2578}" destId="{CEF842C8-5E7F-4D5F-9ABA-5D5D12E843C3}" srcOrd="1" destOrd="0" presId="urn:microsoft.com/office/officeart/2005/8/layout/hierarchy1"/>
    <dgm:cxn modelId="{CD294293-5FCF-4B9D-A2B8-1C0AC96FFC49}" type="presParOf" srcId="{CEF842C8-5E7F-4D5F-9ABA-5D5D12E843C3}" destId="{13CB5487-EA95-4086-BF04-29D66FF77E40}" srcOrd="0" destOrd="0" presId="urn:microsoft.com/office/officeart/2005/8/layout/hierarchy1"/>
    <dgm:cxn modelId="{00D60FDD-CD1D-4E29-8CB9-EB19C35B54B6}" type="presParOf" srcId="{13CB5487-EA95-4086-BF04-29D66FF77E40}" destId="{A8A0DFD7-F7C8-4A3F-A988-ACC5A97E04EE}" srcOrd="0" destOrd="0" presId="urn:microsoft.com/office/officeart/2005/8/layout/hierarchy1"/>
    <dgm:cxn modelId="{326DBC18-C600-4E45-B1A5-247D910AE508}" type="presParOf" srcId="{13CB5487-EA95-4086-BF04-29D66FF77E40}" destId="{9994857D-7BC0-4CD6-972E-3F1982CD5902}" srcOrd="1" destOrd="0" presId="urn:microsoft.com/office/officeart/2005/8/layout/hierarchy1"/>
    <dgm:cxn modelId="{6A9B6FCC-85A2-40A7-909A-C3A8BF67716E}" type="presParOf" srcId="{CEF842C8-5E7F-4D5F-9ABA-5D5D12E843C3}" destId="{496A1846-4127-4CFD-A8D8-D9FB5B3C1326}" srcOrd="1" destOrd="0" presId="urn:microsoft.com/office/officeart/2005/8/layout/hierarchy1"/>
    <dgm:cxn modelId="{5EE0C5BD-CB9D-4A69-AF96-4D84D521A56B}" type="presParOf" srcId="{FBA61958-7E78-4348-8953-0DEF66FB2578}" destId="{3D3E1A4E-699B-4F3F-9127-2C18C50A8C45}" srcOrd="2" destOrd="0" presId="urn:microsoft.com/office/officeart/2005/8/layout/hierarchy1"/>
    <dgm:cxn modelId="{D778FBEC-F03D-4061-AD46-A29857214B6A}" type="presParOf" srcId="{3D3E1A4E-699B-4F3F-9127-2C18C50A8C45}" destId="{31EB9D7C-6A45-41E3-8173-B3C96D67C5E7}" srcOrd="0" destOrd="0" presId="urn:microsoft.com/office/officeart/2005/8/layout/hierarchy1"/>
    <dgm:cxn modelId="{CF4A8323-823E-402A-AD09-2052DE90E68E}" type="presParOf" srcId="{31EB9D7C-6A45-41E3-8173-B3C96D67C5E7}" destId="{332B6958-F7B6-42A7-B601-423F84A96088}" srcOrd="0" destOrd="0" presId="urn:microsoft.com/office/officeart/2005/8/layout/hierarchy1"/>
    <dgm:cxn modelId="{595C3340-D60B-4104-82C5-6A978C8772F7}" type="presParOf" srcId="{31EB9D7C-6A45-41E3-8173-B3C96D67C5E7}" destId="{2A8614E6-E350-45D3-83A4-7AE3B1348590}" srcOrd="1" destOrd="0" presId="urn:microsoft.com/office/officeart/2005/8/layout/hierarchy1"/>
    <dgm:cxn modelId="{169127FC-6CF2-453C-AF7F-A8691F210064}" type="presParOf" srcId="{3D3E1A4E-699B-4F3F-9127-2C18C50A8C45}" destId="{3AD7CC9F-E5AD-44F5-B293-23D19214B8B0}" srcOrd="1" destOrd="0" presId="urn:microsoft.com/office/officeart/2005/8/layout/hierarchy1"/>
    <dgm:cxn modelId="{DBE6CD6F-FB3C-4B74-9DD1-20B44E755F17}" type="presParOf" srcId="{FBA61958-7E78-4348-8953-0DEF66FB2578}" destId="{1B4730BF-F092-49FA-BF17-A48DA5BA669F}" srcOrd="3" destOrd="0" presId="urn:microsoft.com/office/officeart/2005/8/layout/hierarchy1"/>
    <dgm:cxn modelId="{2FF60932-7462-4D72-9BD5-F5EB156F8970}" type="presParOf" srcId="{1B4730BF-F092-49FA-BF17-A48DA5BA669F}" destId="{EB415E76-E1E5-4DA2-B9CD-5EF693DDDD57}" srcOrd="0" destOrd="0" presId="urn:microsoft.com/office/officeart/2005/8/layout/hierarchy1"/>
    <dgm:cxn modelId="{CBC3C63B-02E2-4F0E-A581-717CA89493C2}" type="presParOf" srcId="{EB415E76-E1E5-4DA2-B9CD-5EF693DDDD57}" destId="{C3C02D48-60A4-49F7-8572-336C46C2D5D6}" srcOrd="0" destOrd="0" presId="urn:microsoft.com/office/officeart/2005/8/layout/hierarchy1"/>
    <dgm:cxn modelId="{07093347-587A-496B-942A-71F5519A61B3}" type="presParOf" srcId="{EB415E76-E1E5-4DA2-B9CD-5EF693DDDD57}" destId="{FAE0962B-6AB7-405E-B54F-2943D190CB9C}" srcOrd="1" destOrd="0" presId="urn:microsoft.com/office/officeart/2005/8/layout/hierarchy1"/>
    <dgm:cxn modelId="{A09212F7-B2B7-4C7A-B2A2-AF83AFDD1AD5}" type="presParOf" srcId="{1B4730BF-F092-49FA-BF17-A48DA5BA669F}" destId="{4A0A5428-CBBF-4957-BEDA-642EE11EDF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8FD2B-3380-49EC-B78C-2FF67A3F83EE}">
      <dsp:nvSpPr>
        <dsp:cNvPr id="0" name=""/>
        <dsp:cNvSpPr/>
      </dsp:nvSpPr>
      <dsp:spPr>
        <a:xfrm>
          <a:off x="3231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F7D25-1E6D-41BA-863B-C799A1E9C17B}">
      <dsp:nvSpPr>
        <dsp:cNvPr id="0" name=""/>
        <dsp:cNvSpPr/>
      </dsp:nvSpPr>
      <dsp:spPr>
        <a:xfrm>
          <a:off x="259591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 appearance of YHWH</a:t>
          </a:r>
        </a:p>
      </dsp:txBody>
      <dsp:txXfrm>
        <a:off x="302502" y="1271251"/>
        <a:ext cx="2221419" cy="1379276"/>
      </dsp:txXfrm>
    </dsp:sp>
    <dsp:sp modelId="{A8A0DFD7-F7C8-4A3F-A988-ACC5A97E04EE}">
      <dsp:nvSpPr>
        <dsp:cNvPr id="0" name=""/>
        <dsp:cNvSpPr/>
      </dsp:nvSpPr>
      <dsp:spPr>
        <a:xfrm>
          <a:off x="2823193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857D-7BC0-4CD6-972E-3F1982CD5902}">
      <dsp:nvSpPr>
        <dsp:cNvPr id="0" name=""/>
        <dsp:cNvSpPr/>
      </dsp:nvSpPr>
      <dsp:spPr>
        <a:xfrm>
          <a:off x="3079553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 appearance of YHWH (the invisible) in a form that allowed man to know YHWH (visible or audible manifestation).</a:t>
          </a:r>
        </a:p>
      </dsp:txBody>
      <dsp:txXfrm>
        <a:off x="3122464" y="1271251"/>
        <a:ext cx="2221419" cy="1379276"/>
      </dsp:txXfrm>
    </dsp:sp>
    <dsp:sp modelId="{332B6958-F7B6-42A7-B601-423F84A96088}">
      <dsp:nvSpPr>
        <dsp:cNvPr id="0" name=""/>
        <dsp:cNvSpPr/>
      </dsp:nvSpPr>
      <dsp:spPr>
        <a:xfrm>
          <a:off x="5643155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614E6-E350-45D3-83A4-7AE3B1348590}">
      <dsp:nvSpPr>
        <dsp:cNvPr id="0" name=""/>
        <dsp:cNvSpPr/>
      </dsp:nvSpPr>
      <dsp:spPr>
        <a:xfrm>
          <a:off x="5899515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 temporary appearance of YHWH revealed to a specific person(s) for a specific purpose.</a:t>
          </a:r>
        </a:p>
      </dsp:txBody>
      <dsp:txXfrm>
        <a:off x="5942426" y="1271251"/>
        <a:ext cx="2221419" cy="1379276"/>
      </dsp:txXfrm>
    </dsp:sp>
    <dsp:sp modelId="{C3C02D48-60A4-49F7-8572-336C46C2D5D6}">
      <dsp:nvSpPr>
        <dsp:cNvPr id="0" name=""/>
        <dsp:cNvSpPr/>
      </dsp:nvSpPr>
      <dsp:spPr>
        <a:xfrm>
          <a:off x="8463116" y="984798"/>
          <a:ext cx="2307241" cy="14650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0962B-6AB7-405E-B54F-2943D190CB9C}">
      <dsp:nvSpPr>
        <dsp:cNvPr id="0" name=""/>
        <dsp:cNvSpPr/>
      </dsp:nvSpPr>
      <dsp:spPr>
        <a:xfrm>
          <a:off x="8719477" y="1228340"/>
          <a:ext cx="2307241" cy="14650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 physical appearance of YHWH to a human being with a distinct commonality, ‘no one’ can see Him.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(FULL Glory of YHWH)</a:t>
          </a:r>
        </a:p>
      </dsp:txBody>
      <dsp:txXfrm>
        <a:off x="8762388" y="1271251"/>
        <a:ext cx="2221419" cy="1379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5D6D0-7966-499B-880C-E134C9DF665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59A25-BE11-496D-ABDA-95832E4C2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241623-A064-4BED-B073-BA4D61433402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6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308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2298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60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72EB70D-CD01-44DA-83B3-8FEB3383D307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1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534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123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0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3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4135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4408324-A84C-4A45-93B6-78D079CCE772}" type="datetime1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618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0F_D58DF93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928117C-9446-4E7F-AE62-95E0F6DB5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D30AFB-4D71-48B0-AA00-28EE92363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A0B76F-8010-4C62-B4B6-C5FC438C0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C936C0-4624-438D-BDD0-6B296BD6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535DAA1-B7FB-41AB-BA45-ECFC99D82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225CEC-19E5-40D0-B1CE-4E884C9C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EF873D1-568B-4D8E-AF50-0382A7114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E51D150-D0BE-47A3-AA5B-3F71488E5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3EC344B-E4D2-4F05-86FF-A2109058C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10A9C-E578-A9F1-783E-49CE1A91B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515729"/>
            <a:ext cx="10993549" cy="143490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en-US" sz="2500" dirty="0">
                <a:solidFill>
                  <a:srgbClr val="FFFFFF"/>
                </a:solidFill>
              </a:rPr>
            </a:br>
            <a:br>
              <a:rPr lang="en-US" sz="2500" dirty="0">
                <a:solidFill>
                  <a:srgbClr val="FFFFFF"/>
                </a:solidFill>
              </a:rPr>
            </a:br>
            <a:r>
              <a:rPr lang="en-US" sz="2500" dirty="0">
                <a:solidFill>
                  <a:srgbClr val="FFFFFF"/>
                </a:solidFill>
                <a:latin typeface="Algerian" panose="04020705040A02060702" pitchFamily="82" charset="0"/>
              </a:rPr>
              <a:t>Psalm 18</a:t>
            </a:r>
            <a:br>
              <a:rPr lang="en-US" sz="2500" dirty="0">
                <a:solidFill>
                  <a:srgbClr val="FFFFFF"/>
                </a:solidFill>
                <a:latin typeface="Algerian" panose="04020705040A02060702" pitchFamily="82" charset="0"/>
              </a:rPr>
            </a:br>
            <a:r>
              <a:rPr lang="en-US" sz="2500" dirty="0">
                <a:solidFill>
                  <a:srgbClr val="FFFFFF"/>
                </a:solidFill>
                <a:latin typeface="Algerian" panose="04020705040A02060702" pitchFamily="82" charset="0"/>
              </a:rPr>
              <a:t>A Psalm of David</a:t>
            </a:r>
            <a:br>
              <a:rPr lang="en-US" sz="2500" dirty="0">
                <a:solidFill>
                  <a:srgbClr val="FFFFFF"/>
                </a:solidFill>
                <a:latin typeface="Algerian" panose="04020705040A02060702" pitchFamily="82" charset="0"/>
              </a:rPr>
            </a:br>
            <a:r>
              <a:rPr lang="en-US" sz="2500" dirty="0">
                <a:solidFill>
                  <a:srgbClr val="FFFFFF"/>
                </a:solidFill>
                <a:latin typeface="Algerian" panose="04020705040A02060702" pitchFamily="82" charset="0"/>
              </a:rPr>
              <a:t>A  Royal Song of Thanksgiving</a:t>
            </a:r>
            <a:br>
              <a:rPr lang="en-US" sz="2500" dirty="0">
                <a:solidFill>
                  <a:srgbClr val="FFFFFF"/>
                </a:solidFill>
                <a:latin typeface="Algerian" panose="04020705040A02060702" pitchFamily="82" charset="0"/>
              </a:rPr>
            </a:br>
            <a:r>
              <a:rPr lang="en-US" sz="2500" dirty="0" err="1">
                <a:solidFill>
                  <a:srgbClr val="FFFFFF"/>
                </a:solidFill>
                <a:latin typeface="Algerian" panose="04020705040A02060702" pitchFamily="82" charset="0"/>
              </a:rPr>
              <a:t>Thanksgiving</a:t>
            </a:r>
            <a:r>
              <a:rPr lang="en-US" sz="2500" dirty="0">
                <a:solidFill>
                  <a:srgbClr val="FFFFFF"/>
                </a:solidFill>
                <a:latin typeface="Algerian" panose="04020705040A02060702" pitchFamily="82" charset="0"/>
              </a:rPr>
              <a:t> for Deliverance by YHWH</a:t>
            </a:r>
          </a:p>
        </p:txBody>
      </p:sp>
      <p:pic>
        <p:nvPicPr>
          <p:cNvPr id="9" name="Content Placeholder 8" descr="A person with wings and sword&#10;&#10;Description automatically generated with medium confidence">
            <a:extLst>
              <a:ext uri="{FF2B5EF4-FFF2-40B4-BE49-F238E27FC236}">
                <a16:creationId xmlns:a16="http://schemas.microsoft.com/office/drawing/2014/main" id="{4C54AA2D-4100-D547-387D-D78ADFB0A8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2" r="-1" b="13132"/>
          <a:stretch/>
        </p:blipFill>
        <p:spPr>
          <a:xfrm>
            <a:off x="446532" y="557235"/>
            <a:ext cx="11292143" cy="3599742"/>
          </a:xfrm>
          <a:prstGeom prst="rect">
            <a:avLst/>
          </a:prstGeom>
        </p:spPr>
      </p:pic>
      <p:sp>
        <p:nvSpPr>
          <p:cNvPr id="25" name="Scroll: Vertical 24">
            <a:extLst>
              <a:ext uri="{FF2B5EF4-FFF2-40B4-BE49-F238E27FC236}">
                <a16:creationId xmlns:a16="http://schemas.microsoft.com/office/drawing/2014/main" id="{70D3F269-A1CA-C982-2722-CF635CEE8BBC}"/>
              </a:ext>
            </a:extLst>
          </p:cNvPr>
          <p:cNvSpPr/>
          <p:nvPr/>
        </p:nvSpPr>
        <p:spPr>
          <a:xfrm>
            <a:off x="445791" y="4208062"/>
            <a:ext cx="2768677" cy="2182503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Lament Psalms</a:t>
            </a:r>
          </a:p>
          <a:p>
            <a:r>
              <a:rPr lang="en-US" dirty="0"/>
              <a:t>Wisdom Psalms</a:t>
            </a:r>
          </a:p>
          <a:p>
            <a:r>
              <a:rPr lang="en-US" dirty="0"/>
              <a:t>Confidence Psalms</a:t>
            </a:r>
          </a:p>
          <a:p>
            <a:r>
              <a:rPr lang="en-US" dirty="0"/>
              <a:t>Enthronement Psalms</a:t>
            </a:r>
          </a:p>
        </p:txBody>
      </p:sp>
      <p:sp>
        <p:nvSpPr>
          <p:cNvPr id="27" name="Scroll: Vertical 26">
            <a:extLst>
              <a:ext uri="{FF2B5EF4-FFF2-40B4-BE49-F238E27FC236}">
                <a16:creationId xmlns:a16="http://schemas.microsoft.com/office/drawing/2014/main" id="{1DD9E1EF-87E1-01DE-42D6-A22C1A5804FE}"/>
              </a:ext>
            </a:extLst>
          </p:cNvPr>
          <p:cNvSpPr/>
          <p:nvPr/>
        </p:nvSpPr>
        <p:spPr>
          <a:xfrm>
            <a:off x="9045526" y="4216657"/>
            <a:ext cx="2699940" cy="2182503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/>
              <a:t> Praise Psalms </a:t>
            </a:r>
          </a:p>
          <a:p>
            <a:pPr algn="r"/>
            <a:r>
              <a:rPr lang="en-US" dirty="0"/>
              <a:t> Historical Psalms </a:t>
            </a:r>
          </a:p>
          <a:p>
            <a:pPr algn="r"/>
            <a:r>
              <a:rPr lang="en-US" dirty="0"/>
              <a:t> Thanksgiving Psalms </a:t>
            </a:r>
          </a:p>
          <a:p>
            <a:pPr algn="r"/>
            <a:r>
              <a:rPr lang="en-US" dirty="0"/>
              <a:t>Songs of Zion Psalms </a:t>
            </a:r>
          </a:p>
        </p:txBody>
      </p:sp>
      <p:sp>
        <p:nvSpPr>
          <p:cNvPr id="29" name="Scroll: Horizontal 28">
            <a:extLst>
              <a:ext uri="{FF2B5EF4-FFF2-40B4-BE49-F238E27FC236}">
                <a16:creationId xmlns:a16="http://schemas.microsoft.com/office/drawing/2014/main" id="{D6C579D0-3F5E-8700-B026-87BBE4822D32}"/>
              </a:ext>
            </a:extLst>
          </p:cNvPr>
          <p:cNvSpPr/>
          <p:nvPr/>
        </p:nvSpPr>
        <p:spPr>
          <a:xfrm>
            <a:off x="3021458" y="6399160"/>
            <a:ext cx="2440744" cy="44695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Psalms of Ascents</a:t>
            </a:r>
          </a:p>
          <a:p>
            <a:pPr algn="ctr"/>
            <a:r>
              <a:rPr lang="en-US" sz="1400" dirty="0"/>
              <a:t>Messianic Psalms</a:t>
            </a:r>
          </a:p>
        </p:txBody>
      </p:sp>
      <p:sp>
        <p:nvSpPr>
          <p:cNvPr id="31" name="Scroll: Horizontal 30">
            <a:extLst>
              <a:ext uri="{FF2B5EF4-FFF2-40B4-BE49-F238E27FC236}">
                <a16:creationId xmlns:a16="http://schemas.microsoft.com/office/drawing/2014/main" id="{CBCEAD75-CB09-4D60-66C3-B6EB3C968848}"/>
              </a:ext>
            </a:extLst>
          </p:cNvPr>
          <p:cNvSpPr/>
          <p:nvPr/>
        </p:nvSpPr>
        <p:spPr>
          <a:xfrm>
            <a:off x="6288258" y="6399160"/>
            <a:ext cx="2588456" cy="44695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Acrostic Psalms </a:t>
            </a:r>
          </a:p>
          <a:p>
            <a:pPr algn="ctr"/>
            <a:r>
              <a:rPr lang="en-US" sz="1400" dirty="0"/>
              <a:t>Imprecatory Psalms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6CA53111-046A-5C7D-53C1-CB7E7B84CB45}"/>
              </a:ext>
            </a:extLst>
          </p:cNvPr>
          <p:cNvSpPr/>
          <p:nvPr/>
        </p:nvSpPr>
        <p:spPr>
          <a:xfrm>
            <a:off x="3146475" y="5153071"/>
            <a:ext cx="544702" cy="495107"/>
          </a:xfrm>
          <a:prstGeom prst="rightArrow">
            <a:avLst>
              <a:gd name="adj1" fmla="val 50000"/>
              <a:gd name="adj2" fmla="val 38634"/>
            </a:avLst>
          </a:prstGeom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Left 35">
            <a:extLst>
              <a:ext uri="{FF2B5EF4-FFF2-40B4-BE49-F238E27FC236}">
                <a16:creationId xmlns:a16="http://schemas.microsoft.com/office/drawing/2014/main" id="{87E51E98-AAF6-3E83-E97F-84711E36E757}"/>
              </a:ext>
            </a:extLst>
          </p:cNvPr>
          <p:cNvSpPr/>
          <p:nvPr/>
        </p:nvSpPr>
        <p:spPr>
          <a:xfrm>
            <a:off x="8500825" y="5153070"/>
            <a:ext cx="627680" cy="495107"/>
          </a:xfrm>
          <a:prstGeom prst="leftArrow">
            <a:avLst>
              <a:gd name="adj1" fmla="val 55682"/>
              <a:gd name="adj2" fmla="val 52461"/>
            </a:avLst>
          </a:prstGeom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51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  <p:bldP spid="31" grpId="0" animBg="1"/>
      <p:bldP spid="34" grpId="0" animBg="1"/>
      <p:bldP spid="36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662F-84CA-C406-4C1C-EBF1A872F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Messiah &amp; Miracles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813CE8B-C889-AF67-DCA6-971727DF9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143962"/>
              </p:ext>
            </p:extLst>
          </p:nvPr>
        </p:nvGraphicFramePr>
        <p:xfrm>
          <a:off x="581025" y="2181225"/>
          <a:ext cx="1072356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05">
                  <a:extLst>
                    <a:ext uri="{9D8B030D-6E8A-4147-A177-3AD203B41FA5}">
                      <a16:colId xmlns:a16="http://schemas.microsoft.com/office/drawing/2014/main" val="3449648621"/>
                    </a:ext>
                  </a:extLst>
                </a:gridCol>
                <a:gridCol w="6197854">
                  <a:extLst>
                    <a:ext uri="{9D8B030D-6E8A-4147-A177-3AD203B41FA5}">
                      <a16:colId xmlns:a16="http://schemas.microsoft.com/office/drawing/2014/main" val="1594175251"/>
                    </a:ext>
                  </a:extLst>
                </a:gridCol>
                <a:gridCol w="1058926">
                  <a:extLst>
                    <a:ext uri="{9D8B030D-6E8A-4147-A177-3AD203B41FA5}">
                      <a16:colId xmlns:a16="http://schemas.microsoft.com/office/drawing/2014/main" val="3340268862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158422009"/>
                    </a:ext>
                  </a:extLst>
                </a:gridCol>
                <a:gridCol w="1082993">
                  <a:extLst>
                    <a:ext uri="{9D8B030D-6E8A-4147-A177-3AD203B41FA5}">
                      <a16:colId xmlns:a16="http://schemas.microsoft.com/office/drawing/2014/main" val="4197501164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3726608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Miracles of  The Messiah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8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Miracle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Matthew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59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turns water into wine at the wedding in Cana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dirty="0">
                          <a:effectLst/>
                        </a:rPr>
                        <a:t>2:1-11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8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heals an official's son at Capernaum in Galilee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4:43-54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3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The Messiah </a:t>
                      </a:r>
                      <a:r>
                        <a:rPr lang="en-US" b="0" dirty="0">
                          <a:effectLst/>
                        </a:rPr>
                        <a:t>drives out an evil spirit from a man in Capernaum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1:21-27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0" dirty="0">
                          <a:effectLst/>
                        </a:rPr>
                        <a:t>4:31-36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Peter's mother-in-law sick with fever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8:14-15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1:29-31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4:38-39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many sick and oppressed at evening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8:16-17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1:32-34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4:40-41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35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miraculous catch of fish on the Lake of Gennesaret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5:1-11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2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cleanses a man with leprosy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8:1-4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1:40-45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5:12-14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134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a 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centurion’s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paralyzed servant in Capernaum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8:5-13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7:1-10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884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a paralytic who was let down from the roof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9:1-8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2:1-12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5:17-26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59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heals a man's withered hand on the Sabbath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12:9-14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3:1-6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6:6-11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48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32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662F-84CA-C406-4C1C-EBF1A872F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Messiah &amp; Miracles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813CE8B-C889-AF67-DCA6-971727DF9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125428"/>
              </p:ext>
            </p:extLst>
          </p:nvPr>
        </p:nvGraphicFramePr>
        <p:xfrm>
          <a:off x="78612" y="2181225"/>
          <a:ext cx="12034775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05">
                  <a:extLst>
                    <a:ext uri="{9D8B030D-6E8A-4147-A177-3AD203B41FA5}">
                      <a16:colId xmlns:a16="http://schemas.microsoft.com/office/drawing/2014/main" val="3449648621"/>
                    </a:ext>
                  </a:extLst>
                </a:gridCol>
                <a:gridCol w="6197854">
                  <a:extLst>
                    <a:ext uri="{9D8B030D-6E8A-4147-A177-3AD203B41FA5}">
                      <a16:colId xmlns:a16="http://schemas.microsoft.com/office/drawing/2014/main" val="1594175251"/>
                    </a:ext>
                  </a:extLst>
                </a:gridCol>
                <a:gridCol w="1263333">
                  <a:extLst>
                    <a:ext uri="{9D8B030D-6E8A-4147-A177-3AD203B41FA5}">
                      <a16:colId xmlns:a16="http://schemas.microsoft.com/office/drawing/2014/main" val="3340268862"/>
                    </a:ext>
                  </a:extLst>
                </a:gridCol>
                <a:gridCol w="1566545">
                  <a:extLst>
                    <a:ext uri="{9D8B030D-6E8A-4147-A177-3AD203B41FA5}">
                      <a16:colId xmlns:a16="http://schemas.microsoft.com/office/drawing/2014/main" val="2158422009"/>
                    </a:ext>
                  </a:extLst>
                </a:gridCol>
                <a:gridCol w="1566545">
                  <a:extLst>
                    <a:ext uri="{9D8B030D-6E8A-4147-A177-3AD203B41FA5}">
                      <a16:colId xmlns:a16="http://schemas.microsoft.com/office/drawing/2014/main" val="4197501164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3726608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Miracles of  The Messiah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8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Miracle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Matthew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59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raises a widow's son from the dead in Nain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7:11-17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8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calms a storm on the sea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8:23-27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4:35-41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8:22-25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3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casts demons into a herd of pigs</a:t>
                      </a:r>
                      <a:endParaRPr lang="en-U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8:28-33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8:26-39</a:t>
                      </a:r>
                      <a:endParaRPr lang="en-U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a woman in the crowd with an issue of blood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9:20-22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5:25-34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8:42-48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raises Jairus' daughter back to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9:18, 23-26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5:21-24, 35-43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8:40-42, 49-56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353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two blind 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9:27-31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2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a man who was unable to speak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9:32-34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134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an invalid at Bethesda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5:1-15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884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feeds 5,000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women and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14:13-21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6:30-44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9:10-17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6:1-15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59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walks on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14:22-33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6:45-52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6:16-21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48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3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662F-84CA-C406-4C1C-EBF1A872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75" y="891342"/>
            <a:ext cx="11029616" cy="1013800"/>
          </a:xfrm>
        </p:spPr>
        <p:txBody>
          <a:bodyPr/>
          <a:lstStyle/>
          <a:p>
            <a:r>
              <a:rPr lang="en-US" dirty="0"/>
              <a:t>The Messiah &amp; Miracles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813CE8B-C889-AF67-DCA6-971727DF9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77415"/>
              </p:ext>
            </p:extLst>
          </p:nvPr>
        </p:nvGraphicFramePr>
        <p:xfrm>
          <a:off x="581025" y="2181225"/>
          <a:ext cx="1120794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05">
                  <a:extLst>
                    <a:ext uri="{9D8B030D-6E8A-4147-A177-3AD203B41FA5}">
                      <a16:colId xmlns:a16="http://schemas.microsoft.com/office/drawing/2014/main" val="3449648621"/>
                    </a:ext>
                  </a:extLst>
                </a:gridCol>
                <a:gridCol w="6682232">
                  <a:extLst>
                    <a:ext uri="{9D8B030D-6E8A-4147-A177-3AD203B41FA5}">
                      <a16:colId xmlns:a16="http://schemas.microsoft.com/office/drawing/2014/main" val="1594175251"/>
                    </a:ext>
                  </a:extLst>
                </a:gridCol>
                <a:gridCol w="1058926">
                  <a:extLst>
                    <a:ext uri="{9D8B030D-6E8A-4147-A177-3AD203B41FA5}">
                      <a16:colId xmlns:a16="http://schemas.microsoft.com/office/drawing/2014/main" val="3340268862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2158422009"/>
                    </a:ext>
                  </a:extLst>
                </a:gridCol>
                <a:gridCol w="1082993">
                  <a:extLst>
                    <a:ext uri="{9D8B030D-6E8A-4147-A177-3AD203B41FA5}">
                      <a16:colId xmlns:a16="http://schemas.microsoft.com/office/drawing/2014/main" val="4197501164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3726608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Miracles of  The Messiah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8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Miracle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Matthew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59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heals many sick in Gennesaret as they touch his garment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14:34-36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6:53-56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8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heals a gentile woman's demon-possessed daughter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15:21-28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7:24-30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3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heals a deaf and dumb man</a:t>
                      </a:r>
                      <a:endParaRPr lang="en-U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7:31-37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feeds 4,000 plus women and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15:32-39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8:1-13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heals a blind man at Bethsaida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8:22-26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70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a man born blind by spitting in his eyes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9:1-12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2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a boy with an unclean spirit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17:14-20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9:14-29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9:37-43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134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 temple tax in a fish's 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17:24-27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884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heals a blind, mute demoniac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12:22-23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11:14-23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594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heals a woman who had been crippled for 18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13:10-17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48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15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662F-84CA-C406-4C1C-EBF1A872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75" y="891342"/>
            <a:ext cx="11029616" cy="1013800"/>
          </a:xfrm>
        </p:spPr>
        <p:txBody>
          <a:bodyPr/>
          <a:lstStyle/>
          <a:p>
            <a:r>
              <a:rPr lang="en-US" dirty="0"/>
              <a:t>The Messiah &amp; Miracles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813CE8B-C889-AF67-DCA6-971727DF9F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351640"/>
              </p:ext>
            </p:extLst>
          </p:nvPr>
        </p:nvGraphicFramePr>
        <p:xfrm>
          <a:off x="581025" y="2181225"/>
          <a:ext cx="1132224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205">
                  <a:extLst>
                    <a:ext uri="{9D8B030D-6E8A-4147-A177-3AD203B41FA5}">
                      <a16:colId xmlns:a16="http://schemas.microsoft.com/office/drawing/2014/main" val="3449648621"/>
                    </a:ext>
                  </a:extLst>
                </a:gridCol>
                <a:gridCol w="6682232">
                  <a:extLst>
                    <a:ext uri="{9D8B030D-6E8A-4147-A177-3AD203B41FA5}">
                      <a16:colId xmlns:a16="http://schemas.microsoft.com/office/drawing/2014/main" val="1594175251"/>
                    </a:ext>
                  </a:extLst>
                </a:gridCol>
                <a:gridCol w="1058926">
                  <a:extLst>
                    <a:ext uri="{9D8B030D-6E8A-4147-A177-3AD203B41FA5}">
                      <a16:colId xmlns:a16="http://schemas.microsoft.com/office/drawing/2014/main" val="3340268862"/>
                    </a:ext>
                  </a:extLst>
                </a:gridCol>
                <a:gridCol w="1057593">
                  <a:extLst>
                    <a:ext uri="{9D8B030D-6E8A-4147-A177-3AD203B41FA5}">
                      <a16:colId xmlns:a16="http://schemas.microsoft.com/office/drawing/2014/main" val="2158422009"/>
                    </a:ext>
                  </a:extLst>
                </a:gridCol>
                <a:gridCol w="1082993">
                  <a:extLst>
                    <a:ext uri="{9D8B030D-6E8A-4147-A177-3AD203B41FA5}">
                      <a16:colId xmlns:a16="http://schemas.microsoft.com/office/drawing/2014/main" val="4197501164"/>
                    </a:ext>
                  </a:extLst>
                </a:gridCol>
                <a:gridCol w="943293">
                  <a:extLst>
                    <a:ext uri="{9D8B030D-6E8A-4147-A177-3AD203B41FA5}">
                      <a16:colId xmlns:a16="http://schemas.microsoft.com/office/drawing/2014/main" val="3726608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Miracles of  The Messiah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8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Miracle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Matthew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59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heals a man with dropsy on the sabbath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14:1-6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08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cleanses ten lepers on the way to Jerusalem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17:11-19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3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/>
                        <a:t>The Messiah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raises Lazarus from the dead in Bethany</a:t>
                      </a:r>
                      <a:endParaRPr lang="en-U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11:1-45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restores sight to Bartimaeus in Jericho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20:29-34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10:46-52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18:35-43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8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withers the fig tree on the road from Bethany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21:18:22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11:12-14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70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heals a servant's severed ear while he is being arrested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22:50-51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2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Messiah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miraculous catch of fish at the Sea of Tiberias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21:4-11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134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07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92F0E-0A12-0C54-73E5-0FBDC04E5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similar characteristics of theophanies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B1ACF-273C-C9B8-72DE-48F9ABB04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A God-initiated encounter</a:t>
            </a:r>
            <a:r>
              <a:rPr lang="en-US" b="1" dirty="0">
                <a:solidFill>
                  <a:srgbClr val="666463"/>
                </a:solidFill>
                <a:latin typeface="Arial" panose="020B0604020202020204" pitchFamily="34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66463"/>
                </a:solidFill>
                <a:latin typeface="Arial" panose="020B0604020202020204" pitchFamily="34" charset="0"/>
              </a:rPr>
              <a:t> </a:t>
            </a:r>
            <a:r>
              <a:rPr lang="en-US" b="0" i="1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An introductory description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Declarations of deity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Divine self-asseveration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Miraculous actions and knowledge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Divine speech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Comforting statements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Quelling of human fear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Worship of God ensued because of the encounter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666463"/>
                </a:solidFill>
                <a:effectLst/>
                <a:latin typeface="Arial" panose="020B0604020202020204" pitchFamily="34" charset="0"/>
              </a:rPr>
              <a:t>Dedications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87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F34F34AF-75E7-4149-A3CF-2E483C744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0C915085-11D7-3A66-FAF4-E23650B658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654C7F9-AF92-42BD-A713-6B020F63B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4E3B121-1133-4B7A-BF30-80EF7C9F0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C0F23FC-3B0D-4C62-B729-C43F56DC11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DE7B9B-BD62-C752-CC82-CF8C0B5A6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2142067"/>
            <a:ext cx="3412067" cy="29718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Close Encounters of the Lord's kind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021A5-C384-97BE-87BB-C4465E448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5145513"/>
            <a:ext cx="3412067" cy="738820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rgbClr val="EBEBEB"/>
                </a:solidFill>
              </a:rPr>
              <a:t>tHEOPHANy</a:t>
            </a:r>
            <a:endParaRPr lang="en-US" sz="2000" dirty="0">
              <a:solidFill>
                <a:srgbClr val="EBEB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23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A4BE5-575D-94C3-15DB-24660D3D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Theophany</a:t>
            </a:r>
          </a:p>
        </p:txBody>
      </p:sp>
      <p:pic>
        <p:nvPicPr>
          <p:cNvPr id="5" name="Content Placeholder 4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60BE77D2-47B2-6E56-1BFB-6054B31BE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939" y="2799471"/>
            <a:ext cx="4227342" cy="2293034"/>
          </a:xfrm>
        </p:spPr>
      </p:pic>
    </p:spTree>
    <p:extLst>
      <p:ext uri="{BB962C8B-B14F-4D97-AF65-F5344CB8AC3E}">
        <p14:creationId xmlns:p14="http://schemas.microsoft.com/office/powerpoint/2010/main" val="158783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02B4C-9170-4B60-BF71-08D7BC63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Theophany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5E1ADA-36D4-748D-D23A-EED8F828A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247656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7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68FD2B-3380-49EC-B78C-2FF67A3F8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0D68FD2B-3380-49EC-B78C-2FF67A3F8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0D68FD2B-3380-49EC-B78C-2FF67A3F8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0D68FD2B-3380-49EC-B78C-2FF67A3F8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4F7D25-1E6D-41BA-863B-C799A1E9C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E44F7D25-1E6D-41BA-863B-C799A1E9C1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E44F7D25-1E6D-41BA-863B-C799A1E9C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E44F7D25-1E6D-41BA-863B-C799A1E9C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A0DFD7-F7C8-4A3F-A988-ACC5A97E0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A8A0DFD7-F7C8-4A3F-A988-ACC5A97E04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A8A0DFD7-F7C8-4A3F-A988-ACC5A97E0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A8A0DFD7-F7C8-4A3F-A988-ACC5A97E04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94857D-7BC0-4CD6-972E-3F1982CD5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9994857D-7BC0-4CD6-972E-3F1982CD5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9994857D-7BC0-4CD6-972E-3F1982CD5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9994857D-7BC0-4CD6-972E-3F1982CD5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2B6958-F7B6-42A7-B601-423F84A9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332B6958-F7B6-42A7-B601-423F84A960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332B6958-F7B6-42A7-B601-423F84A9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332B6958-F7B6-42A7-B601-423F84A96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8614E6-E350-45D3-83A4-7AE3B1348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2A8614E6-E350-45D3-83A4-7AE3B1348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2A8614E6-E350-45D3-83A4-7AE3B1348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2A8614E6-E350-45D3-83A4-7AE3B1348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C02D48-60A4-49F7-8572-336C46C2D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C3C02D48-60A4-49F7-8572-336C46C2D5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C3C02D48-60A4-49F7-8572-336C46C2D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C3C02D48-60A4-49F7-8572-336C46C2D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E0962B-6AB7-405E-B54F-2943D190C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FAE0962B-6AB7-405E-B54F-2943D190C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FAE0962B-6AB7-405E-B54F-2943D190C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FAE0962B-6AB7-405E-B54F-2943D190C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42D60-B6C0-6007-916A-ED31DEAD2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Non-human form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516AD-6E89-2A73-3358-304AF00B08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8ABE6-E039-27F4-2929-1C34633044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Burning Bush (</a:t>
            </a:r>
            <a:r>
              <a:rPr lang="en-US" b="1" i="1" u="none" strike="noStrike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Exodus 3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Pillar of Cloud and Fire (</a:t>
            </a:r>
            <a:r>
              <a:rPr lang="en-US" b="1" i="1" u="none" strike="noStrike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Exodus 13:20-22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Mt. Sinai (</a:t>
            </a:r>
            <a:r>
              <a:rPr lang="en-US" b="1" i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Exodus 19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Whirlwind or Tornado (</a:t>
            </a:r>
            <a:r>
              <a:rPr lang="en-US" b="1" i="1" u="none" strike="noStrike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Job 38:1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17A31E-7D13-14FB-0D64-73FC47FFD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ANIMALS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2C954A-0ED2-7DEC-75C6-4C87CA2ECC1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donkey speaks to Balaam - 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Angel of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YHWH 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Confronts Balaam. (</a:t>
            </a:r>
            <a:r>
              <a:rPr lang="en-US" b="1" i="1" u="none" strike="noStrike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Numbers 22:22-35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Fish (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Jonah 1 &amp; 2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508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208E2-02E0-A1BE-8359-165CF45C5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Visible manifestations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45589-BA0D-E13F-4363-3E28BBD3CC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06038-40D2-8C6A-7888-99B563A97D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Appearing to Abraham &amp; Sarah (</a:t>
            </a:r>
            <a:r>
              <a:rPr lang="en-US" b="1" i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Genesis 18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Wrestling Jacob (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32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Fourth Man in the Fire (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3:16-28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72ED6-C30C-A21F-31A0-3FF8C07E8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ANGELS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5606E-14F2-FED2-66F1-65D76843106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Hagar (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16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El Roi, lit. God Who Sees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Appearing to Abraham (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19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Commander of the Lord’s Army Appears to Joshua (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Joshua 5:13-15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Gideon (</a:t>
            </a:r>
            <a:r>
              <a:rPr lang="en-US" b="1" i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Judges 6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Angel of the Lord Visits Manoah and His Wife (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Judges 13</a:t>
            </a:r>
            <a:r>
              <a:rPr lang="en-US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554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FCB8F-F6A2-3AF8-B477-9E7293345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Auditory manifestations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F7EB1-FF9F-13CD-1663-EE420A0826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 VERBAL PROPHESY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5C544-CDEA-25A4-FEA4-D6DD3B3183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INDIRECT PROPHESY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E5786D-E8E2-DF42-3887-4F0F5A86D1B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Exodus 28:30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5D07BE96-C8EE-4C6B-FCD3-FACD8EBA52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5768709"/>
              </p:ext>
            </p:extLst>
          </p:nvPr>
        </p:nvGraphicFramePr>
        <p:xfrm>
          <a:off x="1025236" y="2742721"/>
          <a:ext cx="3308464" cy="4115279"/>
        </p:xfrm>
        <a:graphic>
          <a:graphicData uri="http://schemas.openxmlformats.org/drawingml/2006/table">
            <a:tbl>
              <a:tblPr/>
              <a:tblGrid>
                <a:gridCol w="1661693">
                  <a:extLst>
                    <a:ext uri="{9D8B030D-6E8A-4147-A177-3AD203B41FA5}">
                      <a16:colId xmlns:a16="http://schemas.microsoft.com/office/drawing/2014/main" val="1304750787"/>
                    </a:ext>
                  </a:extLst>
                </a:gridCol>
                <a:gridCol w="1646771">
                  <a:extLst>
                    <a:ext uri="{9D8B030D-6E8A-4147-A177-3AD203B41FA5}">
                      <a16:colId xmlns:a16="http://schemas.microsoft.com/office/drawing/2014/main" val="3678999473"/>
                    </a:ext>
                  </a:extLst>
                </a:gridCol>
              </a:tblGrid>
              <a:tr h="310453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“</a:t>
                      </a:r>
                      <a:r>
                        <a:rPr lang="en-US" sz="1100" b="1" i="1" dirty="0">
                          <a:solidFill>
                            <a:schemeClr val="bg1"/>
                          </a:solidFill>
                          <a:effectLst/>
                        </a:rPr>
                        <a:t>Thus saith the LORD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”</a:t>
                      </a:r>
                    </a:p>
                  </a:txBody>
                  <a:tcPr marL="32614" marR="32614" marT="16307" marB="16307" anchor="ctr">
                    <a:lnL w="476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Number of times</a:t>
                      </a:r>
                    </a:p>
                  </a:txBody>
                  <a:tcPr marL="32614" marR="32614" marT="16307" marB="16307" anchor="ctr">
                    <a:lnL w="476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D1D1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284545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Exodus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42393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Joshua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630637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Judges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68206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 Samuel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292763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2 Samuel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103795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 Kings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622852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2 Kings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05897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 Chronicles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912892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2 Chronicles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42547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Isaiah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35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61956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Jeremiah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148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507097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Ezekiel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126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187984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Amos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288133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Obadiah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591246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Micah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552362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Nahum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014411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Haggai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739363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Zachariah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358795"/>
                  </a:ext>
                </a:extLst>
              </a:tr>
              <a:tr h="190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</a:rPr>
                        <a:t>Malachi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</a:p>
                  </a:txBody>
                  <a:tcPr marL="32614" marR="32614" marT="16307" marB="16307">
                    <a:lnL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92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55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A437-3CE0-49D3-AADF-CB0B90A1E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Visions &amp; dreams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8108E-A460-F4F6-BDC4-CC734449E5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AWAKE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43452-74AC-AFAC-75FA-976384691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419330"/>
          </a:xfrm>
        </p:spPr>
        <p:txBody>
          <a:bodyPr>
            <a:normAutofit fontScale="32500" lnSpcReduction="20000"/>
          </a:bodyPr>
          <a:lstStyle/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saw all Israel scattered upon the hills”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1Kings 22:13-28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“And the LORD said to Samuel”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1Samuel 3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“In thoughts from the visions of the night”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4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saw also the LORD sitting upon a throne”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Isaiah 6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“Four living creatures”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Ezekial 1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“Daniel had a dream and visions…”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7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vision to no man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Matt. 17:1-13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“and to him said the LORD in a vision,  </a:t>
            </a:r>
            <a:r>
              <a:rPr lang="en-US" sz="4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Ananias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9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great sheet knit at the four corners”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10:9-23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great voice, as of a trumpet”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 1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9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4EB82-65EF-228B-381C-23792A372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ASLEEP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EA6BF-DF93-877A-FCED-3BA3C520A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3502457"/>
          </a:xfrm>
        </p:spPr>
        <p:txBody>
          <a:bodyPr>
            <a:normAutofit fontScale="32500" lnSpcReduction="20000"/>
          </a:bodyPr>
          <a:lstStyle/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Abimelech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Gen. 20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Jacob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Gen. 28:12; 31:10, 11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Laban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Gen. 31:24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Joseph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Gen. 37:1-10; Gen. 40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Pharoah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Gen. 41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Unnamed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Judges 7:13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Solomon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1Kings 3:5-15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Nebuchadnezzar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4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7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Joseph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Matt. 1 &amp; 2</a:t>
            </a:r>
            <a:r>
              <a:rPr lang="en-US" sz="4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Pontius Pilate’s wife (</a:t>
            </a:r>
            <a:r>
              <a:rPr lang="en-US" sz="43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Matt. 27:19</a:t>
            </a:r>
            <a:r>
              <a:rPr lang="en-US" sz="4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4300" dirty="0"/>
          </a:p>
          <a:p>
            <a:endParaRPr lang="en-US" sz="43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4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5E8E-C5E1-86DF-D1D2-C7B0DC42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DAF13-1CA3-F9F0-CC0C-8D07066E19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Abraham &amp; Isaac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Ark of Noah (Flood)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Moses (Servant of  YHWH, Prophet &amp; Law-giver)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Melchizedek (King of Peace, High Priest)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Passover Lamb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Manna (Bread from Heaven)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Joshua (Servant of YHWH, Promised Land)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(Servant of YHWH, Kingship)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Jonah (3 days &amp; 3 nights)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8E0CC-86A6-CEE9-19E4-A5AE914A4F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Heavenly Father &amp; His Beloved Son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Church of Christ (Baptism)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(Servant of YHWH, Prophet &amp; Law-giver)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Messiah (Prince of Peace, High Priest)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Lamb of God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Savior (Bread of Life)</a:t>
            </a:r>
          </a:p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Yeshua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(Servant of YHWH, Heaven)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Son of David (Servant of YHWH, Kingship)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Immanuel (3 days &amp; 3 nights)</a:t>
            </a:r>
          </a:p>
        </p:txBody>
      </p:sp>
    </p:spTree>
    <p:extLst>
      <p:ext uri="{BB962C8B-B14F-4D97-AF65-F5344CB8AC3E}">
        <p14:creationId xmlns:p14="http://schemas.microsoft.com/office/powerpoint/2010/main" val="406588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36545</TotalTime>
  <Words>1251</Words>
  <Application>Microsoft Office PowerPoint</Application>
  <PresentationFormat>Widescreen</PresentationFormat>
  <Paragraphs>326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Calibri</vt:lpstr>
      <vt:lpstr>Gill Sans MT</vt:lpstr>
      <vt:lpstr>Times New Roman</vt:lpstr>
      <vt:lpstr>Wingdings 2</vt:lpstr>
      <vt:lpstr>Dividend</vt:lpstr>
      <vt:lpstr>  Psalm 18 A Psalm of David A  Royal Song of Thanksgiving Thanksgiving for Deliverance by YHWH</vt:lpstr>
      <vt:lpstr>Close Encounters of the Lord's kind</vt:lpstr>
      <vt:lpstr>Theophany</vt:lpstr>
      <vt:lpstr>Theophany</vt:lpstr>
      <vt:lpstr>Non-human form</vt:lpstr>
      <vt:lpstr>Visible manifestations</vt:lpstr>
      <vt:lpstr>Auditory manifestations</vt:lpstr>
      <vt:lpstr>Visions &amp; dreams</vt:lpstr>
      <vt:lpstr>TYPOLOGY</vt:lpstr>
      <vt:lpstr>The Messiah &amp; Miracles</vt:lpstr>
      <vt:lpstr>The Messiah &amp; Miracles</vt:lpstr>
      <vt:lpstr>The Messiah &amp; Miracles</vt:lpstr>
      <vt:lpstr>The Messiah &amp; Miracles</vt:lpstr>
      <vt:lpstr>Five similar characteristics of theophanies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18 A Psalm of David A royal Song of Thanksgiving Thanksgiving for Deliverance by YHWH</dc:title>
  <dc:creator>Kyle Boogie</dc:creator>
  <cp:lastModifiedBy>David Kyle</cp:lastModifiedBy>
  <cp:revision>16</cp:revision>
  <dcterms:created xsi:type="dcterms:W3CDTF">2023-06-01T18:28:42Z</dcterms:created>
  <dcterms:modified xsi:type="dcterms:W3CDTF">2023-11-10T19:28:43Z</dcterms:modified>
</cp:coreProperties>
</file>