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6" r:id="rId2"/>
    <p:sldId id="261" r:id="rId3"/>
    <p:sldId id="263" r:id="rId4"/>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6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961400-F5D0-43D4-A6CE-DD3B890AB893}"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61646252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63385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1750224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00898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961400-F5D0-43D4-A6CE-DD3B890AB893}"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9705944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961400-F5D0-43D4-A6CE-DD3B890AB893}"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88371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961400-F5D0-43D4-A6CE-DD3B890AB893}"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5585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61400-F5D0-43D4-A6CE-DD3B890AB893}"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177973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61400-F5D0-43D4-A6CE-DD3B890AB893}"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87921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331191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a:p>
        </p:txBody>
      </p:sp>
    </p:spTree>
    <p:extLst>
      <p:ext uri="{BB962C8B-B14F-4D97-AF65-F5344CB8AC3E}">
        <p14:creationId xmlns:p14="http://schemas.microsoft.com/office/powerpoint/2010/main" val="218228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5">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61400-F5D0-43D4-A6CE-DD3B890AB893}" type="datetimeFigureOut">
              <a:rPr lang="en-US" smtClean="0"/>
              <a:t>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81310-BB30-4E57-943A-E11037B63CEB}" type="slidenum">
              <a:rPr lang="en-US" smtClean="0"/>
              <a:t>‹#›</a:t>
            </a:fld>
            <a:endParaRPr lang="en-US"/>
          </a:p>
        </p:txBody>
      </p:sp>
    </p:spTree>
    <p:extLst>
      <p:ext uri="{BB962C8B-B14F-4D97-AF65-F5344CB8AC3E}">
        <p14:creationId xmlns:p14="http://schemas.microsoft.com/office/powerpoint/2010/main" val="163890587"/>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451" y="1996526"/>
            <a:ext cx="7135921" cy="2865249"/>
          </a:xfrm>
        </p:spPr>
        <p:txBody>
          <a:bodyPr>
            <a:normAutofit/>
          </a:bodyPr>
          <a:lstStyle/>
          <a:p>
            <a:r>
              <a:rPr lang="en-US" b="1" dirty="0">
                <a:effectLst>
                  <a:outerShdw blurRad="38100" dist="38100" dir="2700000" algn="tl">
                    <a:srgbClr val="000000">
                      <a:alpha val="43137"/>
                    </a:srgbClr>
                  </a:outerShdw>
                </a:effectLst>
              </a:rPr>
              <a:t>What Else Did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Jesus Promise? </a:t>
            </a:r>
            <a:br>
              <a:rPr lang="en-US" b="1" dirty="0">
                <a:effectLst>
                  <a:outerShdw blurRad="38100" dist="38100" dir="2700000" algn="tl">
                    <a:srgbClr val="000000">
                      <a:alpha val="43137"/>
                    </a:srgbClr>
                  </a:outerShdw>
                </a:effectLst>
              </a:rPr>
            </a:br>
            <a:r>
              <a:rPr lang="en-US" sz="6600" b="1" dirty="0">
                <a:ln>
                  <a:solidFill>
                    <a:schemeClr val="tx1"/>
                  </a:solidFill>
                </a:ln>
                <a:solidFill>
                  <a:srgbClr val="FF000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PERSECUTION</a:t>
            </a:r>
            <a:endParaRPr lang="en-US" sz="4800" b="1" dirty="0">
              <a:ln>
                <a:solidFill>
                  <a:schemeClr val="tx1"/>
                </a:solidFill>
              </a:ln>
              <a:solidFill>
                <a:srgbClr val="FF0000"/>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68451" y="3181081"/>
            <a:ext cx="6695988" cy="3361386"/>
          </a:xfrm>
        </p:spPr>
        <p:txBody>
          <a:bodyPr>
            <a:normAutofit lnSpcReduction="10000"/>
          </a:bodyPr>
          <a:lstStyle/>
          <a:p>
            <a:r>
              <a:rPr lang="en-US" sz="3200" b="1" dirty="0"/>
              <a:t>Acts 2:42 </a:t>
            </a:r>
            <a:r>
              <a:rPr lang="en-US" sz="3200" dirty="0"/>
              <a:t>Jesus’ first followers were</a:t>
            </a:r>
          </a:p>
          <a:p>
            <a:r>
              <a:rPr lang="en-US" sz="3200" i="1" dirty="0"/>
              <a:t>Devoted to The Apostles’ teaching…</a:t>
            </a:r>
          </a:p>
          <a:p>
            <a:r>
              <a:rPr lang="en-US" sz="3200" b="1" dirty="0"/>
              <a:t>[Mt 10:16-39] </a:t>
            </a:r>
            <a:r>
              <a:rPr lang="en-US" sz="3200" dirty="0"/>
              <a:t>They were promised </a:t>
            </a:r>
          </a:p>
          <a:p>
            <a:r>
              <a:rPr lang="en-US" sz="3200" dirty="0"/>
              <a:t>The Holy Spirit &amp; Persecution</a:t>
            </a:r>
          </a:p>
          <a:p>
            <a:r>
              <a:rPr lang="en-US" sz="4000" b="1" dirty="0">
                <a:ln>
                  <a:solidFill>
                    <a:schemeClr val="tx1"/>
                  </a:solidFill>
                </a:ln>
                <a:solidFill>
                  <a:srgbClr val="FF0000"/>
                </a:solidFill>
              </a:rPr>
              <a:t>persecution.com</a:t>
            </a:r>
          </a:p>
          <a:p>
            <a:r>
              <a:rPr lang="en-US" sz="4000" b="1" dirty="0">
                <a:ln>
                  <a:solidFill>
                    <a:schemeClr val="tx1"/>
                  </a:solidFill>
                </a:ln>
                <a:solidFill>
                  <a:srgbClr val="FF0000"/>
                </a:solidFill>
              </a:rPr>
              <a:t>christianfreedom.org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5921" y="315833"/>
            <a:ext cx="4043966" cy="6226636"/>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7888" b="15305"/>
          <a:stretch/>
        </p:blipFill>
        <p:spPr>
          <a:xfrm>
            <a:off x="451738" y="387366"/>
            <a:ext cx="11211061" cy="6083568"/>
          </a:xfrm>
          <a:prstGeom prst="rect">
            <a:avLst/>
          </a:prstGeom>
        </p:spPr>
      </p:pic>
      <p:pic>
        <p:nvPicPr>
          <p:cNvPr id="7" name="Picture 6" descr="A map of the world with red and orange dots&#10;&#10;Description automatically generated">
            <a:extLst>
              <a:ext uri="{FF2B5EF4-FFF2-40B4-BE49-F238E27FC236}">
                <a16:creationId xmlns:a16="http://schemas.microsoft.com/office/drawing/2014/main" id="{75FEB7D3-9CE4-9ABB-DF4F-0CDE87137942}"/>
              </a:ext>
            </a:extLst>
          </p:cNvPr>
          <p:cNvPicPr>
            <a:picLocks noChangeAspect="1"/>
          </p:cNvPicPr>
          <p:nvPr/>
        </p:nvPicPr>
        <p:blipFill rotWithShape="1">
          <a:blip r:embed="rId4">
            <a:extLst>
              <a:ext uri="{28A0092B-C50C-407E-A947-70E740481C1C}">
                <a14:useLocalDpi xmlns:a14="http://schemas.microsoft.com/office/drawing/2010/main" val="0"/>
              </a:ext>
            </a:extLst>
          </a:blip>
          <a:srcRect l="5434" t="13625" r="5101"/>
          <a:stretch/>
        </p:blipFill>
        <p:spPr>
          <a:xfrm>
            <a:off x="117099" y="373408"/>
            <a:ext cx="11998235" cy="6153928"/>
          </a:xfrm>
          <a:prstGeom prst="rect">
            <a:avLst/>
          </a:prstGeom>
          <a:ln>
            <a:solidFill>
              <a:schemeClr val="tx1"/>
            </a:solidFill>
          </a:ln>
        </p:spPr>
      </p:pic>
    </p:spTree>
    <p:extLst>
      <p:ext uri="{BB962C8B-B14F-4D97-AF65-F5344CB8AC3E}">
        <p14:creationId xmlns:p14="http://schemas.microsoft.com/office/powerpoint/2010/main" val="335367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25 E" pathEditMode="relative" ptsTypes="">
                                      <p:cBhvr>
                                        <p:cTn id="6" dur="2000" fill="hold"/>
                                        <p:tgtEl>
                                          <p:spTgt spid="2"/>
                                        </p:tgtEl>
                                        <p:attrNameLst>
                                          <p:attrName>ppt_x</p:attrName>
                                          <p:attrName>ppt_y</p:attrName>
                                        </p:attrNameLst>
                                      </p:cBhvr>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7"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arn(outVertical)">
                                      <p:cBhvr>
                                        <p:cTn id="5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9611575" cy="1050705"/>
          </a:xfrm>
        </p:spPr>
        <p:txBody>
          <a:bodyPr anchor="ctr">
            <a:noAutofit/>
          </a:bodyPr>
          <a:lstStyle/>
          <a:p>
            <a:r>
              <a:rPr lang="en-US" sz="5400" b="1" spc="-150" dirty="0">
                <a:effectLst>
                  <a:outerShdw blurRad="38100" dist="38100" dir="2700000" algn="tl">
                    <a:srgbClr val="000000">
                      <a:alpha val="43137"/>
                    </a:srgbClr>
                  </a:outerShdw>
                </a:effectLst>
              </a:rPr>
              <a:t>What Did Jesus Promise? Persecution</a:t>
            </a:r>
            <a:endParaRPr lang="en-US" sz="4400" b="1" spc="-150"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Apostles Expected Persecution [Mt 10:16-39]</a:t>
            </a:r>
            <a:br>
              <a:rPr lang="en-US" sz="4000" b="1" dirty="0"/>
            </a:br>
            <a:r>
              <a:rPr lang="en-US" sz="4000" dirty="0"/>
              <a:t>	Jesus permitted running. </a:t>
            </a:r>
            <a:r>
              <a:rPr lang="en-US" sz="4000" b="1" dirty="0"/>
              <a:t>10:23 [Ac 9:23-25]</a:t>
            </a:r>
          </a:p>
          <a:p>
            <a:pPr algn="l"/>
            <a:r>
              <a:rPr lang="en-US" sz="4000" dirty="0"/>
              <a:t>	He didn’t permit “just warfare” </a:t>
            </a:r>
            <a:r>
              <a:rPr lang="en-US" sz="4000" b="1" dirty="0"/>
              <a:t>[Lk 22:35-53]</a:t>
            </a:r>
            <a:endParaRPr lang="en-US" sz="4000" dirty="0"/>
          </a:p>
          <a:p>
            <a:pPr algn="l"/>
            <a:r>
              <a:rPr lang="en-US" sz="4000" dirty="0"/>
              <a:t>	God avenged Paul’s crimes </a:t>
            </a:r>
            <a:r>
              <a:rPr lang="en-US" sz="4000" b="1" dirty="0"/>
              <a:t>[Ac9:13-15;2Co11:23ff]</a:t>
            </a:r>
            <a:endParaRPr lang="en-US" sz="4000" dirty="0"/>
          </a:p>
          <a:p>
            <a:pPr algn="l"/>
            <a:r>
              <a:rPr lang="en-US" sz="4000" b="1" dirty="0"/>
              <a:t>Peter Also Warned His Flock [1Pet 4:12-19]</a:t>
            </a:r>
            <a:endParaRPr lang="en-US" sz="4000" dirty="0"/>
          </a:p>
          <a:p>
            <a:pPr algn="l"/>
            <a:r>
              <a:rPr lang="en-US" sz="4000" dirty="0"/>
              <a:t>	Jesus is our example </a:t>
            </a:r>
            <a:r>
              <a:rPr lang="en-US" sz="4000" b="1" dirty="0"/>
              <a:t>[1Pet 2:18-25]</a:t>
            </a:r>
            <a:endParaRPr lang="en-US" sz="4000" dirty="0"/>
          </a:p>
          <a:p>
            <a:pPr algn="l"/>
            <a:r>
              <a:rPr lang="en-US" sz="4000" dirty="0"/>
              <a:t>	Paul warns of it at the start </a:t>
            </a:r>
            <a:r>
              <a:rPr lang="en-US" sz="4000" b="1" dirty="0"/>
              <a:t>[Ac 14:19-22]</a:t>
            </a:r>
            <a:endParaRPr lang="en-US" sz="4000" dirty="0"/>
          </a:p>
          <a:p>
            <a:pPr algn="l"/>
            <a:r>
              <a:rPr lang="en-US" sz="4000" dirty="0"/>
              <a:t>	And in his “last words” to Timothy </a:t>
            </a:r>
            <a:r>
              <a:rPr lang="en-US" sz="4000" b="1" dirty="0"/>
              <a:t>[2Ti 3:10-14]</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7888" b="15305"/>
          <a:stretch/>
        </p:blipFill>
        <p:spPr>
          <a:xfrm>
            <a:off x="9611575" y="124340"/>
            <a:ext cx="2372218" cy="1287260"/>
          </a:xfrm>
          <a:prstGeom prst="rect">
            <a:avLst/>
          </a:prstGeom>
        </p:spPr>
      </p:pic>
    </p:spTree>
    <p:extLst>
      <p:ext uri="{BB962C8B-B14F-4D97-AF65-F5344CB8AC3E}">
        <p14:creationId xmlns:p14="http://schemas.microsoft.com/office/powerpoint/2010/main" val="262784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9611575" cy="1050705"/>
          </a:xfrm>
        </p:spPr>
        <p:txBody>
          <a:bodyPr anchor="ctr">
            <a:noAutofit/>
          </a:bodyPr>
          <a:lstStyle/>
          <a:p>
            <a:r>
              <a:rPr lang="en-US" sz="5400" b="1" spc="-150" dirty="0">
                <a:effectLst>
                  <a:outerShdw blurRad="38100" dist="38100" dir="2700000" algn="tl">
                    <a:srgbClr val="000000">
                      <a:alpha val="43137"/>
                    </a:srgbClr>
                  </a:outerShdw>
                </a:effectLst>
              </a:rPr>
              <a:t>What Did Jesus Promise? Persecution</a:t>
            </a:r>
            <a:endParaRPr lang="en-US" sz="4400" b="1" spc="-150"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b="1" dirty="0"/>
              <a:t>The Apostles Expected Persecution [Mt 10:16-39]</a:t>
            </a:r>
            <a:br>
              <a:rPr lang="en-US" sz="4000" b="1" dirty="0"/>
            </a:br>
            <a:r>
              <a:rPr lang="en-US" sz="4000" b="1" dirty="0"/>
              <a:t>Peter Also Warned His Flock [1Pet 4:12-19]</a:t>
            </a:r>
          </a:p>
          <a:p>
            <a:pPr algn="l"/>
            <a:r>
              <a:rPr lang="en-US" sz="4000" dirty="0"/>
              <a:t>	Tacitus, a Roman historian, records Nero’s efforts.</a:t>
            </a:r>
          </a:p>
          <a:p>
            <a:pPr algn="l"/>
            <a:r>
              <a:rPr lang="en-US" sz="4000" dirty="0"/>
              <a:t>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7888" b="15305"/>
          <a:stretch/>
        </p:blipFill>
        <p:spPr>
          <a:xfrm>
            <a:off x="9611575" y="124340"/>
            <a:ext cx="2372218" cy="1287260"/>
          </a:xfrm>
          <a:prstGeom prst="rect">
            <a:avLst/>
          </a:prstGeom>
        </p:spPr>
      </p:pic>
      <p:sp>
        <p:nvSpPr>
          <p:cNvPr id="4" name="Vertical Scroll 3"/>
          <p:cNvSpPr/>
          <p:nvPr/>
        </p:nvSpPr>
        <p:spPr>
          <a:xfrm>
            <a:off x="277407" y="3026535"/>
            <a:ext cx="11597427" cy="3624610"/>
          </a:xfrm>
          <a:prstGeom prst="verticalScroll">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spc="-150" dirty="0">
                <a:ln w="0"/>
                <a:solidFill>
                  <a:schemeClr val="tx1"/>
                </a:solidFill>
              </a:rPr>
              <a:t>Swear by the fortune of Caesar; repent, and say, “Away with the (Christians)." But Polycarp, gazing with a stern countenance on all the multitude of the wicked heathen then in the stadium, and waving his hand towards them, while with groans he looked up to heaven, said, "Away with the Atheists." Then, the proconsul urging him, and saying, "Swear, and I will set thee at liberty, reproach Christ;" Polycarp declared, </a:t>
            </a:r>
            <a:r>
              <a:rPr lang="en-US" sz="3000" b="1" spc="-150" dirty="0">
                <a:ln w="0"/>
                <a:solidFill>
                  <a:schemeClr val="tx1"/>
                </a:solidFill>
              </a:rPr>
              <a:t>"Eighty and six years have I served Him, and He never did me any injury: how then can I blaspheme my King and my Savior?"</a:t>
            </a:r>
          </a:p>
        </p:txBody>
      </p:sp>
      <p:sp>
        <p:nvSpPr>
          <p:cNvPr id="6" name="TextBox 5"/>
          <p:cNvSpPr txBox="1"/>
          <p:nvPr/>
        </p:nvSpPr>
        <p:spPr>
          <a:xfrm>
            <a:off x="2631022" y="3013655"/>
            <a:ext cx="6890198" cy="523220"/>
          </a:xfrm>
          <a:prstGeom prst="rect">
            <a:avLst/>
          </a:prstGeom>
          <a:noFill/>
        </p:spPr>
        <p:txBody>
          <a:bodyPr wrap="square" rtlCol="0">
            <a:spAutoFit/>
          </a:bodyPr>
          <a:lstStyle/>
          <a:p>
            <a:pPr algn="ctr"/>
            <a:r>
              <a:rPr lang="en-US" sz="2800" b="1" i="1" dirty="0"/>
              <a:t>The Martyrdom of</a:t>
            </a:r>
            <a:r>
              <a:rPr lang="en-US" sz="2800" i="1" dirty="0"/>
              <a:t> </a:t>
            </a:r>
            <a:r>
              <a:rPr lang="en-US" sz="2800" b="1" i="1" dirty="0"/>
              <a:t>Polycarp</a:t>
            </a:r>
            <a:r>
              <a:rPr lang="en-US" sz="2800" b="1" dirty="0"/>
              <a:t> ca. 150AD</a:t>
            </a:r>
            <a:endParaRPr lang="en-US" sz="2800" dirty="0"/>
          </a:p>
        </p:txBody>
      </p:sp>
    </p:spTree>
    <p:extLst>
      <p:ext uri="{BB962C8B-B14F-4D97-AF65-F5344CB8AC3E}">
        <p14:creationId xmlns:p14="http://schemas.microsoft.com/office/powerpoint/2010/main" val="11392772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9611575" cy="1050705"/>
          </a:xfrm>
        </p:spPr>
        <p:txBody>
          <a:bodyPr anchor="ctr">
            <a:noAutofit/>
          </a:bodyPr>
          <a:lstStyle/>
          <a:p>
            <a:r>
              <a:rPr lang="en-US" sz="5400" b="1" spc="-150" dirty="0">
                <a:effectLst>
                  <a:outerShdw blurRad="38100" dist="38100" dir="2700000" algn="tl">
                    <a:srgbClr val="000000">
                      <a:alpha val="43137"/>
                    </a:srgbClr>
                  </a:outerShdw>
                </a:effectLst>
              </a:rPr>
              <a:t>What Did Jesus Promise? Persecution</a:t>
            </a:r>
            <a:endParaRPr lang="en-US" sz="4400" b="1" spc="-150"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dirty="0"/>
              <a:t>Persecution Records Outside of Scripture</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7888" b="15305"/>
          <a:stretch/>
        </p:blipFill>
        <p:spPr>
          <a:xfrm>
            <a:off x="9611575" y="124340"/>
            <a:ext cx="2372218" cy="1287260"/>
          </a:xfrm>
          <a:prstGeom prst="rect">
            <a:avLst/>
          </a:prstGeom>
        </p:spPr>
      </p:pic>
      <p:sp>
        <p:nvSpPr>
          <p:cNvPr id="4" name="Vertical Scroll 3"/>
          <p:cNvSpPr/>
          <p:nvPr/>
        </p:nvSpPr>
        <p:spPr>
          <a:xfrm>
            <a:off x="168452" y="1816543"/>
            <a:ext cx="11815342" cy="4834602"/>
          </a:xfrm>
          <a:prstGeom prst="verticalScroll">
            <a:avLst>
              <a:gd name="adj" fmla="val 9980"/>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It is my practice, my lord, to refer to you all matters concerning which I am in doubt. For who can better give guidance to my hesitation or inform my ignorance? I have never participated in trials of Christians…</a:t>
            </a:r>
          </a:p>
          <a:p>
            <a:pPr algn="just"/>
            <a:r>
              <a:rPr lang="en-US" sz="2800" dirty="0">
                <a:solidFill>
                  <a:schemeClr val="tx1"/>
                </a:solidFill>
              </a:rPr>
              <a:t>…I have observed the following procedure: I interrogated these as to whether they were Christians; those who confessed I interrogated a second and a third time, </a:t>
            </a:r>
            <a:r>
              <a:rPr lang="en-US" sz="2800" b="1" dirty="0">
                <a:solidFill>
                  <a:schemeClr val="tx1"/>
                </a:solidFill>
              </a:rPr>
              <a:t>threatening them with punishment; those who persisted I ordered executed.</a:t>
            </a:r>
            <a:r>
              <a:rPr lang="en-US" sz="2800" dirty="0">
                <a:solidFill>
                  <a:schemeClr val="tx1"/>
                </a:solidFill>
              </a:rPr>
              <a:t> For I had no doubt that, whatever the nature of their creed, stubbornness and inflexible obstinacy surely deserve to be punished…</a:t>
            </a:r>
          </a:p>
        </p:txBody>
      </p:sp>
      <p:sp>
        <p:nvSpPr>
          <p:cNvPr id="6" name="TextBox 5"/>
          <p:cNvSpPr txBox="1"/>
          <p:nvPr/>
        </p:nvSpPr>
        <p:spPr>
          <a:xfrm>
            <a:off x="963209" y="1816542"/>
            <a:ext cx="10225825" cy="523220"/>
          </a:xfrm>
          <a:prstGeom prst="rect">
            <a:avLst/>
          </a:prstGeom>
          <a:noFill/>
        </p:spPr>
        <p:txBody>
          <a:bodyPr wrap="square" rtlCol="0">
            <a:spAutoFit/>
          </a:bodyPr>
          <a:lstStyle/>
          <a:p>
            <a:pPr algn="ctr"/>
            <a:r>
              <a:rPr lang="en-US" sz="2800" b="1" i="1" dirty="0"/>
              <a:t>Pliny’s Letters to Emperor Trajan</a:t>
            </a:r>
            <a:r>
              <a:rPr lang="en-US" sz="2800" b="1" dirty="0"/>
              <a:t> ca. 100AD</a:t>
            </a:r>
            <a:endParaRPr lang="en-US" sz="2800" dirty="0"/>
          </a:p>
        </p:txBody>
      </p:sp>
    </p:spTree>
    <p:extLst>
      <p:ext uri="{BB962C8B-B14F-4D97-AF65-F5344CB8AC3E}">
        <p14:creationId xmlns:p14="http://schemas.microsoft.com/office/powerpoint/2010/main" val="1297988053"/>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9611575" cy="1050705"/>
          </a:xfrm>
        </p:spPr>
        <p:txBody>
          <a:bodyPr anchor="ctr">
            <a:noAutofit/>
          </a:bodyPr>
          <a:lstStyle/>
          <a:p>
            <a:r>
              <a:rPr lang="en-US" sz="5400" b="1" spc="-150" dirty="0">
                <a:effectLst>
                  <a:outerShdw blurRad="38100" dist="38100" dir="2700000" algn="tl">
                    <a:srgbClr val="000000">
                      <a:alpha val="43137"/>
                    </a:srgbClr>
                  </a:outerShdw>
                </a:effectLst>
              </a:rPr>
              <a:t>What Did Jesus Promise? Persecution</a:t>
            </a:r>
            <a:endParaRPr lang="en-US" sz="4400" b="1" spc="-150"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dirty="0"/>
              <a:t>Persecution Records Outside of Scripture</a:t>
            </a:r>
          </a:p>
          <a:p>
            <a:pPr algn="l"/>
            <a:r>
              <a:rPr lang="en-US" sz="3600" dirty="0"/>
              <a:t>	Tacitus, Roman historian, records Nero’s fires. 	</a:t>
            </a:r>
            <a:r>
              <a:rPr lang="en-US" sz="3600" i="1" dirty="0"/>
              <a:t>Martyrdom of Polycarp</a:t>
            </a:r>
            <a:r>
              <a:rPr lang="en-US" sz="3600" dirty="0"/>
              <a:t> describes his flight &amp; plight. 	</a:t>
            </a:r>
            <a:r>
              <a:rPr lang="en-US" sz="3600" i="1" dirty="0"/>
              <a:t>Pliny’s Letters to Trajan</a:t>
            </a:r>
            <a:r>
              <a:rPr lang="en-US" sz="3600" dirty="0"/>
              <a:t> records early Christian trials. </a:t>
            </a:r>
          </a:p>
          <a:p>
            <a:pPr algn="l"/>
            <a:r>
              <a:rPr lang="en-US" sz="4000" dirty="0"/>
              <a:t>Most early persecutions were from local laws &amp; rulers. </a:t>
            </a:r>
          </a:p>
          <a:p>
            <a:pPr algn="l"/>
            <a:r>
              <a:rPr lang="en-US" sz="3600" dirty="0"/>
              <a:t>	There was fear Christianity upset their ordered society. </a:t>
            </a:r>
          </a:p>
          <a:p>
            <a:pPr algn="l"/>
            <a:r>
              <a:rPr lang="en-US" sz="3600" dirty="0"/>
              <a:t>	Christians appeared to be rebels. </a:t>
            </a:r>
            <a:r>
              <a:rPr lang="en-US" sz="3600" b="1" dirty="0"/>
              <a:t>[Ac 16:19-21 &amp; 17:6-8]</a:t>
            </a:r>
            <a:endParaRPr lang="en-US" sz="3600" dirty="0"/>
          </a:p>
          <a:p>
            <a:pPr algn="l"/>
            <a:r>
              <a:rPr lang="en-US" sz="3600" dirty="0"/>
              <a:t>	So, the NT urges good citizenship </a:t>
            </a:r>
            <a:r>
              <a:rPr lang="en-US" sz="3600" b="1" dirty="0"/>
              <a:t>(Rom13; 1Tim2; 1Pet2)</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7888" b="15305"/>
          <a:stretch/>
        </p:blipFill>
        <p:spPr>
          <a:xfrm>
            <a:off x="9611575" y="124340"/>
            <a:ext cx="2372218" cy="1287260"/>
          </a:xfrm>
          <a:prstGeom prst="rect">
            <a:avLst/>
          </a:prstGeom>
        </p:spPr>
      </p:pic>
    </p:spTree>
    <p:extLst>
      <p:ext uri="{BB962C8B-B14F-4D97-AF65-F5344CB8AC3E}">
        <p14:creationId xmlns:p14="http://schemas.microsoft.com/office/powerpoint/2010/main" val="215939065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2617"/>
            <a:ext cx="9611575" cy="1050705"/>
          </a:xfrm>
        </p:spPr>
        <p:txBody>
          <a:bodyPr anchor="ctr">
            <a:noAutofit/>
          </a:bodyPr>
          <a:lstStyle/>
          <a:p>
            <a:r>
              <a:rPr lang="en-US" sz="5400" b="1" spc="-150" dirty="0">
                <a:effectLst>
                  <a:outerShdw blurRad="38100" dist="38100" dir="2700000" algn="tl">
                    <a:srgbClr val="000000">
                      <a:alpha val="43137"/>
                    </a:srgbClr>
                  </a:outerShdw>
                </a:effectLst>
              </a:rPr>
              <a:t>What Did Jesus Promise? Persecution</a:t>
            </a:r>
            <a:endParaRPr lang="en-US" sz="4400" b="1" spc="-150" dirty="0"/>
          </a:p>
        </p:txBody>
      </p:sp>
      <p:sp>
        <p:nvSpPr>
          <p:cNvPr id="3" name="Subtitle 2"/>
          <p:cNvSpPr>
            <a:spLocks noGrp="1"/>
          </p:cNvSpPr>
          <p:nvPr>
            <p:ph type="subTitle" idx="1"/>
          </p:nvPr>
        </p:nvSpPr>
        <p:spPr>
          <a:xfrm>
            <a:off x="168451" y="1293323"/>
            <a:ext cx="11815342" cy="5357822"/>
          </a:xfrm>
        </p:spPr>
        <p:txBody>
          <a:bodyPr>
            <a:normAutofit/>
          </a:bodyPr>
          <a:lstStyle/>
          <a:p>
            <a:pPr algn="l"/>
            <a:r>
              <a:rPr lang="en-US" sz="4000" dirty="0"/>
              <a:t>The Apostles Expected Persecution </a:t>
            </a:r>
            <a:r>
              <a:rPr lang="en-US" sz="4000" b="1" dirty="0"/>
              <a:t>[Mt 10:16-39</a:t>
            </a:r>
            <a:br>
              <a:rPr lang="en-US" sz="4000" dirty="0"/>
            </a:br>
            <a:r>
              <a:rPr lang="en-US" sz="4000" dirty="0"/>
              <a:t>Historical Records Confirm It Happened </a:t>
            </a:r>
            <a:r>
              <a:rPr lang="en-US" sz="4000" b="1" i="1" dirty="0"/>
              <a:t>Pliny </a:t>
            </a:r>
            <a:br>
              <a:rPr lang="en-US" sz="4000" dirty="0"/>
            </a:br>
            <a:r>
              <a:rPr lang="en-US" sz="4000" dirty="0"/>
              <a:t>The NT urges good citizenship </a:t>
            </a:r>
            <a:r>
              <a:rPr lang="en-US" sz="4000" b="1" dirty="0"/>
              <a:t>(Rom 13; 1Tim 2; 1Pet 2)</a:t>
            </a:r>
            <a:br>
              <a:rPr lang="en-US" sz="4000" dirty="0"/>
            </a:br>
            <a:r>
              <a:rPr lang="en-US" sz="4000" dirty="0"/>
              <a:t>There Were A Variety of Appropriate Responses</a:t>
            </a:r>
          </a:p>
          <a:p>
            <a:pPr algn="l"/>
            <a:r>
              <a:rPr lang="en-US" sz="4000" b="1" dirty="0"/>
              <a:t>But Then There Was An Enormous Transition </a:t>
            </a:r>
            <a:endParaRPr lang="en-US" sz="4000" dirty="0"/>
          </a:p>
          <a:p>
            <a:pPr algn="l"/>
            <a:r>
              <a:rPr lang="en-US" sz="3600" dirty="0"/>
              <a:t>	In the 300s Emperor </a:t>
            </a:r>
            <a:r>
              <a:rPr lang="en-US" sz="3600" u="sng" dirty="0"/>
              <a:t>Constantine</a:t>
            </a:r>
            <a:r>
              <a:rPr lang="en-US" sz="3600" dirty="0"/>
              <a:t> has a “conversion.” </a:t>
            </a:r>
            <a:br>
              <a:rPr lang="en-US" sz="3600" dirty="0"/>
            </a:br>
            <a:r>
              <a:rPr lang="en-US" sz="3600" dirty="0"/>
              <a:t>	He invites bishops to </a:t>
            </a:r>
            <a:r>
              <a:rPr lang="en-US" sz="3600" u="sng" dirty="0"/>
              <a:t>Nicaea</a:t>
            </a:r>
            <a:r>
              <a:rPr lang="en-US" sz="3600" dirty="0"/>
              <a:t> &amp; pays for their travel. </a:t>
            </a:r>
          </a:p>
          <a:p>
            <a:pPr algn="l"/>
            <a:r>
              <a:rPr lang="en-US" sz="3600" dirty="0"/>
              <a:t>	Finally, </a:t>
            </a:r>
            <a:r>
              <a:rPr lang="en-US" sz="3600" u="sng" dirty="0"/>
              <a:t>Augustine</a:t>
            </a:r>
            <a:r>
              <a:rPr lang="en-US" sz="3600" dirty="0"/>
              <a:t> becomes exhausted with false teachers.</a:t>
            </a:r>
            <a:br>
              <a:rPr lang="en-US" sz="3600" dirty="0"/>
            </a:br>
            <a:r>
              <a:rPr lang="en-US" sz="3600" dirty="0"/>
              <a:t>	In the 400s he justifies using force with </a:t>
            </a:r>
            <a:r>
              <a:rPr lang="en-US" sz="3600" b="1" dirty="0"/>
              <a:t>[Lk 14:16-24]</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7888" b="15305"/>
          <a:stretch/>
        </p:blipFill>
        <p:spPr>
          <a:xfrm>
            <a:off x="9611575" y="124340"/>
            <a:ext cx="2372218" cy="1287260"/>
          </a:xfrm>
          <a:prstGeom prst="rect">
            <a:avLst/>
          </a:prstGeom>
        </p:spPr>
      </p:pic>
      <p:sp>
        <p:nvSpPr>
          <p:cNvPr id="7" name="Rectangle 6">
            <a:extLst>
              <a:ext uri="{FF2B5EF4-FFF2-40B4-BE49-F238E27FC236}">
                <a16:creationId xmlns:a16="http://schemas.microsoft.com/office/drawing/2014/main" id="{1512C846-E4C2-8A95-5D1D-BE5277D890EB}"/>
              </a:ext>
            </a:extLst>
          </p:cNvPr>
          <p:cNvSpPr/>
          <p:nvPr/>
        </p:nvSpPr>
        <p:spPr>
          <a:xfrm>
            <a:off x="373226" y="271249"/>
            <a:ext cx="11405792" cy="42535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4000" dirty="0">
                <a:effectLst/>
                <a:latin typeface="Arial Narrow" panose="020B0606020202030204" pitchFamily="34" charset="0"/>
                <a:ea typeface="Times New Roman" panose="02020603050405020304" pitchFamily="18" charset="0"/>
                <a:cs typeface="Times New Roman" panose="02020603050405020304" pitchFamily="18" charset="0"/>
              </a:rPr>
              <a:t>“The most significant aspect of the dispute between Arius &amp; Alexander in 322 is that there was so little about it that was new. At least at the outset, it is arguable that </a:t>
            </a:r>
            <a:r>
              <a:rPr lang="en-US" sz="4000" b="1" dirty="0">
                <a:effectLst/>
                <a:latin typeface="Arial Narrow" panose="020B0606020202030204" pitchFamily="34" charset="0"/>
                <a:ea typeface="Times New Roman" panose="02020603050405020304" pitchFamily="18" charset="0"/>
                <a:cs typeface="Times New Roman" panose="02020603050405020304" pitchFamily="18" charset="0"/>
              </a:rPr>
              <a:t>the controversy between the two men had more to do with local autonomy &amp; the structure of the church</a:t>
            </a:r>
            <a:r>
              <a:rPr lang="en-US" sz="4000" dirty="0">
                <a:effectLst/>
                <a:latin typeface="Arial Narrow" panose="020B0606020202030204" pitchFamily="34" charset="0"/>
                <a:ea typeface="Times New Roman" panose="02020603050405020304" pitchFamily="18" charset="0"/>
                <a:cs typeface="Times New Roman" panose="02020603050405020304" pitchFamily="18" charset="0"/>
              </a:rPr>
              <a:t> in Alexandria than with doctrine.” </a:t>
            </a:r>
          </a:p>
          <a:p>
            <a:pPr algn="r"/>
            <a:r>
              <a:rPr lang="en-US" sz="36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en-US" sz="3600" u="sng" dirty="0">
                <a:effectLst/>
                <a:latin typeface="Arial Narrow" panose="020B0606020202030204" pitchFamily="34" charset="0"/>
                <a:ea typeface="Times New Roman" panose="02020603050405020304" pitchFamily="18" charset="0"/>
                <a:cs typeface="Times New Roman" panose="02020603050405020304" pitchFamily="18" charset="0"/>
              </a:rPr>
              <a:t>Constantine The Emperor</a:t>
            </a:r>
            <a:r>
              <a:rPr lang="en-US" sz="3600" dirty="0">
                <a:effectLst/>
                <a:latin typeface="Arial Narrow" panose="020B0606020202030204" pitchFamily="34" charset="0"/>
                <a:ea typeface="Times New Roman" panose="02020603050405020304" pitchFamily="18" charset="0"/>
                <a:cs typeface="Times New Roman" panose="02020603050405020304" pitchFamily="18" charset="0"/>
              </a:rPr>
              <a:t> by David Potter</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690" y="1411600"/>
            <a:ext cx="3076575" cy="47529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6" name="Rounded Rectangular Callout 5"/>
          <p:cNvSpPr/>
          <p:nvPr/>
        </p:nvSpPr>
        <p:spPr>
          <a:xfrm>
            <a:off x="4006539" y="1893194"/>
            <a:ext cx="7327053" cy="3953814"/>
          </a:xfrm>
          <a:prstGeom prst="wedgeRoundRectCallout">
            <a:avLst>
              <a:gd name="adj1" fmla="val -60241"/>
              <a:gd name="adj2" fmla="val -94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err="1"/>
              <a:t>Priscillian</a:t>
            </a:r>
            <a:r>
              <a:rPr lang="en-US" sz="3600" b="1" dirty="0"/>
              <a:t> of Spain in 383AD. </a:t>
            </a:r>
          </a:p>
          <a:p>
            <a:pPr algn="ctr"/>
            <a:r>
              <a:rPr lang="en-US" sz="3600" b="1" dirty="0"/>
              <a:t>A bishop for a “house church.” </a:t>
            </a:r>
          </a:p>
          <a:p>
            <a:pPr algn="just"/>
            <a:r>
              <a:rPr lang="en-US" sz="3200" dirty="0"/>
              <a:t>Maximus, ruler in The West condemned him &amp; six followers. Three other bishops lamented this secular interjection &amp; subsequently excommunicated all the bishops involved. </a:t>
            </a:r>
          </a:p>
        </p:txBody>
      </p:sp>
    </p:spTree>
    <p:extLst>
      <p:ext uri="{BB962C8B-B14F-4D97-AF65-F5344CB8AC3E}">
        <p14:creationId xmlns:p14="http://schemas.microsoft.com/office/powerpoint/2010/main" val="25214676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xit" presetSubtype="0" fill="hold" grpId="1" nodeType="clickEffect">
                                  <p:stCondLst>
                                    <p:cond delay="0"/>
                                  </p:stCondLst>
                                  <p:childTnLst>
                                    <p:animEffect transition="out" filter="fade">
                                      <p:cBhvr>
                                        <p:cTn id="23" dur="1000"/>
                                        <p:tgtEl>
                                          <p:spTgt spid="7"/>
                                        </p:tgtEl>
                                      </p:cBhvr>
                                    </p:animEffect>
                                    <p:anim calcmode="lin" valueType="num">
                                      <p:cBhvr>
                                        <p:cTn id="24" dur="1000"/>
                                        <p:tgtEl>
                                          <p:spTgt spid="7"/>
                                        </p:tgtEl>
                                        <p:attrNameLst>
                                          <p:attrName>ppt_x</p:attrName>
                                        </p:attrNameLst>
                                      </p:cBhvr>
                                      <p:tavLst>
                                        <p:tav tm="0">
                                          <p:val>
                                            <p:strVal val="ppt_x"/>
                                          </p:val>
                                        </p:tav>
                                        <p:tav tm="100000">
                                          <p:val>
                                            <p:strVal val="ppt_x"/>
                                          </p:val>
                                        </p:tav>
                                      </p:tavLst>
                                    </p:anim>
                                    <p:anim calcmode="lin" valueType="num">
                                      <p:cBhvr>
                                        <p:cTn id="25" dur="1000"/>
                                        <p:tgtEl>
                                          <p:spTgt spid="7"/>
                                        </p:tgtEl>
                                        <p:attrNameLst>
                                          <p:attrName>ppt_y</p:attrName>
                                        </p:attrNameLst>
                                      </p:cBhvr>
                                      <p:tavLst>
                                        <p:tav tm="0">
                                          <p:val>
                                            <p:strVal val="ppt_y"/>
                                          </p:val>
                                        </p:tav>
                                        <p:tav tm="100000">
                                          <p:val>
                                            <p:strVal val="ppt_y+.1"/>
                                          </p:val>
                                        </p:tav>
                                      </p:tavLst>
                                    </p:anim>
                                    <p:set>
                                      <p:cBhvr>
                                        <p:cTn id="26" dur="1" fill="hold">
                                          <p:stCondLst>
                                            <p:cond delay="999"/>
                                          </p:stCondLst>
                                        </p:cTn>
                                        <p:tgtEl>
                                          <p:spTgt spid="7"/>
                                        </p:tgtEl>
                                        <p:attrNameLst>
                                          <p:attrName>style.visibility</p:attrName>
                                        </p:attrNameLst>
                                      </p:cBhvr>
                                      <p:to>
                                        <p:strVal val="hidden"/>
                                      </p:to>
                                    </p:set>
                                  </p:childTnLst>
                                </p:cTn>
                              </p:par>
                            </p:childTnLst>
                          </p:cTn>
                        </p:par>
                        <p:par>
                          <p:cTn id="27" fill="hold">
                            <p:stCondLst>
                              <p:cond delay="1000"/>
                            </p:stCondLst>
                            <p:childTnLst>
                              <p:par>
                                <p:cTn id="28" presetID="42"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12"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0-#ppt_w/2"/>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What Did Jesus Leave Behind</Template>
  <TotalTime>771</TotalTime>
  <Words>719</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Arial Narrow</vt:lpstr>
      <vt:lpstr>Calibri</vt:lpstr>
      <vt:lpstr>Calibri Light</vt:lpstr>
      <vt:lpstr>Office Theme</vt:lpstr>
      <vt:lpstr>What Else Did  Jesus Promise?  PERSECUTION</vt:lpstr>
      <vt:lpstr>What Did Jesus Promise? Persecution</vt:lpstr>
      <vt:lpstr>What Did Jesus Promise? Persecution</vt:lpstr>
      <vt:lpstr>What Did Jesus Promise? Persecution</vt:lpstr>
      <vt:lpstr>What Did Jesus Promise? Persecution</vt:lpstr>
      <vt:lpstr>What Did Jesus Promise? Persecution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Jesus Promise?</dc:title>
  <dc:creator>Coulter Wickerham</dc:creator>
  <cp:lastModifiedBy>Coulter Wickerham</cp:lastModifiedBy>
  <cp:revision>21</cp:revision>
  <dcterms:created xsi:type="dcterms:W3CDTF">2015-11-08T00:56:03Z</dcterms:created>
  <dcterms:modified xsi:type="dcterms:W3CDTF">2023-11-03T18:37:48Z</dcterms:modified>
</cp:coreProperties>
</file>