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72" r:id="rId5"/>
    <p:sldId id="274" r:id="rId6"/>
    <p:sldId id="273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1806-C2CD-6630-5E0A-838E53872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C8C87-3B52-588D-6106-0EF9189C5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4814C-872E-D58F-57F3-54F309F3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4CAFD-7718-D800-6AB9-8CBE7082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D4C1F-4E3E-D388-A2A7-D3AA21BE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6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A3B9-465E-0943-7F02-F1D95CB8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1259C-B71E-8474-D6BA-944EE3147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1FD7B-09A2-97C9-3041-13BBA70A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F4830-8A75-25D0-7CCF-F63D50DE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4F48C-56A1-C438-8895-9BF40B61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DC4D6-BBDA-327A-FCBA-60482C8BA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85B65-509A-9F38-CE9E-B44417FE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98B4-3A6B-70ED-AB69-435031F4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874D2-D8A4-2064-2A47-54CB7955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88414-9A9D-7C16-6028-22DBCF33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1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3794B-289A-4A80-97D7-111025398D4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10/15/23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BA3F-D863-C558-F122-9EE7CDB5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79FE-7F95-9313-5F67-3711849DD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20E13-D177-9AEF-F40C-D1EA697C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A5A4-49A8-3A9E-667D-F8A5F6C4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EF20E-DDB6-1477-52A8-EFF1FFD1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1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0BCD-D64B-DD4C-0616-2B4EBCEF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7CEF3-0CCA-C76A-7E43-40E16F0F0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CCCF-C33D-CE88-5D8C-16263D21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BDDF3-7419-82DA-7BE2-24375B25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AC736-CFBF-5921-9167-66A0A8D5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2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09F7-9986-E9FC-78D4-F9087001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FA16-C7E4-890A-4973-B9C497844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D8423-DD76-26BE-AA24-7415E954C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F749C-1CAD-02E4-6CCB-A740C2A2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DC616-B231-605B-CDEA-80FC80C0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EB12C-6EF2-EE26-9F63-E9D3950D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5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E359-9FFA-A3EA-9A15-148413DC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419EA-3EDE-D897-DF62-AC9D1D33C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884B1-84C3-C7D9-8429-8E41736A3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1E3E3-4568-8A24-C623-4E5F4771F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C03C0-C802-D59C-AC13-CC677F219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22241-E202-C4E0-7689-D9D8C2ED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4976F-9B92-3641-108D-02770FB0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2285A-9FB5-3EB9-5592-9E219551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EA51-484E-1C93-7F54-304DC43E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66011-067B-3B92-2D85-0DC785A8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52B47-6F50-DC7C-5B6C-3C2EBDF2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66FCD-904B-349A-172B-85DA1A94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F482B-B870-18E8-DF9B-C4BE7780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64C8C-44BF-F9AE-E046-4E7C2195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D90B5-ED66-9878-9DB6-FBF1CD4B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AEA7-CA50-5EEA-F320-85A40AF1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5879-470B-7A3C-54A0-D8C71E752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C1851-5CE8-0826-4EA8-7F392D2CA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AB559-9399-1D6C-F38D-4677F1DD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DA440-9CF9-6C8B-D00D-036AD1C9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D73C-50E1-CCE3-96BB-6049C26B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5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D65E-EA86-B949-EBB6-49353C2E4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F6211-7BC7-B916-A638-E1D77D1C6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A9011-77F6-A606-AAD0-790344C5E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5D62A-3F0E-5EC2-AC5B-2B3D1888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9865E-9ED0-0DE9-B39B-8B465A1B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AD7BE-6846-2875-2B4F-D9281FB1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8E798-2A21-2F61-E3FF-5C01DB7D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17820-935C-4676-0294-759FA1742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38043-D4C6-6342-B268-BFCB003AE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BF3C-2F0E-4CED-9B40-77F1C2CA263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E6781-30C9-E69A-9A6F-5DD22412D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0A04D-7326-8C63-3949-18D0E4B10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8B41-D170-4F63-83F6-46C1F6D6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11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24" y="38635"/>
            <a:ext cx="5353318" cy="3052293"/>
          </a:xfrm>
        </p:spPr>
        <p:txBody>
          <a:bodyPr>
            <a:noAutofit/>
          </a:bodyPr>
          <a:lstStyle/>
          <a:p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Looking for Shepherds</a:t>
            </a:r>
          </a:p>
        </p:txBody>
      </p:sp>
    </p:spTree>
    <p:extLst>
      <p:ext uri="{BB962C8B-B14F-4D97-AF65-F5344CB8AC3E}">
        <p14:creationId xmlns:p14="http://schemas.microsoft.com/office/powerpoint/2010/main" val="29340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spc="-150" dirty="0"/>
              <a:t>Make Every Effort To Maintain unity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Makes For A Worthy Life? [4:1-3]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10896" lvl="2" indent="0">
              <a:spcBef>
                <a:spcPts val="600"/>
              </a:spcBef>
              <a:buNone/>
            </a:pP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worthy life will invest energy into God’s unity plan. </a:t>
            </a: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4000" b="1" dirty="0"/>
              <a:t>What We Must Be United On [4:4-6]</a:t>
            </a:r>
            <a:endParaRPr lang="en-US" sz="4000" dirty="0"/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3600" dirty="0">
                <a:latin typeface="Arial Narrow" panose="020B0606020202030204" pitchFamily="34" charset="0"/>
              </a:rPr>
              <a:t>  “Unity in essentials, liberty in incidentals, &amp; in all things love.”</a:t>
            </a: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What We Will NOT Be United On: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	We can’t be united on 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telling lies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(untruths).</a:t>
            </a:r>
            <a:br>
              <a:rPr lang="en-US" sz="3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	We can’t be united on 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walking in darkness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128016" lvl="1" indent="0">
              <a:spcBef>
                <a:spcPts val="600"/>
              </a:spcBef>
              <a:buNone/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	We won’t be united on the 100s of Christian opinions.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0810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7BC29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Study of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Ephesians 4:1-6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D3BB76-A52C-D0D4-6A1D-527F8E68689C}"/>
              </a:ext>
            </a:extLst>
          </p:cNvPr>
          <p:cNvSpPr/>
          <p:nvPr/>
        </p:nvSpPr>
        <p:spPr>
          <a:xfrm rot="21251460">
            <a:off x="1069496" y="4296339"/>
            <a:ext cx="10319709" cy="17479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 </a:t>
            </a:r>
            <a:r>
              <a:rPr lang="en-US" sz="3200" b="1" dirty="0"/>
              <a:t>Revelation</a:t>
            </a:r>
            <a:r>
              <a:rPr lang="en-US" sz="3200" dirty="0"/>
              <a:t>, Ephesus was praised for testing </a:t>
            </a:r>
            <a:r>
              <a:rPr lang="en-US" sz="3200" i="1" dirty="0"/>
              <a:t>true apostles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In </a:t>
            </a:r>
            <a:r>
              <a:rPr lang="en-US" sz="3200" b="1" dirty="0"/>
              <a:t>Eph 4</a:t>
            </a:r>
            <a:r>
              <a:rPr lang="en-US" sz="3200" dirty="0"/>
              <a:t> church leadership immediately follows </a:t>
            </a:r>
            <a:r>
              <a:rPr lang="en-US" sz="3200" i="1" dirty="0"/>
              <a:t>the unity list</a:t>
            </a:r>
            <a:r>
              <a:rPr lang="en-US" sz="3200" dirty="0"/>
              <a:t>. </a:t>
            </a:r>
          </a:p>
          <a:p>
            <a:pPr algn="ctr"/>
            <a:r>
              <a:rPr lang="en-US" sz="3200" dirty="0"/>
              <a:t>In </a:t>
            </a:r>
            <a:r>
              <a:rPr lang="en-US" sz="3200" b="1" dirty="0"/>
              <a:t>1 Timothy</a:t>
            </a:r>
            <a:r>
              <a:rPr lang="en-US" sz="3200" dirty="0"/>
              <a:t>, Paul wants </a:t>
            </a:r>
            <a:r>
              <a:rPr lang="en-US" sz="3200" i="1" dirty="0"/>
              <a:t>elders</a:t>
            </a:r>
            <a:r>
              <a:rPr lang="en-US" sz="3200" dirty="0"/>
              <a:t> appointed at Ephesus. </a:t>
            </a:r>
          </a:p>
        </p:txBody>
      </p:sp>
    </p:spTree>
    <p:extLst>
      <p:ext uri="{BB962C8B-B14F-4D97-AF65-F5344CB8AC3E}">
        <p14:creationId xmlns:p14="http://schemas.microsoft.com/office/powerpoint/2010/main" val="1631254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Leadership In The New Testament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4" y="1409700"/>
            <a:ext cx="11102705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1) Leaders were EARLY, among both GENTILE &amp; JEW.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chemeClr val="bg1"/>
                </a:solidFill>
              </a:rPr>
              <a:t>	Ac14:11-16, 23, 27; Titus 1:3-12; 1Th 5:12-14; 1:9-10, 2:13-16 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2) Leadership was NEVER just ONE.</a:t>
            </a:r>
            <a:r>
              <a:rPr lang="en-US" sz="3200" b="1" dirty="0">
                <a:solidFill>
                  <a:schemeClr val="bg1"/>
                </a:solidFill>
              </a:rPr>
              <a:t>  </a:t>
            </a:r>
            <a:r>
              <a:rPr lang="en-US" sz="3200" i="1" dirty="0">
                <a:solidFill>
                  <a:schemeClr val="bg1"/>
                </a:solidFill>
              </a:rPr>
              <a:t>Cf.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[3 John 9-10]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defTabSz="457200"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Php</a:t>
            </a:r>
            <a:r>
              <a:rPr lang="en-US" dirty="0">
                <a:solidFill>
                  <a:schemeClr val="bg1"/>
                </a:solidFill>
              </a:rPr>
              <a:t> 1:1;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Acts 14:23; 1 Tim 3; Titus 1; 1 Pet 5; Heb 13:17-21; James 5:14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3) Church Leaders had VARIOUS TITLES.</a:t>
            </a:r>
            <a:r>
              <a:rPr lang="en-US" sz="3200" b="1" dirty="0">
                <a:solidFill>
                  <a:schemeClr val="bg1"/>
                </a:solidFill>
              </a:rPr>
              <a:t> (synonyms)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Notice where the word is interchangeable: </a:t>
            </a:r>
            <a:r>
              <a:rPr lang="en-US" sz="3200" b="1" dirty="0">
                <a:solidFill>
                  <a:schemeClr val="bg1"/>
                </a:solidFill>
              </a:rPr>
              <a:t>[Acts 20:17, 28]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Elders (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presbuteros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Overseers (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episkopi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Shepherd (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poimen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Sometimes overseer=</a:t>
            </a:r>
            <a:r>
              <a:rPr lang="en-US" sz="3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bishop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shepherd=</a:t>
            </a:r>
            <a:r>
              <a:rPr lang="en-US" sz="3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pastor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This interchange happens in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[Titus 1:5,7 &amp; 1 Pet 5:1-5].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A group of people around a hole in ice&#10;&#10;Description automatically generated">
            <a:extLst>
              <a:ext uri="{FF2B5EF4-FFF2-40B4-BE49-F238E27FC236}">
                <a16:creationId xmlns:a16="http://schemas.microsoft.com/office/drawing/2014/main" id="{24A6861F-2528-3E0C-98A8-7D5644E045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6109686" y="1592161"/>
            <a:ext cx="5687649" cy="319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TIME Photographer's Iraq Diary - Photo Essays | Go and make disciples ...">
            <a:extLst>
              <a:ext uri="{FF2B5EF4-FFF2-40B4-BE49-F238E27FC236}">
                <a16:creationId xmlns:a16="http://schemas.microsoft.com/office/drawing/2014/main" id="{61DEB322-42E8-0C18-0AF4-EDA91AB0C0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89"/>
          <a:stretch/>
        </p:blipFill>
        <p:spPr bwMode="auto">
          <a:xfrm>
            <a:off x="321945" y="1553420"/>
            <a:ext cx="5687649" cy="319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3CF2B8-826D-78E7-4FE3-69D5DBD22A08}"/>
              </a:ext>
            </a:extLst>
          </p:cNvPr>
          <p:cNvSpPr/>
          <p:nvPr/>
        </p:nvSpPr>
        <p:spPr>
          <a:xfrm>
            <a:off x="1752600" y="4927605"/>
            <a:ext cx="8984530" cy="18159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Being eager to obey, doesn’t mean we’re so desperate we’ll just pour or sprinkle, neither should we be so desperate we just appoint anyone. There will need to be grace-filled hard conversations about </a:t>
            </a:r>
            <a:r>
              <a:rPr lang="en-US" sz="2800" b="1" dirty="0"/>
              <a:t>1 Timothy 3 &amp; Titus 1</a:t>
            </a:r>
            <a:r>
              <a:rPr lang="en-US" sz="2800" dirty="0"/>
              <a:t>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7AE943-F2EB-BC4F-A918-2E9C80408084}"/>
              </a:ext>
            </a:extLst>
          </p:cNvPr>
          <p:cNvSpPr/>
          <p:nvPr/>
        </p:nvSpPr>
        <p:spPr>
          <a:xfrm>
            <a:off x="4001985" y="3679421"/>
            <a:ext cx="4223858" cy="131975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Overseer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Virtues</a:t>
            </a:r>
          </a:p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 1:5-11</a:t>
            </a:r>
          </a:p>
        </p:txBody>
      </p:sp>
    </p:spTree>
    <p:extLst>
      <p:ext uri="{BB962C8B-B14F-4D97-AF65-F5344CB8AC3E}">
        <p14:creationId xmlns:p14="http://schemas.microsoft.com/office/powerpoint/2010/main" val="26769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Biblical Virtues of a Leader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4" y="1409700"/>
            <a:ext cx="11102705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1) Biblically, they’re human &amp; humans sin. 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Think about this with Ephesus </a:t>
            </a:r>
            <a:r>
              <a:rPr lang="en-US" sz="3600" b="1" dirty="0">
                <a:solidFill>
                  <a:schemeClr val="bg1"/>
                </a:solidFill>
              </a:rPr>
              <a:t>[Acts 20:17, 28-32]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To Timothy in Ephesus notice </a:t>
            </a:r>
            <a:r>
              <a:rPr lang="en-US" sz="3600" b="1" dirty="0">
                <a:solidFill>
                  <a:schemeClr val="bg1"/>
                </a:solidFill>
              </a:rPr>
              <a:t>[1 Tim 5:17-25]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	Paul presupposes elders will sin &amp; some will </a:t>
            </a:r>
            <a:r>
              <a:rPr lang="en-US" sz="3600" i="1" dirty="0">
                <a:solidFill>
                  <a:schemeClr val="bg1"/>
                </a:solidFill>
              </a:rPr>
              <a:t>persist</a:t>
            </a:r>
            <a:r>
              <a:rPr lang="en-US" sz="3600" dirty="0">
                <a:solidFill>
                  <a:schemeClr val="bg1"/>
                </a:solidFill>
              </a:rPr>
              <a:t>!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	We must keep these rules </a:t>
            </a:r>
            <a:r>
              <a:rPr lang="en-US" sz="3600" i="1" dirty="0">
                <a:solidFill>
                  <a:schemeClr val="bg1"/>
                </a:solidFill>
              </a:rPr>
              <a:t>without partiality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	Sins of some people take a while to become public.  </a:t>
            </a:r>
          </a:p>
        </p:txBody>
      </p:sp>
    </p:spTree>
    <p:extLst>
      <p:ext uri="{BB962C8B-B14F-4D97-AF65-F5344CB8AC3E}">
        <p14:creationId xmlns:p14="http://schemas.microsoft.com/office/powerpoint/2010/main" val="54065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Biblical Virtues of a Leader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1409700"/>
            <a:ext cx="11307050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1) Biblically, they’re human &amp; humans sin. 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Think about this with Ephesus </a:t>
            </a:r>
            <a:r>
              <a:rPr lang="en-US" sz="3600" b="1" dirty="0">
                <a:solidFill>
                  <a:schemeClr val="bg1"/>
                </a:solidFill>
              </a:rPr>
              <a:t>[Acts 20:17, 28-32]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 Paul says some elders will persist in sin </a:t>
            </a:r>
            <a:r>
              <a:rPr lang="en-US" sz="3600" b="1" dirty="0">
                <a:solidFill>
                  <a:schemeClr val="bg1"/>
                </a:solidFill>
              </a:rPr>
              <a:t>[1 Tim 5:17-25]</a:t>
            </a:r>
            <a:r>
              <a:rPr lang="en-US" sz="3600" dirty="0">
                <a:solidFill>
                  <a:schemeClr val="bg1"/>
                </a:solidFill>
              </a:rPr>
              <a:t>!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Jesus knew the OT religious leader track record. 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	Expresses stern concern </a:t>
            </a:r>
            <a:r>
              <a:rPr lang="en-US" sz="3600" b="1" dirty="0">
                <a:solidFill>
                  <a:schemeClr val="bg1"/>
                </a:solidFill>
              </a:rPr>
              <a:t>[Mt23:29-39;Mk12:24, 38-40]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		Even the apostle Peter joined in sin with Barnabas. </a:t>
            </a:r>
          </a:p>
        </p:txBody>
      </p:sp>
    </p:spTree>
    <p:extLst>
      <p:ext uri="{BB962C8B-B14F-4D97-AF65-F5344CB8AC3E}">
        <p14:creationId xmlns:p14="http://schemas.microsoft.com/office/powerpoint/2010/main" val="142230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Biblical Virtues of a Leader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1409700"/>
            <a:ext cx="11307050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1) Biblically, they’re human &amp; humans sin.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Think about this with Ephesus </a:t>
            </a:r>
            <a:r>
              <a:rPr lang="en-US" sz="3200" b="1" dirty="0">
                <a:solidFill>
                  <a:schemeClr val="bg1"/>
                </a:solidFill>
              </a:rPr>
              <a:t>[Acts 20:17, 28-32]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Paul says some elders will persist in sin </a:t>
            </a:r>
            <a:r>
              <a:rPr lang="en-US" sz="3200" b="1" dirty="0">
                <a:solidFill>
                  <a:schemeClr val="bg1"/>
                </a:solidFill>
              </a:rPr>
              <a:t>[1 Tim 5:17-25]</a:t>
            </a:r>
            <a:r>
              <a:rPr lang="en-US" sz="3200" dirty="0">
                <a:solidFill>
                  <a:schemeClr val="bg1"/>
                </a:solidFill>
              </a:rPr>
              <a:t>!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Jesus saw leader flaws: </a:t>
            </a:r>
            <a:r>
              <a:rPr lang="en-US" sz="3200" b="1" dirty="0">
                <a:solidFill>
                  <a:schemeClr val="bg1"/>
                </a:solidFill>
              </a:rPr>
              <a:t>[Mt23:29-39;Mk12:24, 38-40]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2) We aren’t looking for perfection.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We need grace filled assessment of self &amp; others.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Churches need humble realistic leaders, </a:t>
            </a:r>
            <a:r>
              <a:rPr lang="en-US" sz="3200" u="sng" dirty="0">
                <a:solidFill>
                  <a:schemeClr val="bg1"/>
                </a:solidFill>
              </a:rPr>
              <a:t>open to criticism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	This is a critical character trait of </a:t>
            </a:r>
            <a:r>
              <a:rPr lang="en-US" sz="3200" i="1" dirty="0">
                <a:solidFill>
                  <a:schemeClr val="bg1"/>
                </a:solidFill>
              </a:rPr>
              <a:t>maturing</a:t>
            </a:r>
            <a:r>
              <a:rPr lang="en-US" sz="3200" dirty="0">
                <a:solidFill>
                  <a:schemeClr val="bg1"/>
                </a:solidFill>
              </a:rPr>
              <a:t> elders. </a:t>
            </a:r>
          </a:p>
        </p:txBody>
      </p:sp>
    </p:spTree>
    <p:extLst>
      <p:ext uri="{BB962C8B-B14F-4D97-AF65-F5344CB8AC3E}">
        <p14:creationId xmlns:p14="http://schemas.microsoft.com/office/powerpoint/2010/main" val="39501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Biblical Virtues of a Leader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1409700"/>
            <a:ext cx="11307050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1) Biblically, they’re human &amp; humans sin.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Ephesus heresy </a:t>
            </a:r>
            <a:r>
              <a:rPr lang="en-US" sz="3200" b="1" dirty="0">
                <a:solidFill>
                  <a:schemeClr val="bg1"/>
                </a:solidFill>
              </a:rPr>
              <a:t>[Ac 20:28-32]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i="1" dirty="0">
                <a:solidFill>
                  <a:schemeClr val="bg1"/>
                </a:solidFill>
              </a:rPr>
              <a:t>Persist in sin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[1 Tim 5:17-25]</a:t>
            </a:r>
            <a:r>
              <a:rPr lang="en-US" sz="3200" dirty="0">
                <a:solidFill>
                  <a:schemeClr val="bg1"/>
                </a:solidFill>
              </a:rPr>
              <a:t>!</a:t>
            </a:r>
          </a:p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2) We aren’t looking for perfection. Grace-filled judgments.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Biblical </a:t>
            </a:r>
            <a:r>
              <a:rPr lang="en-US" sz="3200" i="1" dirty="0">
                <a:solidFill>
                  <a:schemeClr val="bg1"/>
                </a:solidFill>
              </a:rPr>
              <a:t>maturing</a:t>
            </a:r>
            <a:r>
              <a:rPr lang="en-US" sz="3200" dirty="0">
                <a:solidFill>
                  <a:schemeClr val="bg1"/>
                </a:solidFill>
              </a:rPr>
              <a:t> elders will be humble &amp; open to criticism.  </a:t>
            </a:r>
          </a:p>
          <a:p>
            <a:pPr marL="0" indent="0" defTabSz="457200">
              <a:buNone/>
            </a:pPr>
            <a:r>
              <a:rPr lang="en-US" sz="4000" b="1" dirty="0">
                <a:solidFill>
                  <a:schemeClr val="bg1"/>
                </a:solidFill>
              </a:rPr>
              <a:t>3) Why is agreement hard on 1 Tim 3 &amp; Titus 1 lists?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chemeClr val="bg1"/>
                </a:solidFill>
              </a:rPr>
              <a:t>	They aren’t easily measured. People mis-use the lists.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People aren’t consistent in how they apply the standards.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We’re tempted to add reasons to some that aren’t there.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We’ve all been brought up with different experiences. </a:t>
            </a:r>
          </a:p>
        </p:txBody>
      </p:sp>
    </p:spTree>
    <p:extLst>
      <p:ext uri="{BB962C8B-B14F-4D97-AF65-F5344CB8AC3E}">
        <p14:creationId xmlns:p14="http://schemas.microsoft.com/office/powerpoint/2010/main" val="16676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D772A2-E88B-5B8D-697A-10A880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" y="292028"/>
            <a:ext cx="11567160" cy="120505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Biblical Virtues of a Leader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1ECE1-17EA-ACED-2B2C-241CD18F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1409700"/>
            <a:ext cx="11307050" cy="5156272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3600" dirty="0">
                <a:solidFill>
                  <a:schemeClr val="bg1"/>
                </a:solidFill>
              </a:rPr>
              <a:t>If Paul’s emphasis serves as a summary, it’s this: </a:t>
            </a:r>
          </a:p>
          <a:p>
            <a:pPr marL="0" indent="0" defTabSz="45720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04DCD3EF-A2CF-9C1D-9349-D1A08AC76839}"/>
              </a:ext>
            </a:extLst>
          </p:cNvPr>
          <p:cNvSpPr/>
          <p:nvPr/>
        </p:nvSpPr>
        <p:spPr>
          <a:xfrm>
            <a:off x="414779" y="2116521"/>
            <a:ext cx="5571241" cy="4449451"/>
          </a:xfrm>
          <a:prstGeom prst="verticalScroll">
            <a:avLst>
              <a:gd name="adj" fmla="val 847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 Timothy 3</a:t>
            </a: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Therefore, an overseer must be </a:t>
            </a:r>
            <a:r>
              <a:rPr lang="en-US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above reproach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 the husband of one wife, sober-minded, self-controlled, respectable, hospitable, able to teach,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not a drunkard, not violent but gentle, not quarrelsome, not a lover of money.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must manage his own household well, with all dignity keeping his children submissive,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 if someone does not know how to manage his own household, how will he care for God's church?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must not be a recent convert, or he may become puffed up with conceit and fall into the condemnation of the devil.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Moreover, he must be </a:t>
            </a:r>
            <a:r>
              <a:rPr lang="en-US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well thought of by outsiders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so that he may not fall into disgrace, into a snare of the devil.</a:t>
            </a:r>
            <a:endParaRPr lang="en-US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5C5376B6-C45F-927F-9C57-4E04FC4727DE}"/>
              </a:ext>
            </a:extLst>
          </p:cNvPr>
          <p:cNvSpPr/>
          <p:nvPr/>
        </p:nvSpPr>
        <p:spPr>
          <a:xfrm>
            <a:off x="6096000" y="2099237"/>
            <a:ext cx="5755061" cy="4449451"/>
          </a:xfrm>
          <a:prstGeom prst="verticalScroll">
            <a:avLst>
              <a:gd name="adj" fmla="val 847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Titus 1</a:t>
            </a: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Put things in order… If anyone is </a:t>
            </a:r>
            <a:r>
              <a:rPr lang="en-US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above reproach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the husband of one wife, and his children are believers and not open to the charge of debauchery or insubordination. 7 For an overseer, as God's steward, must be </a:t>
            </a:r>
            <a:r>
              <a:rPr lang="en-US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above reproach</a:t>
            </a:r>
            <a:r>
              <a:rPr lang="en-US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He must not be arrogant or quick-tempered or a drunkard or violent or greedy for gain, 8 but hospitable, a lover of good, self-controlled, upright, holy, and disciplined. 9 He must hold firm to the trustworthy word as taught, so that he may be able to give instruction in sound doctrine and also to rebuke those who contradict it.</a:t>
            </a:r>
            <a:endParaRPr lang="en-US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F06DC8-F2DE-90D7-CBDC-A869DDB6112D}"/>
              </a:ext>
            </a:extLst>
          </p:cNvPr>
          <p:cNvSpPr/>
          <p:nvPr/>
        </p:nvSpPr>
        <p:spPr>
          <a:xfrm>
            <a:off x="2545664" y="3516050"/>
            <a:ext cx="7100672" cy="19322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Each letter has a unique Greek word behind it. Many translations say: </a:t>
            </a:r>
            <a:r>
              <a:rPr lang="en-US" sz="2800" i="1" dirty="0"/>
              <a:t>Blameless </a:t>
            </a:r>
            <a:r>
              <a:rPr lang="en-US" sz="2800" dirty="0"/>
              <a:t>(like </a:t>
            </a:r>
            <a:r>
              <a:rPr lang="en-US" sz="2800" b="1" dirty="0"/>
              <a:t>Job</a:t>
            </a:r>
            <a:r>
              <a:rPr lang="en-US" sz="2800" dirty="0"/>
              <a:t>).</a:t>
            </a:r>
            <a:br>
              <a:rPr lang="en-US" sz="2800" i="1" dirty="0"/>
            </a:br>
            <a:r>
              <a:rPr lang="en-US" sz="2800" dirty="0"/>
              <a:t>The same word is used in </a:t>
            </a:r>
            <a:r>
              <a:rPr lang="en-US" sz="2800" b="1" dirty="0"/>
              <a:t>[1 Tim 5:7</a:t>
            </a:r>
            <a:r>
              <a:rPr lang="en-US" sz="2800" dirty="0"/>
              <a:t> &amp; </a:t>
            </a:r>
            <a:r>
              <a:rPr lang="en-US" sz="2800" b="1" dirty="0"/>
              <a:t>6:14].</a:t>
            </a:r>
            <a:r>
              <a:rPr lang="en-US" sz="2800" dirty="0"/>
              <a:t> It’s the goal for ALL saints in </a:t>
            </a:r>
            <a:r>
              <a:rPr lang="en-US" sz="2800" b="1" dirty="0"/>
              <a:t>[Col 1:21-22]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069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Need Elders</Template>
  <TotalTime>421</TotalTime>
  <Words>998</Words>
  <Application>Microsoft Macintosh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Aharoni</vt:lpstr>
      <vt:lpstr>Arial</vt:lpstr>
      <vt:lpstr>Arial Narrow</vt:lpstr>
      <vt:lpstr>Calibri</vt:lpstr>
      <vt:lpstr>Calibri Light</vt:lpstr>
      <vt:lpstr>Tw Cen MT</vt:lpstr>
      <vt:lpstr>Tw Cen MT Condensed</vt:lpstr>
      <vt:lpstr>Wingdings 3</vt:lpstr>
      <vt:lpstr>Office Theme</vt:lpstr>
      <vt:lpstr>Integral</vt:lpstr>
      <vt:lpstr>Looking for Shepherds</vt:lpstr>
      <vt:lpstr>Make Every Effort To Maintain unity</vt:lpstr>
      <vt:lpstr>Leadership In The New Testament</vt:lpstr>
      <vt:lpstr>Biblical Virtues of a Leader</vt:lpstr>
      <vt:lpstr>Biblical Virtues of a Leader</vt:lpstr>
      <vt:lpstr>Biblical Virtues of a Leader</vt:lpstr>
      <vt:lpstr>Biblical Virtues of a Leader</vt:lpstr>
      <vt:lpstr>Biblical Virtues of a Leader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Shepherds</dc:title>
  <dc:creator>Coulter Wickerham</dc:creator>
  <cp:lastModifiedBy>Paul Finney</cp:lastModifiedBy>
  <cp:revision>5</cp:revision>
  <dcterms:created xsi:type="dcterms:W3CDTF">2023-10-14T22:05:13Z</dcterms:created>
  <dcterms:modified xsi:type="dcterms:W3CDTF">2023-10-15T20:13:50Z</dcterms:modified>
</cp:coreProperties>
</file>