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3"/>
  </p:notesMasterIdLst>
  <p:sldIdLst>
    <p:sldId id="4053" r:id="rId2"/>
    <p:sldId id="328" r:id="rId3"/>
    <p:sldId id="258" r:id="rId4"/>
    <p:sldId id="329" r:id="rId5"/>
    <p:sldId id="311" r:id="rId6"/>
    <p:sldId id="260" r:id="rId7"/>
    <p:sldId id="264" r:id="rId8"/>
    <p:sldId id="341" r:id="rId9"/>
    <p:sldId id="386" r:id="rId10"/>
    <p:sldId id="340" r:id="rId11"/>
    <p:sldId id="387" r:id="rId12"/>
    <p:sldId id="388" r:id="rId13"/>
    <p:sldId id="389" r:id="rId14"/>
    <p:sldId id="392" r:id="rId15"/>
    <p:sldId id="391" r:id="rId16"/>
    <p:sldId id="390" r:id="rId17"/>
    <p:sldId id="393" r:id="rId18"/>
    <p:sldId id="394" r:id="rId19"/>
    <p:sldId id="395" r:id="rId20"/>
    <p:sldId id="396" r:id="rId21"/>
    <p:sldId id="397" r:id="rId22"/>
    <p:sldId id="398" r:id="rId23"/>
    <p:sldId id="400" r:id="rId24"/>
    <p:sldId id="401" r:id="rId25"/>
    <p:sldId id="399" r:id="rId26"/>
    <p:sldId id="402" r:id="rId27"/>
    <p:sldId id="403" r:id="rId28"/>
    <p:sldId id="404" r:id="rId29"/>
    <p:sldId id="406" r:id="rId30"/>
    <p:sldId id="405" r:id="rId31"/>
    <p:sldId id="368" r:id="rId32"/>
    <p:sldId id="370" r:id="rId33"/>
    <p:sldId id="407" r:id="rId34"/>
    <p:sldId id="377" r:id="rId35"/>
    <p:sldId id="378" r:id="rId36"/>
    <p:sldId id="349" r:id="rId37"/>
    <p:sldId id="348" r:id="rId38"/>
    <p:sldId id="350" r:id="rId39"/>
    <p:sldId id="408" r:id="rId40"/>
    <p:sldId id="338" r:id="rId41"/>
    <p:sldId id="4054" r:id="rId4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FF66"/>
    <a:srgbClr val="9AC2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1348"/>
    <p:restoredTop sz="96035"/>
  </p:normalViewPr>
  <p:slideViewPr>
    <p:cSldViewPr snapToGrid="0" snapToObjects="1">
      <p:cViewPr varScale="1">
        <p:scale>
          <a:sx n="107" d="100"/>
          <a:sy n="107" d="100"/>
        </p:scale>
        <p:origin x="176" y="52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D21903-F10E-7B4A-8F31-DFCBA429A77C}" type="datetimeFigureOut">
              <a:rPr lang="en-US" smtClean="0"/>
              <a:t>9/30/23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754F4A-77D7-9240-AC4A-DB0C7F18C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049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A371B-76DC-584A-B554-8A59F8248B1A}" type="datetimeFigureOut">
              <a:rPr lang="en-US" smtClean="0"/>
              <a:pPr/>
              <a:t>9/30/23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301C1-6D05-9D49-ABF1-456C619F9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A371B-76DC-584A-B554-8A59F8248B1A}" type="datetimeFigureOut">
              <a:rPr lang="en-US" smtClean="0"/>
              <a:pPr/>
              <a:t>9/30/23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301C1-6D05-9D49-ABF1-456C619F9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A371B-76DC-584A-B554-8A59F8248B1A}" type="datetimeFigureOut">
              <a:rPr lang="en-US" smtClean="0"/>
              <a:pPr/>
              <a:t>9/30/23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301C1-6D05-9D49-ABF1-456C619F9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A371B-76DC-584A-B554-8A59F8248B1A}" type="datetimeFigureOut">
              <a:rPr lang="en-US" smtClean="0"/>
              <a:pPr/>
              <a:t>9/30/23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301C1-6D05-9D49-ABF1-456C619F9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A371B-76DC-584A-B554-8A59F8248B1A}" type="datetimeFigureOut">
              <a:rPr lang="en-US" smtClean="0"/>
              <a:pPr/>
              <a:t>9/30/23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301C1-6D05-9D49-ABF1-456C619F9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A371B-76DC-584A-B554-8A59F8248B1A}" type="datetimeFigureOut">
              <a:rPr lang="en-US" smtClean="0"/>
              <a:pPr/>
              <a:t>9/30/23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301C1-6D05-9D49-ABF1-456C619F9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A371B-76DC-584A-B554-8A59F8248B1A}" type="datetimeFigureOut">
              <a:rPr lang="en-US" smtClean="0"/>
              <a:pPr/>
              <a:t>9/30/23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301C1-6D05-9D49-ABF1-456C619F9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A371B-76DC-584A-B554-8A59F8248B1A}" type="datetimeFigureOut">
              <a:rPr lang="en-US" smtClean="0"/>
              <a:pPr/>
              <a:t>9/30/23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301C1-6D05-9D49-ABF1-456C619F9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A371B-76DC-584A-B554-8A59F8248B1A}" type="datetimeFigureOut">
              <a:rPr lang="en-US" smtClean="0"/>
              <a:pPr/>
              <a:t>9/30/23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301C1-6D05-9D49-ABF1-456C619F9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A371B-76DC-584A-B554-8A59F8248B1A}" type="datetimeFigureOut">
              <a:rPr lang="en-US" smtClean="0"/>
              <a:pPr/>
              <a:t>9/30/23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301C1-6D05-9D49-ABF1-456C619F9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A371B-76DC-584A-B554-8A59F8248B1A}" type="datetimeFigureOut">
              <a:rPr lang="en-US" smtClean="0"/>
              <a:pPr/>
              <a:t>9/30/23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301C1-6D05-9D49-ABF1-456C619F9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A371B-76DC-584A-B554-8A59F8248B1A}" type="datetimeFigureOut">
              <a:rPr lang="en-US" smtClean="0"/>
              <a:pPr/>
              <a:t>9/30/23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301C1-6D05-9D49-ABF1-456C619F9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tw1649a.jpg">
            <a:extLst>
              <a:ext uri="{FF2B5EF4-FFF2-40B4-BE49-F238E27FC236}">
                <a16:creationId xmlns:a16="http://schemas.microsoft.com/office/drawing/2014/main" id="{0CB7F9BC-CD04-7B0D-72E0-9ED0DCB557B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0228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93987"/>
            <a:ext cx="10363200" cy="1470025"/>
          </a:xfrm>
        </p:spPr>
        <p:txBody>
          <a:bodyPr>
            <a:noAutofit/>
          </a:bodyPr>
          <a:lstStyle/>
          <a:p>
            <a:r>
              <a:rPr lang="en-US" sz="9600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The Wonder of the Creator</a:t>
            </a:r>
          </a:p>
        </p:txBody>
      </p:sp>
      <p:pic>
        <p:nvPicPr>
          <p:cNvPr id="4" name="Picture 3" descr="potw1649a.jpg">
            <a:extLst>
              <a:ext uri="{FF2B5EF4-FFF2-40B4-BE49-F238E27FC236}">
                <a16:creationId xmlns:a16="http://schemas.microsoft.com/office/drawing/2014/main" id="{6F33BC6A-BD34-62A9-1D82-5D8E3856FEE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7000"/>
          </a:blip>
          <a:srcRect l="-1" t="18013" r="33" b="2384"/>
          <a:stretch/>
        </p:blipFill>
        <p:spPr>
          <a:xfrm>
            <a:off x="0" y="0"/>
            <a:ext cx="2865941" cy="1625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27733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0" y="1700213"/>
            <a:ext cx="12192000" cy="515778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4800" dirty="0">
                <a:latin typeface="Baskerville" charset="0"/>
                <a:ea typeface="Baskerville" charset="0"/>
                <a:cs typeface="Baskerville" charset="0"/>
              </a:rPr>
              <a:t> Almighty  (All Authority) Includes “power”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600325" y="0"/>
            <a:ext cx="9444038" cy="1559755"/>
          </a:xfrm>
        </p:spPr>
        <p:txBody>
          <a:bodyPr>
            <a:normAutofit fontScale="90000"/>
          </a:bodyPr>
          <a:lstStyle/>
          <a:p>
            <a:r>
              <a:rPr lang="en-US" sz="5400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How Can Almighty Receive Power?</a:t>
            </a:r>
          </a:p>
        </p:txBody>
      </p:sp>
      <p:pic>
        <p:nvPicPr>
          <p:cNvPr id="2" name="Picture 1" descr="potw1649a.jpg">
            <a:extLst>
              <a:ext uri="{FF2B5EF4-FFF2-40B4-BE49-F238E27FC236}">
                <a16:creationId xmlns:a16="http://schemas.microsoft.com/office/drawing/2014/main" id="{0E677FCA-A953-800A-0CF5-7E09E3F7198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7000"/>
          </a:blip>
          <a:srcRect l="-1" t="18013" r="33" b="2384"/>
          <a:stretch/>
        </p:blipFill>
        <p:spPr>
          <a:xfrm>
            <a:off x="0" y="0"/>
            <a:ext cx="2865941" cy="1625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4359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0" y="1940550"/>
            <a:ext cx="12192000" cy="491744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b="1" baseline="30000" dirty="0">
                <a:effectLst/>
                <a:latin typeface="BODONI 72 BOOK" pitchFamily="2" charset="0"/>
              </a:rPr>
              <a:t>23</a:t>
            </a:r>
            <a:r>
              <a:rPr lang="en-US" sz="4800" dirty="0">
                <a:effectLst/>
                <a:latin typeface="Bodoni 72 Book" pitchFamily="2" charset="0"/>
              </a:rPr>
              <a:t>  “I have sworn by Myself, </a:t>
            </a:r>
          </a:p>
          <a:p>
            <a:pPr marL="0" indent="0">
              <a:buNone/>
            </a:pPr>
            <a:r>
              <a:rPr lang="en-US" sz="4800" dirty="0">
                <a:effectLst/>
                <a:latin typeface="Bodoni 72 Book" pitchFamily="2" charset="0"/>
              </a:rPr>
              <a:t>The word has gone forth from My mouth in righteousness </a:t>
            </a:r>
          </a:p>
          <a:p>
            <a:pPr marL="0" indent="0">
              <a:buNone/>
            </a:pPr>
            <a:r>
              <a:rPr lang="en-US" sz="4800" dirty="0">
                <a:effectLst/>
                <a:latin typeface="Bodoni 72 Book" pitchFamily="2" charset="0"/>
              </a:rPr>
              <a:t>And </a:t>
            </a:r>
            <a:r>
              <a:rPr lang="en-US" sz="4800" b="1" dirty="0">
                <a:effectLst/>
                <a:latin typeface="BODONI 72 BOOK" pitchFamily="2" charset="0"/>
              </a:rPr>
              <a:t>will </a:t>
            </a:r>
            <a:r>
              <a:rPr lang="en-US" sz="4800" dirty="0">
                <a:effectLst/>
                <a:latin typeface="Bodoni 72 Book" pitchFamily="2" charset="0"/>
              </a:rPr>
              <a:t>not turn back, </a:t>
            </a:r>
          </a:p>
          <a:p>
            <a:pPr marL="0" indent="0">
              <a:buNone/>
            </a:pPr>
            <a:r>
              <a:rPr lang="en-US" sz="4800" dirty="0">
                <a:effectLst/>
                <a:latin typeface="Bodoni 72 Book" pitchFamily="2" charset="0"/>
              </a:rPr>
              <a:t>That to Me every</a:t>
            </a:r>
            <a:r>
              <a:rPr lang="en-US" sz="4800" b="1" dirty="0">
                <a:effectLst/>
                <a:latin typeface="BODONI 72 BOOK" pitchFamily="2" charset="0"/>
              </a:rPr>
              <a:t> knee will bow</a:t>
            </a:r>
            <a:r>
              <a:rPr lang="en-US" sz="4800" dirty="0">
                <a:effectLst/>
                <a:latin typeface="Bodoni 72 Book" pitchFamily="2" charset="0"/>
              </a:rPr>
              <a:t>, every tongue</a:t>
            </a:r>
            <a:r>
              <a:rPr lang="en-US" sz="4800" b="1" dirty="0">
                <a:effectLst/>
                <a:latin typeface="BODONI 72 BOOK" pitchFamily="2" charset="0"/>
              </a:rPr>
              <a:t> will </a:t>
            </a:r>
            <a:r>
              <a:rPr lang="en-US" sz="4800" dirty="0">
                <a:effectLst/>
                <a:latin typeface="Bodoni 72 Book" pitchFamily="2" charset="0"/>
              </a:rPr>
              <a:t>swear</a:t>
            </a:r>
            <a:r>
              <a:rPr lang="en-US" sz="4800" i="1" dirty="0">
                <a:effectLst/>
                <a:latin typeface="Bodoni 72 Book" pitchFamily="2" charset="0"/>
              </a:rPr>
              <a:t> allegiance.</a:t>
            </a:r>
            <a:endParaRPr lang="en-US" sz="4800" dirty="0">
              <a:effectLst/>
              <a:latin typeface="Bodoni 72 Book" pitchFamily="2" charset="0"/>
            </a:endParaRPr>
          </a:p>
          <a:p>
            <a:pPr marL="0" indent="0">
              <a:buNone/>
            </a:pPr>
            <a:endParaRPr lang="en-US" sz="4800" dirty="0">
              <a:effectLst/>
              <a:latin typeface="Bodoni 72 Book" pitchFamily="2" charset="0"/>
            </a:endParaRPr>
          </a:p>
        </p:txBody>
      </p:sp>
      <p:pic>
        <p:nvPicPr>
          <p:cNvPr id="2" name="Picture 1" descr="potw1649a.jpg">
            <a:extLst>
              <a:ext uri="{FF2B5EF4-FFF2-40B4-BE49-F238E27FC236}">
                <a16:creationId xmlns:a16="http://schemas.microsoft.com/office/drawing/2014/main" id="{85E9BEA4-657E-C65A-9191-39FDB019D95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7000"/>
          </a:blip>
          <a:srcRect l="-1" t="18013" r="33" b="2384"/>
          <a:stretch/>
        </p:blipFill>
        <p:spPr>
          <a:xfrm>
            <a:off x="0" y="0"/>
            <a:ext cx="2865941" cy="162539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D5685E-8EB1-6C03-00F2-582A32DE0CC7}"/>
              </a:ext>
            </a:extLst>
          </p:cNvPr>
          <p:cNvSpPr txBox="1">
            <a:spLocks/>
          </p:cNvSpPr>
          <p:nvPr/>
        </p:nvSpPr>
        <p:spPr>
          <a:xfrm>
            <a:off x="11040060" y="6463106"/>
            <a:ext cx="1151940" cy="3434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000" i="1" dirty="0">
                <a:latin typeface="Bodoni 72 Book" pitchFamily="2" charset="0"/>
              </a:rPr>
              <a:t>NASB95</a:t>
            </a:r>
          </a:p>
          <a:p>
            <a:pPr marL="0" indent="0">
              <a:buFont typeface="Arial"/>
              <a:buNone/>
            </a:pPr>
            <a:endParaRPr lang="en-US" sz="2000" dirty="0">
              <a:latin typeface="Bodoni 72 Book" pitchFamily="2" charset="0"/>
            </a:endParaRPr>
          </a:p>
          <a:p>
            <a:pPr marL="0" indent="0" algn="ctr">
              <a:buFont typeface="Arial"/>
              <a:buNone/>
            </a:pPr>
            <a:endParaRPr lang="en-US" sz="2000" dirty="0">
              <a:latin typeface="Bodoni 72 Book" pitchFamily="2" charset="0"/>
              <a:ea typeface="Baskerville" charset="0"/>
              <a:cs typeface="Baskerville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3648E2E-E50A-CCA4-16C9-4A16D0924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315153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Isaiah 45.23,24</a:t>
            </a:r>
          </a:p>
        </p:txBody>
      </p:sp>
    </p:spTree>
    <p:extLst>
      <p:ext uri="{BB962C8B-B14F-4D97-AF65-F5344CB8AC3E}">
        <p14:creationId xmlns:p14="http://schemas.microsoft.com/office/powerpoint/2010/main" val="11151611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0" y="1940551"/>
            <a:ext cx="12192000" cy="37528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b="1" baseline="30000" dirty="0">
                <a:effectLst/>
                <a:latin typeface="BODONI 72 BOOK" pitchFamily="2" charset="0"/>
              </a:rPr>
              <a:t>24</a:t>
            </a:r>
            <a:r>
              <a:rPr lang="en-US" sz="4800" dirty="0">
                <a:effectLst/>
                <a:latin typeface="Bodoni 72 Book" pitchFamily="2" charset="0"/>
              </a:rPr>
              <a:t>  “They will say of Me, ‘Only in the LORD are righteousness and strength.’ </a:t>
            </a:r>
          </a:p>
          <a:p>
            <a:pPr marL="0" indent="0">
              <a:buNone/>
            </a:pPr>
            <a:r>
              <a:rPr lang="en-US" sz="4800" dirty="0">
                <a:effectLst/>
                <a:latin typeface="Bodoni 72 Book" pitchFamily="2" charset="0"/>
              </a:rPr>
              <a:t>Men will come to Him, </a:t>
            </a:r>
          </a:p>
          <a:p>
            <a:pPr marL="0" indent="0">
              <a:buNone/>
            </a:pPr>
            <a:endParaRPr lang="en-US" sz="4800" dirty="0">
              <a:effectLst/>
              <a:latin typeface="Bodoni 72 Book" pitchFamily="2" charset="0"/>
            </a:endParaRPr>
          </a:p>
        </p:txBody>
      </p:sp>
      <p:pic>
        <p:nvPicPr>
          <p:cNvPr id="2" name="Picture 1" descr="potw1649a.jpg">
            <a:extLst>
              <a:ext uri="{FF2B5EF4-FFF2-40B4-BE49-F238E27FC236}">
                <a16:creationId xmlns:a16="http://schemas.microsoft.com/office/drawing/2014/main" id="{85E9BEA4-657E-C65A-9191-39FDB019D95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7000"/>
          </a:blip>
          <a:srcRect l="-1" t="18013" r="33" b="2384"/>
          <a:stretch/>
        </p:blipFill>
        <p:spPr>
          <a:xfrm>
            <a:off x="0" y="0"/>
            <a:ext cx="2865941" cy="162539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D5685E-8EB1-6C03-00F2-582A32DE0CC7}"/>
              </a:ext>
            </a:extLst>
          </p:cNvPr>
          <p:cNvSpPr txBox="1">
            <a:spLocks/>
          </p:cNvSpPr>
          <p:nvPr/>
        </p:nvSpPr>
        <p:spPr>
          <a:xfrm>
            <a:off x="11040060" y="6463106"/>
            <a:ext cx="1151940" cy="3434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000" i="1" dirty="0">
                <a:latin typeface="Bodoni 72 Book" pitchFamily="2" charset="0"/>
              </a:rPr>
              <a:t>NASB95</a:t>
            </a:r>
          </a:p>
          <a:p>
            <a:pPr marL="0" indent="0">
              <a:buFont typeface="Arial"/>
              <a:buNone/>
            </a:pPr>
            <a:endParaRPr lang="en-US" sz="2000" dirty="0">
              <a:latin typeface="Bodoni 72 Book" pitchFamily="2" charset="0"/>
            </a:endParaRPr>
          </a:p>
          <a:p>
            <a:pPr marL="0" indent="0" algn="ctr">
              <a:buFont typeface="Arial"/>
              <a:buNone/>
            </a:pPr>
            <a:endParaRPr lang="en-US" sz="2000" dirty="0">
              <a:latin typeface="Bodoni 72 Book" pitchFamily="2" charset="0"/>
              <a:ea typeface="Baskerville" charset="0"/>
              <a:cs typeface="Baskerville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3648E2E-E50A-CCA4-16C9-4A16D0924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315153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Isaiah 45.23,24</a:t>
            </a:r>
          </a:p>
        </p:txBody>
      </p:sp>
    </p:spTree>
    <p:extLst>
      <p:ext uri="{BB962C8B-B14F-4D97-AF65-F5344CB8AC3E}">
        <p14:creationId xmlns:p14="http://schemas.microsoft.com/office/powerpoint/2010/main" val="19750813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0" y="1700213"/>
            <a:ext cx="12192000" cy="515778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4800" dirty="0">
                <a:latin typeface="Baskerville" charset="0"/>
                <a:ea typeface="Baskerville" charset="0"/>
                <a:cs typeface="Baskerville" charset="0"/>
              </a:rPr>
              <a:t> Almighty  (All Authority) Includes “power”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4400" dirty="0">
                <a:latin typeface="Baskerville" charset="0"/>
                <a:ea typeface="Baskerville" charset="0"/>
                <a:cs typeface="Baskerville" charset="0"/>
              </a:rPr>
              <a:t>Every knee </a:t>
            </a:r>
            <a:r>
              <a:rPr lang="en-US" sz="4400" i="1" dirty="0">
                <a:latin typeface="Baskerville" charset="0"/>
                <a:ea typeface="Baskerville" charset="0"/>
                <a:cs typeface="Baskerville" charset="0"/>
              </a:rPr>
              <a:t>will</a:t>
            </a:r>
            <a:r>
              <a:rPr lang="en-US" sz="4400" dirty="0">
                <a:latin typeface="Baskerville" charset="0"/>
                <a:ea typeface="Baskerville" charset="0"/>
                <a:cs typeface="Baskerville" charset="0"/>
              </a:rPr>
              <a:t> bow? </a:t>
            </a:r>
            <a:r>
              <a:rPr lang="en-US" sz="4400" i="1" dirty="0">
                <a:latin typeface="Baskerville" charset="0"/>
                <a:ea typeface="Baskerville" charset="0"/>
                <a:cs typeface="Baskerville" charset="0"/>
              </a:rPr>
              <a:t>Will</a:t>
            </a:r>
            <a:r>
              <a:rPr lang="en-US" sz="4400" dirty="0">
                <a:latin typeface="Baskerville" charset="0"/>
                <a:ea typeface="Baskerville" charset="0"/>
                <a:cs typeface="Baskerville" charset="0"/>
              </a:rPr>
              <a:t> swear allegiance?</a:t>
            </a:r>
          </a:p>
          <a:p>
            <a:pPr marL="457200" lvl="1" indent="0">
              <a:buNone/>
            </a:pPr>
            <a:endParaRPr lang="en-US" sz="4400" dirty="0"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600325" y="0"/>
            <a:ext cx="9444038" cy="1559755"/>
          </a:xfrm>
        </p:spPr>
        <p:txBody>
          <a:bodyPr>
            <a:normAutofit fontScale="90000"/>
          </a:bodyPr>
          <a:lstStyle/>
          <a:p>
            <a:r>
              <a:rPr lang="en-US" sz="5400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How Can Almighty Receive Power?</a:t>
            </a:r>
          </a:p>
        </p:txBody>
      </p:sp>
      <p:pic>
        <p:nvPicPr>
          <p:cNvPr id="2" name="Picture 1" descr="potw1649a.jpg">
            <a:extLst>
              <a:ext uri="{FF2B5EF4-FFF2-40B4-BE49-F238E27FC236}">
                <a16:creationId xmlns:a16="http://schemas.microsoft.com/office/drawing/2014/main" id="{0E677FCA-A953-800A-0CF5-7E09E3F7198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7000"/>
          </a:blip>
          <a:srcRect l="-1" t="18013" r="33" b="2384"/>
          <a:stretch/>
        </p:blipFill>
        <p:spPr>
          <a:xfrm>
            <a:off x="0" y="0"/>
            <a:ext cx="2865941" cy="1625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617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0" y="2400300"/>
            <a:ext cx="12192000" cy="37528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>
                <a:effectLst/>
                <a:latin typeface="Bodoni 72 Book" pitchFamily="2" charset="0"/>
              </a:rPr>
              <a:t>“Remember these things, O Jacob, </a:t>
            </a:r>
          </a:p>
          <a:p>
            <a:pPr marL="0" indent="0">
              <a:buNone/>
            </a:pPr>
            <a:r>
              <a:rPr lang="en-US" sz="4800" dirty="0">
                <a:effectLst/>
                <a:latin typeface="Bodoni 72 Book" pitchFamily="2" charset="0"/>
              </a:rPr>
              <a:t>And Israel, for you are My servant; </a:t>
            </a:r>
          </a:p>
          <a:p>
            <a:pPr marL="0" indent="0">
              <a:buNone/>
            </a:pPr>
            <a:r>
              <a:rPr lang="en-US" sz="4800" dirty="0">
                <a:effectLst/>
                <a:latin typeface="Bodoni 72 Book" pitchFamily="2" charset="0"/>
              </a:rPr>
              <a:t>I have formed you, you are My servant, </a:t>
            </a:r>
          </a:p>
          <a:p>
            <a:pPr marL="0" indent="0">
              <a:buNone/>
            </a:pPr>
            <a:r>
              <a:rPr lang="en-US" sz="4800" dirty="0">
                <a:effectLst/>
                <a:latin typeface="Bodoni 72 Book" pitchFamily="2" charset="0"/>
              </a:rPr>
              <a:t>O Israel, you will not be forgotten by Me.</a:t>
            </a:r>
          </a:p>
          <a:p>
            <a:pPr marL="0" indent="0">
              <a:buNone/>
            </a:pPr>
            <a:endParaRPr lang="en-US" sz="4800" dirty="0">
              <a:effectLst/>
              <a:latin typeface="Bodoni 72 Book" pitchFamily="2" charset="0"/>
            </a:endParaRPr>
          </a:p>
        </p:txBody>
      </p:sp>
      <p:pic>
        <p:nvPicPr>
          <p:cNvPr id="2" name="Picture 1" descr="potw1649a.jpg">
            <a:extLst>
              <a:ext uri="{FF2B5EF4-FFF2-40B4-BE49-F238E27FC236}">
                <a16:creationId xmlns:a16="http://schemas.microsoft.com/office/drawing/2014/main" id="{85E9BEA4-657E-C65A-9191-39FDB019D95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7000"/>
          </a:blip>
          <a:srcRect l="-1" t="18013" r="33" b="2384"/>
          <a:stretch/>
        </p:blipFill>
        <p:spPr>
          <a:xfrm>
            <a:off x="0" y="0"/>
            <a:ext cx="2865941" cy="162539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D5685E-8EB1-6C03-00F2-582A32DE0CC7}"/>
              </a:ext>
            </a:extLst>
          </p:cNvPr>
          <p:cNvSpPr txBox="1">
            <a:spLocks/>
          </p:cNvSpPr>
          <p:nvPr/>
        </p:nvSpPr>
        <p:spPr>
          <a:xfrm>
            <a:off x="11040060" y="6463106"/>
            <a:ext cx="1151940" cy="3434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000" i="1" dirty="0">
                <a:latin typeface="Bodoni 72 Book" pitchFamily="2" charset="0"/>
              </a:rPr>
              <a:t>NASB95</a:t>
            </a:r>
          </a:p>
          <a:p>
            <a:pPr marL="0" indent="0">
              <a:buFont typeface="Arial"/>
              <a:buNone/>
            </a:pPr>
            <a:endParaRPr lang="en-US" sz="2000" dirty="0">
              <a:latin typeface="Bodoni 72 Book" pitchFamily="2" charset="0"/>
            </a:endParaRPr>
          </a:p>
          <a:p>
            <a:pPr marL="0" indent="0" algn="ctr">
              <a:buFont typeface="Arial"/>
              <a:buNone/>
            </a:pPr>
            <a:endParaRPr lang="en-US" sz="2000" dirty="0">
              <a:latin typeface="Bodoni 72 Book" pitchFamily="2" charset="0"/>
              <a:ea typeface="Baskerville" charset="0"/>
              <a:cs typeface="Baskerville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3648E2E-E50A-CCA4-16C9-4A16D0924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315153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Isaiah 44.21,22</a:t>
            </a:r>
          </a:p>
        </p:txBody>
      </p:sp>
    </p:spTree>
    <p:extLst>
      <p:ext uri="{BB962C8B-B14F-4D97-AF65-F5344CB8AC3E}">
        <p14:creationId xmlns:p14="http://schemas.microsoft.com/office/powerpoint/2010/main" val="28420946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0" y="2400300"/>
            <a:ext cx="12192000" cy="37528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b="1" baseline="30000" dirty="0">
                <a:effectLst/>
                <a:latin typeface="BODONI 72 BOOK" pitchFamily="2" charset="0"/>
              </a:rPr>
              <a:t>22</a:t>
            </a:r>
            <a:r>
              <a:rPr lang="en-US" sz="4800" dirty="0">
                <a:effectLst/>
                <a:latin typeface="Bodoni 72 Book" pitchFamily="2" charset="0"/>
              </a:rPr>
              <a:t>  “I have wiped out your transgressions like a thick cloud </a:t>
            </a:r>
          </a:p>
          <a:p>
            <a:pPr marL="0" indent="0">
              <a:buNone/>
            </a:pPr>
            <a:r>
              <a:rPr lang="en-US" sz="4800" dirty="0">
                <a:effectLst/>
                <a:latin typeface="Bodoni 72 Book" pitchFamily="2" charset="0"/>
              </a:rPr>
              <a:t>And your sins like a heavy mist. </a:t>
            </a:r>
          </a:p>
          <a:p>
            <a:pPr marL="0" indent="0">
              <a:buNone/>
            </a:pPr>
            <a:r>
              <a:rPr lang="en-US" sz="4800" dirty="0">
                <a:effectLst/>
                <a:latin typeface="Bodoni 72 Book" pitchFamily="2" charset="0"/>
              </a:rPr>
              <a:t>Return to Me, for I have redeemed you.”</a:t>
            </a:r>
          </a:p>
          <a:p>
            <a:pPr marL="0" indent="0">
              <a:buNone/>
            </a:pPr>
            <a:endParaRPr lang="en-US" sz="4800" dirty="0">
              <a:effectLst/>
              <a:latin typeface="Bodoni 72 Book" pitchFamily="2" charset="0"/>
            </a:endParaRPr>
          </a:p>
        </p:txBody>
      </p:sp>
      <p:pic>
        <p:nvPicPr>
          <p:cNvPr id="2" name="Picture 1" descr="potw1649a.jpg">
            <a:extLst>
              <a:ext uri="{FF2B5EF4-FFF2-40B4-BE49-F238E27FC236}">
                <a16:creationId xmlns:a16="http://schemas.microsoft.com/office/drawing/2014/main" id="{85E9BEA4-657E-C65A-9191-39FDB019D95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7000"/>
          </a:blip>
          <a:srcRect l="-1" t="18013" r="33" b="2384"/>
          <a:stretch/>
        </p:blipFill>
        <p:spPr>
          <a:xfrm>
            <a:off x="0" y="0"/>
            <a:ext cx="2865941" cy="162539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D5685E-8EB1-6C03-00F2-582A32DE0CC7}"/>
              </a:ext>
            </a:extLst>
          </p:cNvPr>
          <p:cNvSpPr txBox="1">
            <a:spLocks/>
          </p:cNvSpPr>
          <p:nvPr/>
        </p:nvSpPr>
        <p:spPr>
          <a:xfrm>
            <a:off x="11040060" y="6463106"/>
            <a:ext cx="1151940" cy="3434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000" i="1" dirty="0">
                <a:latin typeface="Bodoni 72 Book" pitchFamily="2" charset="0"/>
              </a:rPr>
              <a:t>NASB95</a:t>
            </a:r>
          </a:p>
          <a:p>
            <a:pPr marL="0" indent="0">
              <a:buFont typeface="Arial"/>
              <a:buNone/>
            </a:pPr>
            <a:endParaRPr lang="en-US" sz="2000" dirty="0">
              <a:latin typeface="Bodoni 72 Book" pitchFamily="2" charset="0"/>
            </a:endParaRPr>
          </a:p>
          <a:p>
            <a:pPr marL="0" indent="0" algn="ctr">
              <a:buFont typeface="Arial"/>
              <a:buNone/>
            </a:pPr>
            <a:endParaRPr lang="en-US" sz="2000" dirty="0">
              <a:latin typeface="Bodoni 72 Book" pitchFamily="2" charset="0"/>
              <a:ea typeface="Baskerville" charset="0"/>
              <a:cs typeface="Baskerville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3648E2E-E50A-CCA4-16C9-4A16D0924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315153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Isaiah 44.21,22</a:t>
            </a:r>
          </a:p>
        </p:txBody>
      </p:sp>
    </p:spTree>
    <p:extLst>
      <p:ext uri="{BB962C8B-B14F-4D97-AF65-F5344CB8AC3E}">
        <p14:creationId xmlns:p14="http://schemas.microsoft.com/office/powerpoint/2010/main" val="12770531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0" y="1700213"/>
            <a:ext cx="12192000" cy="515778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4800" dirty="0">
                <a:latin typeface="Baskerville" charset="0"/>
                <a:ea typeface="Baskerville" charset="0"/>
                <a:cs typeface="Baskerville" charset="0"/>
              </a:rPr>
              <a:t> Almighty  (All Authority) Includes “power”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4400" dirty="0">
                <a:latin typeface="Baskerville" charset="0"/>
                <a:ea typeface="Baskerville" charset="0"/>
                <a:cs typeface="Baskerville" charset="0"/>
              </a:rPr>
              <a:t>Every knee will bow? Will swear allegiance?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4400" dirty="0">
                <a:latin typeface="Baskerville" charset="0"/>
                <a:ea typeface="Baskerville" charset="0"/>
                <a:cs typeface="Baskerville" charset="0"/>
              </a:rPr>
              <a:t>Return to the Creator?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4400" dirty="0">
                <a:latin typeface="Baskerville" charset="0"/>
                <a:ea typeface="Baskerville" charset="0"/>
                <a:cs typeface="Baskerville" charset="0"/>
              </a:rPr>
              <a:t>God gave angels and humans power to reject Him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4400" dirty="0">
                <a:latin typeface="Baskerville" charset="0"/>
                <a:ea typeface="Baskerville" charset="0"/>
                <a:cs typeface="Baskerville" charset="0"/>
              </a:rPr>
              <a:t>Creator ought to be given that power back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4400" dirty="0">
                <a:latin typeface="Baskerville" charset="0"/>
                <a:ea typeface="Baskerville" charset="0"/>
                <a:cs typeface="Baskerville" charset="0"/>
              </a:rPr>
              <a:t>I.e. humans ought to cast their crowns before God</a:t>
            </a:r>
          </a:p>
          <a:p>
            <a:pPr marL="457200" lvl="1" indent="0">
              <a:buNone/>
            </a:pPr>
            <a:endParaRPr lang="en-US" sz="4400" dirty="0"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600325" y="0"/>
            <a:ext cx="9444038" cy="1559755"/>
          </a:xfrm>
        </p:spPr>
        <p:txBody>
          <a:bodyPr>
            <a:normAutofit fontScale="90000"/>
          </a:bodyPr>
          <a:lstStyle/>
          <a:p>
            <a:r>
              <a:rPr lang="en-US" sz="5400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How Can Almighty Receive Power?</a:t>
            </a:r>
          </a:p>
        </p:txBody>
      </p:sp>
      <p:pic>
        <p:nvPicPr>
          <p:cNvPr id="2" name="Picture 1" descr="potw1649a.jpg">
            <a:extLst>
              <a:ext uri="{FF2B5EF4-FFF2-40B4-BE49-F238E27FC236}">
                <a16:creationId xmlns:a16="http://schemas.microsoft.com/office/drawing/2014/main" id="{0E677FCA-A953-800A-0CF5-7E09E3F7198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7000"/>
          </a:blip>
          <a:srcRect l="-1" t="18013" r="33" b="2384"/>
          <a:stretch/>
        </p:blipFill>
        <p:spPr>
          <a:xfrm>
            <a:off x="0" y="0"/>
            <a:ext cx="2865941" cy="1625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655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0" decel="100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50" decel="100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50" decel="100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0" y="1700213"/>
            <a:ext cx="12192000" cy="515778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4800" dirty="0">
                <a:latin typeface="Baskerville" charset="0"/>
                <a:ea typeface="Baskerville" charset="0"/>
                <a:cs typeface="Baskerville" charset="0"/>
              </a:rPr>
              <a:t> Is. 51.12,13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4000" dirty="0">
                <a:latin typeface="Baskerville" charset="0"/>
                <a:ea typeface="Baskerville" charset="0"/>
                <a:cs typeface="Baskerville" charset="0"/>
              </a:rPr>
              <a:t>Vs. 9-11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3600" dirty="0">
                <a:latin typeface="Baskerville" charset="0"/>
                <a:ea typeface="Baskerville" charset="0"/>
                <a:cs typeface="Baskerville" charset="0"/>
              </a:rPr>
              <a:t> “Put on strength” as in “past generations”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3600" dirty="0">
                <a:latin typeface="Baskerville" charset="0"/>
                <a:ea typeface="Baskerville" charset="0"/>
                <a:cs typeface="Baskerville" charset="0"/>
              </a:rPr>
              <a:t> Cut Rahab (the sea dragon) in pieces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3600" dirty="0">
                <a:latin typeface="Baskerville" charset="0"/>
                <a:ea typeface="Baskerville" charset="0"/>
                <a:cs typeface="Baskerville" charset="0"/>
              </a:rPr>
              <a:t> Made a path through the waters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3600" dirty="0">
                <a:latin typeface="Baskerville" charset="0"/>
                <a:ea typeface="Baskerville" charset="0"/>
                <a:cs typeface="Baskerville" charset="0"/>
              </a:rPr>
              <a:t> Recalling God’s past deliverance</a:t>
            </a:r>
            <a:endParaRPr lang="en-US" sz="3200" dirty="0">
              <a:latin typeface="Baskerville" charset="0"/>
              <a:ea typeface="Baskerville" charset="0"/>
              <a:cs typeface="Baskerville" charset="0"/>
            </a:endParaRPr>
          </a:p>
          <a:p>
            <a:pPr marL="457200" lvl="1" indent="0">
              <a:buNone/>
            </a:pPr>
            <a:endParaRPr lang="en-US" sz="4400" dirty="0"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600325" y="0"/>
            <a:ext cx="9444038" cy="1559755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WHY Worthy of Power?</a:t>
            </a:r>
          </a:p>
        </p:txBody>
      </p:sp>
      <p:pic>
        <p:nvPicPr>
          <p:cNvPr id="2" name="Picture 1" descr="potw1649a.jpg">
            <a:extLst>
              <a:ext uri="{FF2B5EF4-FFF2-40B4-BE49-F238E27FC236}">
                <a16:creationId xmlns:a16="http://schemas.microsoft.com/office/drawing/2014/main" id="{0E677FCA-A953-800A-0CF5-7E09E3F7198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7000"/>
          </a:blip>
          <a:srcRect l="-1" t="18013" r="33" b="2384"/>
          <a:stretch/>
        </p:blipFill>
        <p:spPr>
          <a:xfrm>
            <a:off x="0" y="0"/>
            <a:ext cx="2865941" cy="1625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707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50" decel="100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450" decel="100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50" decel="100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50" decel="100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981200" y="664693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Isaiah 51.12,13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15910" y="2189408"/>
            <a:ext cx="12076090" cy="45010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b="1" dirty="0">
                <a:effectLst/>
                <a:latin typeface="BODONI 72 BOOK" pitchFamily="2" charset="0"/>
              </a:rPr>
              <a:t>Is. 51:12</a:t>
            </a:r>
            <a:r>
              <a:rPr lang="en-US" sz="4800" dirty="0">
                <a:effectLst/>
                <a:latin typeface="Bodoni 72 Book" pitchFamily="2" charset="0"/>
              </a:rPr>
              <a:t>    “I, even I, am He who comforts you. </a:t>
            </a:r>
          </a:p>
          <a:p>
            <a:pPr marL="0" indent="0">
              <a:buNone/>
            </a:pPr>
            <a:r>
              <a:rPr lang="en-US" sz="4800" dirty="0">
                <a:effectLst/>
                <a:latin typeface="Bodoni 72 Book" pitchFamily="2" charset="0"/>
              </a:rPr>
              <a:t>Who are you that you are afraid of man who dies </a:t>
            </a:r>
          </a:p>
          <a:p>
            <a:pPr marL="0" indent="0">
              <a:buNone/>
            </a:pPr>
            <a:r>
              <a:rPr lang="en-US" sz="4800" dirty="0">
                <a:effectLst/>
                <a:latin typeface="Bodoni 72 Book" pitchFamily="2" charset="0"/>
              </a:rPr>
              <a:t>And of the son of man who is made like grass,</a:t>
            </a:r>
          </a:p>
          <a:p>
            <a:pPr marL="0" indent="0">
              <a:buNone/>
            </a:pPr>
            <a:r>
              <a:rPr lang="en-US" sz="4800" b="1" baseline="30000" dirty="0">
                <a:effectLst/>
                <a:latin typeface="BODONI 72 BOOK" pitchFamily="2" charset="0"/>
              </a:rPr>
              <a:t>13</a:t>
            </a:r>
            <a:r>
              <a:rPr lang="en-US" sz="4800" dirty="0">
                <a:effectLst/>
                <a:latin typeface="Bodoni 72 Book" pitchFamily="2" charset="0"/>
              </a:rPr>
              <a:t>  That you have forgotten the LORD your Maker, </a:t>
            </a:r>
          </a:p>
          <a:p>
            <a:pPr marL="0" indent="0">
              <a:buNone/>
            </a:pPr>
            <a:r>
              <a:rPr lang="en-US" sz="4800" dirty="0">
                <a:effectLst/>
                <a:latin typeface="Bodoni 72 Book" pitchFamily="2" charset="0"/>
              </a:rPr>
              <a:t>Who stretched out the heavens </a:t>
            </a:r>
          </a:p>
          <a:p>
            <a:pPr marL="0" indent="0">
              <a:buNone/>
            </a:pPr>
            <a:endParaRPr lang="en-US" sz="4800" dirty="0">
              <a:effectLst/>
              <a:latin typeface="Bodoni 72 Book" pitchFamily="2" charset="0"/>
            </a:endParaRPr>
          </a:p>
          <a:p>
            <a:pPr marL="0" indent="0" algn="ctr">
              <a:buNone/>
            </a:pPr>
            <a:endParaRPr lang="en-US" sz="4800" dirty="0">
              <a:latin typeface="Bodoni 72 Book" pitchFamily="2" charset="0"/>
              <a:ea typeface="Baskerville" charset="0"/>
              <a:cs typeface="Baskerville" charset="0"/>
            </a:endParaRPr>
          </a:p>
        </p:txBody>
      </p:sp>
      <p:pic>
        <p:nvPicPr>
          <p:cNvPr id="2" name="Picture 1" descr="potw1649a.jpg">
            <a:extLst>
              <a:ext uri="{FF2B5EF4-FFF2-40B4-BE49-F238E27FC236}">
                <a16:creationId xmlns:a16="http://schemas.microsoft.com/office/drawing/2014/main" id="{85E9BEA4-657E-C65A-9191-39FDB019D95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7000"/>
          </a:blip>
          <a:srcRect l="-1" t="18013" r="33" b="2384"/>
          <a:stretch/>
        </p:blipFill>
        <p:spPr>
          <a:xfrm>
            <a:off x="0" y="0"/>
            <a:ext cx="2865941" cy="162539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01567D-1CF8-CEA3-280E-074D4D7FB8B3}"/>
              </a:ext>
            </a:extLst>
          </p:cNvPr>
          <p:cNvSpPr txBox="1">
            <a:spLocks/>
          </p:cNvSpPr>
          <p:nvPr/>
        </p:nvSpPr>
        <p:spPr>
          <a:xfrm>
            <a:off x="11040060" y="6463106"/>
            <a:ext cx="1151940" cy="3434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000" i="1" dirty="0">
                <a:latin typeface="Bodoni 72 Book" pitchFamily="2" charset="0"/>
              </a:rPr>
              <a:t>NASB95</a:t>
            </a:r>
          </a:p>
          <a:p>
            <a:pPr marL="0" indent="0">
              <a:buFont typeface="Arial"/>
              <a:buNone/>
            </a:pPr>
            <a:endParaRPr lang="en-US" sz="2000" dirty="0">
              <a:latin typeface="Bodoni 72 Book" pitchFamily="2" charset="0"/>
            </a:endParaRPr>
          </a:p>
          <a:p>
            <a:pPr marL="0" indent="0" algn="ctr">
              <a:buFont typeface="Arial"/>
              <a:buNone/>
            </a:pPr>
            <a:endParaRPr lang="en-US" sz="2000" dirty="0">
              <a:latin typeface="Bodoni 72 Book" pitchFamily="2" charset="0"/>
              <a:ea typeface="Baskerville" charset="0"/>
              <a:cs typeface="Baskervil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68667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Jeremiah 9.23,24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0" y="1453948"/>
            <a:ext cx="12192000" cy="488148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>
                <a:latin typeface="Bodoni 72 Book" pitchFamily="2" charset="0"/>
              </a:rPr>
              <a:t>Thus says the LORD, “Let not a wise man boast of his wisdom, and let not the mighty man boast of his might, let not a rich man boast of his riches; </a:t>
            </a:r>
            <a:r>
              <a:rPr lang="en-US" sz="4800" dirty="0">
                <a:solidFill>
                  <a:srgbClr val="FFFF00"/>
                </a:solidFill>
                <a:latin typeface="Bodoni 72 Book" pitchFamily="2" charset="0"/>
              </a:rPr>
              <a:t>but let him who boasts boast of this, that he understands and knows Me, </a:t>
            </a:r>
            <a:r>
              <a:rPr lang="en-US" sz="4800" dirty="0">
                <a:latin typeface="Bodoni 72 Book" pitchFamily="2" charset="0"/>
              </a:rPr>
              <a:t>that I am the LORD who exercises lovingkindness, justice and righteousness on earth; for I delight in these things,” declares the LORD.</a:t>
            </a:r>
          </a:p>
          <a:p>
            <a:pPr marL="742950" indent="-742950" algn="ctr">
              <a:buFont typeface="+mj-lt"/>
              <a:buAutoNum type="arabicPeriod"/>
            </a:pPr>
            <a:endParaRPr lang="en-US" sz="4800" dirty="0">
              <a:latin typeface="Baskerville" charset="0"/>
              <a:ea typeface="Baskerville" charset="0"/>
              <a:cs typeface="Baskerville" charset="0"/>
            </a:endParaRPr>
          </a:p>
        </p:txBody>
      </p:sp>
      <p:pic>
        <p:nvPicPr>
          <p:cNvPr id="2" name="Picture 1" descr="potw1649a.jpg">
            <a:extLst>
              <a:ext uri="{FF2B5EF4-FFF2-40B4-BE49-F238E27FC236}">
                <a16:creationId xmlns:a16="http://schemas.microsoft.com/office/drawing/2014/main" id="{8221D873-EB9D-F010-4708-5225D875188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7000"/>
          </a:blip>
          <a:srcRect l="-1" t="18013" r="33" b="2384"/>
          <a:stretch/>
        </p:blipFill>
        <p:spPr>
          <a:xfrm>
            <a:off x="0" y="0"/>
            <a:ext cx="2865941" cy="162539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B10BD6-134F-F4BE-7EFC-5BC49F6D4235}"/>
              </a:ext>
            </a:extLst>
          </p:cNvPr>
          <p:cNvSpPr txBox="1">
            <a:spLocks/>
          </p:cNvSpPr>
          <p:nvPr/>
        </p:nvSpPr>
        <p:spPr>
          <a:xfrm>
            <a:off x="11040060" y="6463106"/>
            <a:ext cx="1151940" cy="3434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000" i="1" dirty="0">
                <a:latin typeface="Bodoni 72 Book" pitchFamily="2" charset="0"/>
              </a:rPr>
              <a:t>NASB95</a:t>
            </a:r>
          </a:p>
          <a:p>
            <a:pPr marL="0" indent="0">
              <a:buFont typeface="Arial"/>
              <a:buNone/>
            </a:pPr>
            <a:endParaRPr lang="en-US" sz="2000" dirty="0">
              <a:latin typeface="Bodoni 72 Book" pitchFamily="2" charset="0"/>
            </a:endParaRPr>
          </a:p>
          <a:p>
            <a:pPr marL="0" indent="0" algn="ctr">
              <a:buFont typeface="Arial"/>
              <a:buNone/>
            </a:pPr>
            <a:endParaRPr lang="en-US" sz="2000" dirty="0">
              <a:latin typeface="Bodoni 72 Book" pitchFamily="2" charset="0"/>
              <a:ea typeface="Baskerville" charset="0"/>
              <a:cs typeface="Baskervil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3281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981200" y="664693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Isaiah 51.12,13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15910" y="2189408"/>
            <a:ext cx="12076090" cy="45010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>
                <a:effectLst/>
                <a:latin typeface="Bodoni 72 Book" pitchFamily="2" charset="0"/>
              </a:rPr>
              <a:t>And laid the foundations of the earth, </a:t>
            </a:r>
          </a:p>
          <a:p>
            <a:pPr marL="0" indent="0">
              <a:buNone/>
            </a:pPr>
            <a:r>
              <a:rPr lang="en-US" sz="4800" dirty="0">
                <a:effectLst/>
                <a:latin typeface="Bodoni 72 Book" pitchFamily="2" charset="0"/>
              </a:rPr>
              <a:t>That you fear continually all day long because of the fury of the oppressor, </a:t>
            </a:r>
          </a:p>
          <a:p>
            <a:pPr marL="0" indent="0">
              <a:buNone/>
            </a:pPr>
            <a:r>
              <a:rPr lang="en-US" sz="4800" dirty="0">
                <a:effectLst/>
                <a:latin typeface="Bodoni 72 Book" pitchFamily="2" charset="0"/>
              </a:rPr>
              <a:t>As he makes ready to destroy? </a:t>
            </a:r>
          </a:p>
          <a:p>
            <a:pPr marL="0" indent="0">
              <a:buNone/>
            </a:pPr>
            <a:r>
              <a:rPr lang="en-US" sz="4800" dirty="0">
                <a:effectLst/>
                <a:latin typeface="Bodoni 72 Book" pitchFamily="2" charset="0"/>
              </a:rPr>
              <a:t>But where is the fury of the oppressor?</a:t>
            </a:r>
          </a:p>
          <a:p>
            <a:pPr marL="0" indent="0" algn="ctr">
              <a:buNone/>
            </a:pPr>
            <a:endParaRPr lang="en-US" sz="4800" dirty="0">
              <a:latin typeface="Bodoni 72 Book" pitchFamily="2" charset="0"/>
              <a:ea typeface="Baskerville" charset="0"/>
              <a:cs typeface="Baskerville" charset="0"/>
            </a:endParaRPr>
          </a:p>
        </p:txBody>
      </p:sp>
      <p:pic>
        <p:nvPicPr>
          <p:cNvPr id="2" name="Picture 1" descr="potw1649a.jpg">
            <a:extLst>
              <a:ext uri="{FF2B5EF4-FFF2-40B4-BE49-F238E27FC236}">
                <a16:creationId xmlns:a16="http://schemas.microsoft.com/office/drawing/2014/main" id="{85E9BEA4-657E-C65A-9191-39FDB019D95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7000"/>
          </a:blip>
          <a:srcRect l="-1" t="18013" r="33" b="2384"/>
          <a:stretch/>
        </p:blipFill>
        <p:spPr>
          <a:xfrm>
            <a:off x="0" y="0"/>
            <a:ext cx="2865941" cy="162539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01567D-1CF8-CEA3-280E-074D4D7FB8B3}"/>
              </a:ext>
            </a:extLst>
          </p:cNvPr>
          <p:cNvSpPr txBox="1">
            <a:spLocks/>
          </p:cNvSpPr>
          <p:nvPr/>
        </p:nvSpPr>
        <p:spPr>
          <a:xfrm>
            <a:off x="11040060" y="6463106"/>
            <a:ext cx="1151940" cy="3434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000" i="1" dirty="0">
                <a:latin typeface="Bodoni 72 Book" pitchFamily="2" charset="0"/>
              </a:rPr>
              <a:t>NASB95</a:t>
            </a:r>
          </a:p>
          <a:p>
            <a:pPr marL="0" indent="0">
              <a:buFont typeface="Arial"/>
              <a:buNone/>
            </a:pPr>
            <a:endParaRPr lang="en-US" sz="2000" dirty="0">
              <a:latin typeface="Bodoni 72 Book" pitchFamily="2" charset="0"/>
            </a:endParaRPr>
          </a:p>
          <a:p>
            <a:pPr marL="0" indent="0" algn="ctr">
              <a:buFont typeface="Arial"/>
              <a:buNone/>
            </a:pPr>
            <a:endParaRPr lang="en-US" sz="2000" dirty="0">
              <a:latin typeface="Bodoni 72 Book" pitchFamily="2" charset="0"/>
              <a:ea typeface="Baskerville" charset="0"/>
              <a:cs typeface="Baskervil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12724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0" y="1700213"/>
            <a:ext cx="12192000" cy="515778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4800" dirty="0">
                <a:latin typeface="Baskerville" charset="0"/>
                <a:ea typeface="Baskerville" charset="0"/>
                <a:cs typeface="Baskerville" charset="0"/>
              </a:rPr>
              <a:t> Is. 51.12,13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4000" dirty="0">
                <a:latin typeface="Baskerville" charset="0"/>
                <a:ea typeface="Baskerville" charset="0"/>
                <a:cs typeface="Baskerville" charset="0"/>
              </a:rPr>
              <a:t>Why is anyone afraid of man?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4000" dirty="0">
                <a:latin typeface="Baskerville" charset="0"/>
                <a:ea typeface="Baskerville" charset="0"/>
                <a:cs typeface="Baskerville" charset="0"/>
              </a:rPr>
              <a:t>Have you forgotten your Maker?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600325" y="0"/>
            <a:ext cx="9444038" cy="1559755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WHY Worthy of Power?</a:t>
            </a:r>
          </a:p>
        </p:txBody>
      </p:sp>
      <p:pic>
        <p:nvPicPr>
          <p:cNvPr id="2" name="Picture 1" descr="potw1649a.jpg">
            <a:extLst>
              <a:ext uri="{FF2B5EF4-FFF2-40B4-BE49-F238E27FC236}">
                <a16:creationId xmlns:a16="http://schemas.microsoft.com/office/drawing/2014/main" id="{0E677FCA-A953-800A-0CF5-7E09E3F7198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7000"/>
          </a:blip>
          <a:srcRect l="-1" t="18013" r="33" b="2384"/>
          <a:stretch/>
        </p:blipFill>
        <p:spPr>
          <a:xfrm>
            <a:off x="0" y="0"/>
            <a:ext cx="2865941" cy="1625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616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0" decel="100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0" y="1700213"/>
            <a:ext cx="12192000" cy="515778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4800" dirty="0">
                <a:latin typeface="Baskerville" charset="0"/>
                <a:ea typeface="Baskerville" charset="0"/>
                <a:cs typeface="Baskerville" charset="0"/>
              </a:rPr>
              <a:t> Is. 51.12,13</a:t>
            </a:r>
          </a:p>
          <a:p>
            <a:pPr>
              <a:buFont typeface="Wingdings" pitchFamily="2" charset="2"/>
              <a:buChar char="Ø"/>
            </a:pPr>
            <a:r>
              <a:rPr lang="en-US" sz="4800" dirty="0">
                <a:latin typeface="Baskerville" charset="0"/>
                <a:ea typeface="Baskerville" charset="0"/>
                <a:cs typeface="Baskerville" charset="0"/>
              </a:rPr>
              <a:t> B/C only Creator can guarantee deliverance</a:t>
            </a:r>
          </a:p>
          <a:p>
            <a:pPr>
              <a:buFont typeface="Wingdings" pitchFamily="2" charset="2"/>
              <a:buChar char="Ø"/>
            </a:pPr>
            <a:r>
              <a:rPr lang="en-US" sz="4800" dirty="0">
                <a:latin typeface="Baskerville" charset="0"/>
                <a:ea typeface="Baskerville" charset="0"/>
                <a:cs typeface="Baskerville" charset="0"/>
              </a:rPr>
              <a:t> B/C to NOT entrust our Power to Him IS to FORGET our Creator</a:t>
            </a:r>
          </a:p>
          <a:p>
            <a:pPr>
              <a:buFont typeface="Wingdings" pitchFamily="2" charset="2"/>
              <a:buChar char="Ø"/>
            </a:pPr>
            <a:r>
              <a:rPr lang="en-US" sz="4800" dirty="0">
                <a:latin typeface="Baskerville" charset="0"/>
                <a:ea typeface="Baskerville" charset="0"/>
                <a:cs typeface="Baskerville" charset="0"/>
              </a:rPr>
              <a:t> B/C my power is ONLY effective if Given to the Creator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600325" y="0"/>
            <a:ext cx="9444038" cy="1559755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WHY Worthy of Power?</a:t>
            </a:r>
          </a:p>
        </p:txBody>
      </p:sp>
      <p:pic>
        <p:nvPicPr>
          <p:cNvPr id="2" name="Picture 1" descr="potw1649a.jpg">
            <a:extLst>
              <a:ext uri="{FF2B5EF4-FFF2-40B4-BE49-F238E27FC236}">
                <a16:creationId xmlns:a16="http://schemas.microsoft.com/office/drawing/2014/main" id="{0E677FCA-A953-800A-0CF5-7E09E3F7198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7000"/>
          </a:blip>
          <a:srcRect l="-1" t="18013" r="33" b="2384"/>
          <a:stretch/>
        </p:blipFill>
        <p:spPr>
          <a:xfrm>
            <a:off x="0" y="0"/>
            <a:ext cx="2865941" cy="1625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257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0" decel="100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50" decel="100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981200" y="664693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Job 40.15-24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33350" y="1807693"/>
            <a:ext cx="12058650" cy="469499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b="1" dirty="0">
                <a:effectLst/>
                <a:latin typeface="BODONI 72 BOOK" pitchFamily="2" charset="0"/>
              </a:rPr>
              <a:t>Job 40:15</a:t>
            </a:r>
            <a:r>
              <a:rPr lang="en-US" sz="4800" dirty="0">
                <a:effectLst/>
                <a:latin typeface="Bodoni 72 Book" pitchFamily="2" charset="0"/>
              </a:rPr>
              <a:t>    “Behold now, Behemoth, which I made as well as you; </a:t>
            </a:r>
          </a:p>
          <a:p>
            <a:pPr marL="0" indent="0">
              <a:buNone/>
            </a:pPr>
            <a:r>
              <a:rPr lang="en-US" sz="4800" dirty="0">
                <a:effectLst/>
                <a:latin typeface="Bodoni 72 Book" pitchFamily="2" charset="0"/>
              </a:rPr>
              <a:t>He eats grass like an ox.</a:t>
            </a:r>
          </a:p>
          <a:p>
            <a:pPr marL="0" indent="0">
              <a:buNone/>
            </a:pPr>
            <a:r>
              <a:rPr lang="en-US" sz="4800" b="1" baseline="30000" dirty="0">
                <a:effectLst/>
                <a:latin typeface="BODONI 72 BOOK" pitchFamily="2" charset="0"/>
              </a:rPr>
              <a:t>16</a:t>
            </a:r>
            <a:r>
              <a:rPr lang="en-US" sz="4800" dirty="0">
                <a:effectLst/>
                <a:latin typeface="Bodoni 72 Book" pitchFamily="2" charset="0"/>
              </a:rPr>
              <a:t>  “Behold now, his strength in his loins </a:t>
            </a:r>
          </a:p>
          <a:p>
            <a:pPr marL="0" indent="0">
              <a:buNone/>
            </a:pPr>
            <a:r>
              <a:rPr lang="en-US" sz="4800" dirty="0">
                <a:effectLst/>
                <a:latin typeface="Bodoni 72 Book" pitchFamily="2" charset="0"/>
              </a:rPr>
              <a:t>And his power in the muscles of his belly.</a:t>
            </a:r>
          </a:p>
          <a:p>
            <a:pPr marL="0" indent="0">
              <a:buNone/>
            </a:pPr>
            <a:r>
              <a:rPr lang="en-US" sz="4800" b="1" baseline="30000" dirty="0">
                <a:effectLst/>
                <a:latin typeface="BODONI 72 BOOK" pitchFamily="2" charset="0"/>
              </a:rPr>
              <a:t>17</a:t>
            </a:r>
            <a:r>
              <a:rPr lang="en-US" sz="4800" dirty="0">
                <a:effectLst/>
                <a:latin typeface="Bodoni 72 Book" pitchFamily="2" charset="0"/>
              </a:rPr>
              <a:t>  “He bends his tail like a cedar; </a:t>
            </a:r>
          </a:p>
        </p:txBody>
      </p:sp>
      <p:pic>
        <p:nvPicPr>
          <p:cNvPr id="2" name="Picture 1" descr="potw1649a.jpg">
            <a:extLst>
              <a:ext uri="{FF2B5EF4-FFF2-40B4-BE49-F238E27FC236}">
                <a16:creationId xmlns:a16="http://schemas.microsoft.com/office/drawing/2014/main" id="{85E9BEA4-657E-C65A-9191-39FDB019D95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7000"/>
          </a:blip>
          <a:srcRect l="-1" t="18013" r="33" b="2384"/>
          <a:stretch/>
        </p:blipFill>
        <p:spPr>
          <a:xfrm>
            <a:off x="0" y="0"/>
            <a:ext cx="2865941" cy="162539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D5685E-8EB1-6C03-00F2-582A32DE0CC7}"/>
              </a:ext>
            </a:extLst>
          </p:cNvPr>
          <p:cNvSpPr txBox="1">
            <a:spLocks/>
          </p:cNvSpPr>
          <p:nvPr/>
        </p:nvSpPr>
        <p:spPr>
          <a:xfrm>
            <a:off x="11040060" y="6463106"/>
            <a:ext cx="1151940" cy="3434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000" i="1" dirty="0">
                <a:latin typeface="Bodoni 72 Book" pitchFamily="2" charset="0"/>
              </a:rPr>
              <a:t>NASB95</a:t>
            </a:r>
          </a:p>
          <a:p>
            <a:pPr marL="0" indent="0">
              <a:buFont typeface="Arial"/>
              <a:buNone/>
            </a:pPr>
            <a:endParaRPr lang="en-US" sz="2000" dirty="0">
              <a:latin typeface="Bodoni 72 Book" pitchFamily="2" charset="0"/>
            </a:endParaRPr>
          </a:p>
          <a:p>
            <a:pPr marL="0" indent="0" algn="ctr">
              <a:buFont typeface="Arial"/>
              <a:buNone/>
            </a:pPr>
            <a:endParaRPr lang="en-US" sz="2000" dirty="0">
              <a:latin typeface="Bodoni 72 Book" pitchFamily="2" charset="0"/>
              <a:ea typeface="Baskerville" charset="0"/>
              <a:cs typeface="Baskervil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7035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981200" y="664693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Job 40.15-24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33350" y="1698838"/>
            <a:ext cx="12058650" cy="510770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>
                <a:effectLst/>
                <a:latin typeface="Bodoni 72 Book" pitchFamily="2" charset="0"/>
              </a:rPr>
              <a:t>The sinews of his thighs are knit together.</a:t>
            </a:r>
          </a:p>
          <a:p>
            <a:pPr marL="0" indent="0">
              <a:buNone/>
            </a:pPr>
            <a:r>
              <a:rPr lang="en-US" sz="4800" b="1" baseline="30000" dirty="0">
                <a:effectLst/>
                <a:latin typeface="BODONI 72 BOOK" pitchFamily="2" charset="0"/>
              </a:rPr>
              <a:t>18</a:t>
            </a:r>
            <a:r>
              <a:rPr lang="en-US" sz="4800" dirty="0">
                <a:effectLst/>
                <a:latin typeface="Bodoni 72 Book" pitchFamily="2" charset="0"/>
              </a:rPr>
              <a:t>  “His bones are tubes of bronze; </a:t>
            </a:r>
          </a:p>
          <a:p>
            <a:pPr marL="0" indent="0">
              <a:buNone/>
            </a:pPr>
            <a:r>
              <a:rPr lang="en-US" sz="4800" dirty="0">
                <a:effectLst/>
                <a:latin typeface="Bodoni 72 Book" pitchFamily="2" charset="0"/>
              </a:rPr>
              <a:t>His limbs are like bars of iron.</a:t>
            </a:r>
          </a:p>
          <a:p>
            <a:pPr marL="0" indent="0">
              <a:buNone/>
            </a:pPr>
            <a:r>
              <a:rPr lang="en-US" sz="4800" b="1" dirty="0">
                <a:effectLst/>
                <a:latin typeface="BODONI 72 BOOK" pitchFamily="2" charset="0"/>
              </a:rPr>
              <a:t>Job 40:19</a:t>
            </a:r>
            <a:r>
              <a:rPr lang="en-US" sz="4800" dirty="0">
                <a:effectLst/>
                <a:latin typeface="Bodoni 72 Book" pitchFamily="2" charset="0"/>
              </a:rPr>
              <a:t>    “He is the first of the ways of God; </a:t>
            </a:r>
          </a:p>
          <a:p>
            <a:pPr marL="0" indent="0">
              <a:buNone/>
            </a:pPr>
            <a:r>
              <a:rPr lang="en-US" sz="4800" dirty="0">
                <a:effectLst/>
                <a:latin typeface="Bodoni 72 Book" pitchFamily="2" charset="0"/>
              </a:rPr>
              <a:t>Let his maker bring near his sword.</a:t>
            </a:r>
          </a:p>
          <a:p>
            <a:pPr marL="0" indent="0">
              <a:buNone/>
            </a:pPr>
            <a:r>
              <a:rPr lang="en-US" sz="4800" b="1" baseline="30000" dirty="0">
                <a:effectLst/>
                <a:latin typeface="BODONI 72 BOOK" pitchFamily="2" charset="0"/>
              </a:rPr>
              <a:t>20</a:t>
            </a:r>
            <a:r>
              <a:rPr lang="en-US" sz="4800" dirty="0">
                <a:effectLst/>
                <a:latin typeface="Bodoni 72 Book" pitchFamily="2" charset="0"/>
              </a:rPr>
              <a:t>  “Surely the mountains bring him food, </a:t>
            </a:r>
          </a:p>
          <a:p>
            <a:pPr marL="0" indent="0" algn="ctr">
              <a:buNone/>
            </a:pPr>
            <a:endParaRPr lang="en-US" sz="4800" dirty="0">
              <a:latin typeface="Bodoni 72 Book" pitchFamily="2" charset="0"/>
              <a:ea typeface="Baskerville" charset="0"/>
              <a:cs typeface="Baskerville" charset="0"/>
            </a:endParaRPr>
          </a:p>
        </p:txBody>
      </p:sp>
      <p:pic>
        <p:nvPicPr>
          <p:cNvPr id="2" name="Picture 1" descr="potw1649a.jpg">
            <a:extLst>
              <a:ext uri="{FF2B5EF4-FFF2-40B4-BE49-F238E27FC236}">
                <a16:creationId xmlns:a16="http://schemas.microsoft.com/office/drawing/2014/main" id="{85E9BEA4-657E-C65A-9191-39FDB019D95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7000"/>
          </a:blip>
          <a:srcRect l="-1" t="18013" r="33" b="2384"/>
          <a:stretch/>
        </p:blipFill>
        <p:spPr>
          <a:xfrm>
            <a:off x="0" y="0"/>
            <a:ext cx="2865941" cy="162539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D5685E-8EB1-6C03-00F2-582A32DE0CC7}"/>
              </a:ext>
            </a:extLst>
          </p:cNvPr>
          <p:cNvSpPr txBox="1">
            <a:spLocks/>
          </p:cNvSpPr>
          <p:nvPr/>
        </p:nvSpPr>
        <p:spPr>
          <a:xfrm>
            <a:off x="11040060" y="6463106"/>
            <a:ext cx="1151940" cy="3434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000" i="1" dirty="0">
                <a:latin typeface="Bodoni 72 Book" pitchFamily="2" charset="0"/>
              </a:rPr>
              <a:t>NASB95</a:t>
            </a:r>
          </a:p>
          <a:p>
            <a:pPr marL="0" indent="0">
              <a:buFont typeface="Arial"/>
              <a:buNone/>
            </a:pPr>
            <a:endParaRPr lang="en-US" sz="2000" dirty="0">
              <a:latin typeface="Bodoni 72 Book" pitchFamily="2" charset="0"/>
            </a:endParaRPr>
          </a:p>
          <a:p>
            <a:pPr marL="0" indent="0" algn="ctr">
              <a:buFont typeface="Arial"/>
              <a:buNone/>
            </a:pPr>
            <a:endParaRPr lang="en-US" sz="2000" dirty="0">
              <a:latin typeface="Bodoni 72 Book" pitchFamily="2" charset="0"/>
              <a:ea typeface="Baskerville" charset="0"/>
              <a:cs typeface="Baskervil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5663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981200" y="664693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Job 40.15-24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33350" y="1698838"/>
            <a:ext cx="12058650" cy="510770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>
                <a:effectLst/>
                <a:latin typeface="Bodoni 72 Book" pitchFamily="2" charset="0"/>
              </a:rPr>
              <a:t>And all the beasts of the field play there.</a:t>
            </a:r>
          </a:p>
          <a:p>
            <a:pPr marL="0" indent="0">
              <a:buNone/>
            </a:pPr>
            <a:r>
              <a:rPr lang="en-US" sz="4800" b="1" baseline="30000" dirty="0">
                <a:effectLst/>
                <a:latin typeface="BODONI 72 BOOK" pitchFamily="2" charset="0"/>
              </a:rPr>
              <a:t>21</a:t>
            </a:r>
            <a:r>
              <a:rPr lang="en-US" sz="4800" dirty="0">
                <a:effectLst/>
                <a:latin typeface="Bodoni 72 Book" pitchFamily="2" charset="0"/>
              </a:rPr>
              <a:t>  “Under the lotus plants he lies down, </a:t>
            </a:r>
          </a:p>
          <a:p>
            <a:pPr marL="0" indent="0">
              <a:buNone/>
            </a:pPr>
            <a:r>
              <a:rPr lang="en-US" sz="4800" dirty="0">
                <a:effectLst/>
                <a:latin typeface="Bodoni 72 Book" pitchFamily="2" charset="0"/>
              </a:rPr>
              <a:t>In the covert of the reeds and the marsh.</a:t>
            </a:r>
          </a:p>
          <a:p>
            <a:pPr marL="0" indent="0">
              <a:buNone/>
            </a:pPr>
            <a:r>
              <a:rPr lang="en-US" sz="4800" b="1" baseline="30000" dirty="0">
                <a:effectLst/>
                <a:latin typeface="BODONI 72 BOOK" pitchFamily="2" charset="0"/>
              </a:rPr>
              <a:t>22</a:t>
            </a:r>
            <a:r>
              <a:rPr lang="en-US" sz="4800" dirty="0">
                <a:effectLst/>
                <a:latin typeface="Bodoni 72 Book" pitchFamily="2" charset="0"/>
              </a:rPr>
              <a:t>  “The lotus plants cover him with shade; </a:t>
            </a:r>
          </a:p>
          <a:p>
            <a:pPr marL="0" indent="0">
              <a:buNone/>
            </a:pPr>
            <a:r>
              <a:rPr lang="en-US" sz="4800" dirty="0">
                <a:effectLst/>
                <a:latin typeface="Bodoni 72 Book" pitchFamily="2" charset="0"/>
              </a:rPr>
              <a:t>The willows of the brook surround him.</a:t>
            </a:r>
          </a:p>
          <a:p>
            <a:pPr marL="0" indent="0">
              <a:buNone/>
            </a:pPr>
            <a:r>
              <a:rPr lang="en-US" sz="4800" b="1" baseline="30000" dirty="0">
                <a:effectLst/>
                <a:latin typeface="BODONI 72 BOOK" pitchFamily="2" charset="0"/>
              </a:rPr>
              <a:t>23</a:t>
            </a:r>
            <a:r>
              <a:rPr lang="en-US" sz="4800" dirty="0">
                <a:effectLst/>
                <a:latin typeface="Bodoni 72 Book" pitchFamily="2" charset="0"/>
              </a:rPr>
              <a:t>  “If a river rages, he is not alarmed; </a:t>
            </a:r>
          </a:p>
        </p:txBody>
      </p:sp>
      <p:pic>
        <p:nvPicPr>
          <p:cNvPr id="2" name="Picture 1" descr="potw1649a.jpg">
            <a:extLst>
              <a:ext uri="{FF2B5EF4-FFF2-40B4-BE49-F238E27FC236}">
                <a16:creationId xmlns:a16="http://schemas.microsoft.com/office/drawing/2014/main" id="{85E9BEA4-657E-C65A-9191-39FDB019D95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7000"/>
          </a:blip>
          <a:srcRect l="-1" t="18013" r="33" b="2384"/>
          <a:stretch/>
        </p:blipFill>
        <p:spPr>
          <a:xfrm>
            <a:off x="0" y="0"/>
            <a:ext cx="2865941" cy="162539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D5685E-8EB1-6C03-00F2-582A32DE0CC7}"/>
              </a:ext>
            </a:extLst>
          </p:cNvPr>
          <p:cNvSpPr txBox="1">
            <a:spLocks/>
          </p:cNvSpPr>
          <p:nvPr/>
        </p:nvSpPr>
        <p:spPr>
          <a:xfrm>
            <a:off x="11040060" y="6463106"/>
            <a:ext cx="1151940" cy="3434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000" i="1" dirty="0">
                <a:latin typeface="Bodoni 72 Book" pitchFamily="2" charset="0"/>
              </a:rPr>
              <a:t>NASB95</a:t>
            </a:r>
          </a:p>
          <a:p>
            <a:pPr marL="0" indent="0">
              <a:buFont typeface="Arial"/>
              <a:buNone/>
            </a:pPr>
            <a:endParaRPr lang="en-US" sz="2000" dirty="0">
              <a:latin typeface="Bodoni 72 Book" pitchFamily="2" charset="0"/>
            </a:endParaRPr>
          </a:p>
          <a:p>
            <a:pPr marL="0" indent="0" algn="ctr">
              <a:buFont typeface="Arial"/>
              <a:buNone/>
            </a:pPr>
            <a:endParaRPr lang="en-US" sz="2000" dirty="0">
              <a:latin typeface="Bodoni 72 Book" pitchFamily="2" charset="0"/>
              <a:ea typeface="Baskerville" charset="0"/>
              <a:cs typeface="Baskervil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13010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981200" y="664693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Job 40.15-24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33350" y="1698838"/>
            <a:ext cx="12058650" cy="510770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>
                <a:effectLst/>
                <a:latin typeface="Bodoni 72 Book" pitchFamily="2" charset="0"/>
              </a:rPr>
              <a:t>He is confident, though the Jordan rushes to his mouth.</a:t>
            </a:r>
          </a:p>
          <a:p>
            <a:pPr marL="0" indent="0">
              <a:buNone/>
            </a:pPr>
            <a:r>
              <a:rPr lang="en-US" sz="4800" b="1" baseline="30000" dirty="0">
                <a:effectLst/>
                <a:latin typeface="BODONI 72 BOOK" pitchFamily="2" charset="0"/>
              </a:rPr>
              <a:t>24</a:t>
            </a:r>
            <a:r>
              <a:rPr lang="en-US" sz="4800" dirty="0">
                <a:effectLst/>
                <a:latin typeface="Bodoni 72 Book" pitchFamily="2" charset="0"/>
              </a:rPr>
              <a:t>  “Can anyone capture him when he is on watch, </a:t>
            </a:r>
          </a:p>
          <a:p>
            <a:pPr marL="0" indent="0">
              <a:buNone/>
            </a:pPr>
            <a:r>
              <a:rPr lang="en-US" sz="4800" dirty="0">
                <a:effectLst/>
                <a:latin typeface="Bodoni 72 Book" pitchFamily="2" charset="0"/>
              </a:rPr>
              <a:t>With barbs can anyone pierce</a:t>
            </a:r>
            <a:r>
              <a:rPr lang="en-US" sz="4800" i="1" dirty="0">
                <a:effectLst/>
                <a:latin typeface="Bodoni 72 Book" pitchFamily="2" charset="0"/>
              </a:rPr>
              <a:t> his</a:t>
            </a:r>
            <a:r>
              <a:rPr lang="en-US" sz="4800" dirty="0">
                <a:effectLst/>
                <a:latin typeface="Bodoni 72 Book" pitchFamily="2" charset="0"/>
              </a:rPr>
              <a:t> nose?</a:t>
            </a:r>
          </a:p>
          <a:p>
            <a:pPr marL="0" indent="0" algn="ctr">
              <a:buNone/>
            </a:pPr>
            <a:endParaRPr lang="en-US" sz="4800" dirty="0">
              <a:latin typeface="Bodoni 72 Book" pitchFamily="2" charset="0"/>
              <a:ea typeface="Baskerville" charset="0"/>
              <a:cs typeface="Baskerville" charset="0"/>
            </a:endParaRPr>
          </a:p>
        </p:txBody>
      </p:sp>
      <p:pic>
        <p:nvPicPr>
          <p:cNvPr id="2" name="Picture 1" descr="potw1649a.jpg">
            <a:extLst>
              <a:ext uri="{FF2B5EF4-FFF2-40B4-BE49-F238E27FC236}">
                <a16:creationId xmlns:a16="http://schemas.microsoft.com/office/drawing/2014/main" id="{85E9BEA4-657E-C65A-9191-39FDB019D95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7000"/>
          </a:blip>
          <a:srcRect l="-1" t="18013" r="33" b="2384"/>
          <a:stretch/>
        </p:blipFill>
        <p:spPr>
          <a:xfrm>
            <a:off x="0" y="0"/>
            <a:ext cx="2865941" cy="162539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D5685E-8EB1-6C03-00F2-582A32DE0CC7}"/>
              </a:ext>
            </a:extLst>
          </p:cNvPr>
          <p:cNvSpPr txBox="1">
            <a:spLocks/>
          </p:cNvSpPr>
          <p:nvPr/>
        </p:nvSpPr>
        <p:spPr>
          <a:xfrm>
            <a:off x="11040060" y="6463106"/>
            <a:ext cx="1151940" cy="3434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000" i="1" dirty="0">
                <a:latin typeface="Bodoni 72 Book" pitchFamily="2" charset="0"/>
              </a:rPr>
              <a:t>NASB95</a:t>
            </a:r>
          </a:p>
          <a:p>
            <a:pPr marL="0" indent="0">
              <a:buFont typeface="Arial"/>
              <a:buNone/>
            </a:pPr>
            <a:endParaRPr lang="en-US" sz="2000" dirty="0">
              <a:latin typeface="Bodoni 72 Book" pitchFamily="2" charset="0"/>
            </a:endParaRPr>
          </a:p>
          <a:p>
            <a:pPr marL="0" indent="0" algn="ctr">
              <a:buFont typeface="Arial"/>
              <a:buNone/>
            </a:pPr>
            <a:endParaRPr lang="en-US" sz="2000" dirty="0">
              <a:latin typeface="Bodoni 72 Book" pitchFamily="2" charset="0"/>
              <a:ea typeface="Baskerville" charset="0"/>
              <a:cs typeface="Baskervil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88417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0" y="1700213"/>
            <a:ext cx="12192000" cy="515778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4800" dirty="0">
                <a:latin typeface="Baskerville" charset="0"/>
                <a:ea typeface="Baskerville" charset="0"/>
                <a:cs typeface="Baskerville" charset="0"/>
              </a:rPr>
              <a:t>Job 40.15-24</a:t>
            </a:r>
          </a:p>
          <a:p>
            <a:pPr>
              <a:buFont typeface="Wingdings" pitchFamily="2" charset="2"/>
              <a:buChar char="Ø"/>
            </a:pPr>
            <a:r>
              <a:rPr lang="en-US" sz="4800" dirty="0">
                <a:latin typeface="Baskerville" charset="0"/>
                <a:ea typeface="Baskerville" charset="0"/>
                <a:cs typeface="Baskerville" charset="0"/>
              </a:rPr>
              <a:t>Made the Behemoth just like you Job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4400" dirty="0">
                <a:latin typeface="Baskerville" charset="0"/>
                <a:ea typeface="Baskerville" charset="0"/>
                <a:cs typeface="Baskerville" charset="0"/>
              </a:rPr>
              <a:t>Immensity of power shows 2 things</a:t>
            </a:r>
          </a:p>
          <a:p>
            <a:pPr marL="1657350" lvl="2" indent="-742950">
              <a:buFont typeface="+mj-lt"/>
              <a:buAutoNum type="arabicPeriod"/>
            </a:pPr>
            <a:r>
              <a:rPr lang="en-US" sz="4000" dirty="0">
                <a:latin typeface="Baskerville" charset="0"/>
                <a:ea typeface="Baskerville" charset="0"/>
                <a:cs typeface="Baskerville" charset="0"/>
              </a:rPr>
              <a:t>Power of Initial Creation</a:t>
            </a:r>
          </a:p>
          <a:p>
            <a:pPr marL="1657350" lvl="2" indent="-742950">
              <a:buFont typeface="+mj-lt"/>
              <a:buAutoNum type="arabicPeriod"/>
            </a:pPr>
            <a:r>
              <a:rPr lang="en-US" sz="4000" dirty="0">
                <a:latin typeface="Baskerville" charset="0"/>
                <a:ea typeface="Baskerville" charset="0"/>
                <a:cs typeface="Baskerville" charset="0"/>
              </a:rPr>
              <a:t>Power of Continued Control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600325" y="0"/>
            <a:ext cx="9444038" cy="1559755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WHY Worthy of Power?</a:t>
            </a:r>
          </a:p>
        </p:txBody>
      </p:sp>
      <p:pic>
        <p:nvPicPr>
          <p:cNvPr id="2" name="Picture 1" descr="potw1649a.jpg">
            <a:extLst>
              <a:ext uri="{FF2B5EF4-FFF2-40B4-BE49-F238E27FC236}">
                <a16:creationId xmlns:a16="http://schemas.microsoft.com/office/drawing/2014/main" id="{0E677FCA-A953-800A-0CF5-7E09E3F7198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7000"/>
          </a:blip>
          <a:srcRect l="-1" t="18013" r="33" b="2384"/>
          <a:stretch/>
        </p:blipFill>
        <p:spPr>
          <a:xfrm>
            <a:off x="0" y="0"/>
            <a:ext cx="2865941" cy="1625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1798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0" decel="100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50" decel="100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50" decel="100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0" y="1700213"/>
            <a:ext cx="12192000" cy="515778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4800" dirty="0">
                <a:latin typeface="Baskerville" charset="0"/>
                <a:ea typeface="Baskerville" charset="0"/>
                <a:cs typeface="Baskerville" charset="0"/>
              </a:rPr>
              <a:t>Job 40.15-24</a:t>
            </a:r>
          </a:p>
          <a:p>
            <a:pPr>
              <a:buFont typeface="Wingdings" pitchFamily="2" charset="2"/>
              <a:buChar char="Ø"/>
            </a:pPr>
            <a:r>
              <a:rPr lang="en-US" sz="4800" dirty="0">
                <a:latin typeface="Baskerville" charset="0"/>
                <a:ea typeface="Baskerville" charset="0"/>
                <a:cs typeface="Baskerville" charset="0"/>
              </a:rPr>
              <a:t>Made the Behemoth just like you Job</a:t>
            </a:r>
          </a:p>
          <a:p>
            <a:pPr>
              <a:buFont typeface="Wingdings" pitchFamily="2" charset="2"/>
              <a:buChar char="Ø"/>
            </a:pPr>
            <a:r>
              <a:rPr lang="en-US" sz="4800" dirty="0">
                <a:latin typeface="Baskerville" charset="0"/>
                <a:ea typeface="Baskerville" charset="0"/>
                <a:cs typeface="Baskerville" charset="0"/>
              </a:rPr>
              <a:t> “First of the ways of God”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4400" dirty="0">
                <a:latin typeface="Baskerville" charset="0"/>
                <a:ea typeface="Baskerville" charset="0"/>
                <a:cs typeface="Baskerville" charset="0"/>
              </a:rPr>
              <a:t> What is contrasted by Behemoth’s power?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4400" dirty="0">
                <a:latin typeface="Baskerville" charset="0"/>
                <a:ea typeface="Baskerville" charset="0"/>
                <a:cs typeface="Baskerville" charset="0"/>
              </a:rPr>
              <a:t> Power &amp; PEACE merged in this creature</a:t>
            </a:r>
          </a:p>
          <a:p>
            <a:pPr>
              <a:buFont typeface="Wingdings" pitchFamily="2" charset="2"/>
              <a:buChar char="Ø"/>
            </a:pPr>
            <a:r>
              <a:rPr lang="en-US" sz="4800" dirty="0">
                <a:latin typeface="Baskerville" charset="0"/>
                <a:ea typeface="Baskerville" charset="0"/>
                <a:cs typeface="Baskerville" charset="0"/>
              </a:rPr>
              <a:t>B/C Creator’s Power reigned in by Peace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600325" y="0"/>
            <a:ext cx="9444038" cy="1559755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WHY Worthy of Power?</a:t>
            </a:r>
          </a:p>
        </p:txBody>
      </p:sp>
      <p:pic>
        <p:nvPicPr>
          <p:cNvPr id="2" name="Picture 1" descr="potw1649a.jpg">
            <a:extLst>
              <a:ext uri="{FF2B5EF4-FFF2-40B4-BE49-F238E27FC236}">
                <a16:creationId xmlns:a16="http://schemas.microsoft.com/office/drawing/2014/main" id="{0E677FCA-A953-800A-0CF5-7E09E3F7198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7000"/>
          </a:blip>
          <a:srcRect l="-1" t="18013" r="33" b="2384"/>
          <a:stretch/>
        </p:blipFill>
        <p:spPr>
          <a:xfrm>
            <a:off x="0" y="0"/>
            <a:ext cx="2865941" cy="1625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81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0" decel="100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50" decel="100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50" decel="100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0" y="1700213"/>
            <a:ext cx="12192000" cy="515778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4800" dirty="0">
                <a:latin typeface="Baskerville" charset="0"/>
                <a:ea typeface="Baskerville" charset="0"/>
                <a:cs typeface="Baskerville" charset="0"/>
              </a:rPr>
              <a:t>Is.48.6-8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4400" dirty="0">
                <a:latin typeface="Baskerville" charset="0"/>
                <a:ea typeface="Baskerville" charset="0"/>
                <a:cs typeface="Baskerville" charset="0"/>
              </a:rPr>
              <a:t> Recall vs. 3-5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4400" dirty="0">
                <a:latin typeface="Baskerville" charset="0"/>
                <a:ea typeface="Baskerville" charset="0"/>
                <a:cs typeface="Baskerville" charset="0"/>
              </a:rPr>
              <a:t> God foretells His actions &amp; suddenly acts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4400" dirty="0">
                <a:latin typeface="Baskerville" charset="0"/>
                <a:ea typeface="Baskerville" charset="0"/>
                <a:cs typeface="Baskerville" charset="0"/>
              </a:rPr>
              <a:t> To prove uniqueness from idols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4400" dirty="0">
                <a:latin typeface="Baskerville" charset="0"/>
                <a:ea typeface="Baskerville" charset="0"/>
                <a:cs typeface="Baskerville" charset="0"/>
              </a:rPr>
              <a:t> Their rebellious hearts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600325" y="0"/>
            <a:ext cx="9444038" cy="1559755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WHY Worthy of Power?</a:t>
            </a:r>
          </a:p>
        </p:txBody>
      </p:sp>
      <p:pic>
        <p:nvPicPr>
          <p:cNvPr id="2" name="Picture 1" descr="potw1649a.jpg">
            <a:extLst>
              <a:ext uri="{FF2B5EF4-FFF2-40B4-BE49-F238E27FC236}">
                <a16:creationId xmlns:a16="http://schemas.microsoft.com/office/drawing/2014/main" id="{0E677FCA-A953-800A-0CF5-7E09E3F7198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7000"/>
          </a:blip>
          <a:srcRect l="-1" t="18013" r="33" b="2384"/>
          <a:stretch/>
        </p:blipFill>
        <p:spPr>
          <a:xfrm>
            <a:off x="0" y="0"/>
            <a:ext cx="2865941" cy="1625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26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50" decel="100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450" decel="100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50" decel="100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981200" y="664693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REVELATION 4.8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785813" y="1967059"/>
            <a:ext cx="10901362" cy="467843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>
                <a:latin typeface="Bodoni 72 Book" charset="0"/>
                <a:ea typeface="Bodoni 72 Book" charset="0"/>
                <a:cs typeface="Bodoni 72 Book" charset="0"/>
              </a:rPr>
              <a:t>And the four living creatures, each one of them having six wings, are full of eyes around and within; and day and night they do not cease to say, “HOLY, HOLY, HOLY IS THE LORD GOD, THE ALMIGHTY, WHO WAS AND WHO IS AND WHO IS TO COME.”</a:t>
            </a:r>
          </a:p>
          <a:p>
            <a:pPr marL="742950" indent="-742950" algn="ctr">
              <a:buFont typeface="+mj-lt"/>
              <a:buAutoNum type="arabicPeriod"/>
            </a:pPr>
            <a:endParaRPr lang="en-US" sz="4800" dirty="0">
              <a:latin typeface="Baskerville" charset="0"/>
              <a:ea typeface="Baskerville" charset="0"/>
              <a:cs typeface="Baskerville" charset="0"/>
            </a:endParaRPr>
          </a:p>
        </p:txBody>
      </p:sp>
      <p:pic>
        <p:nvPicPr>
          <p:cNvPr id="2" name="Picture 1" descr="potw1649a.jpg">
            <a:extLst>
              <a:ext uri="{FF2B5EF4-FFF2-40B4-BE49-F238E27FC236}">
                <a16:creationId xmlns:a16="http://schemas.microsoft.com/office/drawing/2014/main" id="{3A267837-C3B1-CB61-758E-E3690F86C37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7000"/>
          </a:blip>
          <a:srcRect l="-1" t="18013" r="33" b="2384"/>
          <a:stretch/>
        </p:blipFill>
        <p:spPr>
          <a:xfrm>
            <a:off x="0" y="0"/>
            <a:ext cx="2865941" cy="162539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3280D9-C37B-DD4D-BC1F-413A6A6AC705}"/>
              </a:ext>
            </a:extLst>
          </p:cNvPr>
          <p:cNvSpPr txBox="1">
            <a:spLocks/>
          </p:cNvSpPr>
          <p:nvPr/>
        </p:nvSpPr>
        <p:spPr>
          <a:xfrm>
            <a:off x="11040060" y="6463106"/>
            <a:ext cx="1151940" cy="3434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000" i="1" dirty="0">
                <a:latin typeface="Bodoni 72 Book" pitchFamily="2" charset="0"/>
              </a:rPr>
              <a:t>NASB95</a:t>
            </a:r>
          </a:p>
          <a:p>
            <a:pPr marL="0" indent="0">
              <a:buFont typeface="Arial"/>
              <a:buNone/>
            </a:pPr>
            <a:endParaRPr lang="en-US" sz="2000" dirty="0">
              <a:latin typeface="Bodoni 72 Book" pitchFamily="2" charset="0"/>
            </a:endParaRPr>
          </a:p>
          <a:p>
            <a:pPr marL="0" indent="0" algn="ctr">
              <a:buFont typeface="Arial"/>
              <a:buNone/>
            </a:pPr>
            <a:endParaRPr lang="en-US" sz="2000" dirty="0">
              <a:latin typeface="Bodoni 72 Book" pitchFamily="2" charset="0"/>
              <a:ea typeface="Baskerville" charset="0"/>
              <a:cs typeface="Baskervil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2346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0" y="2400300"/>
            <a:ext cx="12192000" cy="37528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b="1" baseline="30000" dirty="0">
                <a:effectLst/>
                <a:latin typeface="BODONI 72 BOOK" pitchFamily="2" charset="0"/>
              </a:rPr>
              <a:t>6</a:t>
            </a:r>
            <a:r>
              <a:rPr lang="en-US" sz="4800" dirty="0">
                <a:effectLst/>
                <a:latin typeface="Bodoni 72 Book" pitchFamily="2" charset="0"/>
              </a:rPr>
              <a:t>  “You have heard; look at all this. </a:t>
            </a:r>
          </a:p>
          <a:p>
            <a:pPr marL="0" indent="0">
              <a:buNone/>
            </a:pPr>
            <a:r>
              <a:rPr lang="en-US" sz="4800" dirty="0">
                <a:effectLst/>
                <a:latin typeface="Bodoni 72 Book" pitchFamily="2" charset="0"/>
              </a:rPr>
              <a:t>And you, will you not declare it? </a:t>
            </a:r>
          </a:p>
          <a:p>
            <a:pPr marL="0" indent="0">
              <a:buNone/>
            </a:pPr>
            <a:r>
              <a:rPr lang="en-US" sz="4800" dirty="0">
                <a:effectLst/>
                <a:latin typeface="Bodoni 72 Book" pitchFamily="2" charset="0"/>
              </a:rPr>
              <a:t>I proclaim to you </a:t>
            </a:r>
            <a:r>
              <a:rPr lang="en-US" sz="4800" dirty="0">
                <a:solidFill>
                  <a:srgbClr val="FFFF00"/>
                </a:solidFill>
                <a:effectLst/>
                <a:latin typeface="Bodoni 72 Book" pitchFamily="2" charset="0"/>
              </a:rPr>
              <a:t>new things </a:t>
            </a:r>
            <a:r>
              <a:rPr lang="en-US" sz="4800" dirty="0">
                <a:effectLst/>
                <a:latin typeface="Bodoni 72 Book" pitchFamily="2" charset="0"/>
              </a:rPr>
              <a:t>from this time, </a:t>
            </a:r>
          </a:p>
          <a:p>
            <a:pPr marL="0" indent="0">
              <a:buNone/>
            </a:pPr>
            <a:r>
              <a:rPr lang="en-US" sz="4800" dirty="0">
                <a:effectLst/>
                <a:latin typeface="Bodoni 72 Book" pitchFamily="2" charset="0"/>
              </a:rPr>
              <a:t>Even hidden things which you have not known.</a:t>
            </a:r>
          </a:p>
          <a:p>
            <a:pPr marL="0" indent="0">
              <a:buNone/>
            </a:pPr>
            <a:endParaRPr lang="en-US" sz="4800" dirty="0">
              <a:effectLst/>
              <a:latin typeface="Bodoni 72 Book" pitchFamily="2" charset="0"/>
            </a:endParaRPr>
          </a:p>
        </p:txBody>
      </p:sp>
      <p:pic>
        <p:nvPicPr>
          <p:cNvPr id="2" name="Picture 1" descr="potw1649a.jpg">
            <a:extLst>
              <a:ext uri="{FF2B5EF4-FFF2-40B4-BE49-F238E27FC236}">
                <a16:creationId xmlns:a16="http://schemas.microsoft.com/office/drawing/2014/main" id="{85E9BEA4-657E-C65A-9191-39FDB019D95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7000"/>
          </a:blip>
          <a:srcRect l="-1" t="18013" r="33" b="2384"/>
          <a:stretch/>
        </p:blipFill>
        <p:spPr>
          <a:xfrm>
            <a:off x="0" y="0"/>
            <a:ext cx="2865941" cy="162539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D5685E-8EB1-6C03-00F2-582A32DE0CC7}"/>
              </a:ext>
            </a:extLst>
          </p:cNvPr>
          <p:cNvSpPr txBox="1">
            <a:spLocks/>
          </p:cNvSpPr>
          <p:nvPr/>
        </p:nvSpPr>
        <p:spPr>
          <a:xfrm>
            <a:off x="11040060" y="6463106"/>
            <a:ext cx="1151940" cy="3434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000" i="1" dirty="0">
                <a:latin typeface="Bodoni 72 Book" pitchFamily="2" charset="0"/>
              </a:rPr>
              <a:t>NASB95</a:t>
            </a:r>
          </a:p>
          <a:p>
            <a:pPr marL="0" indent="0">
              <a:buFont typeface="Arial"/>
              <a:buNone/>
            </a:pPr>
            <a:endParaRPr lang="en-US" sz="2000" dirty="0">
              <a:latin typeface="Bodoni 72 Book" pitchFamily="2" charset="0"/>
            </a:endParaRPr>
          </a:p>
          <a:p>
            <a:pPr marL="0" indent="0" algn="ctr">
              <a:buFont typeface="Arial"/>
              <a:buNone/>
            </a:pPr>
            <a:endParaRPr lang="en-US" sz="2000" dirty="0">
              <a:latin typeface="Bodoni 72 Book" pitchFamily="2" charset="0"/>
              <a:ea typeface="Baskerville" charset="0"/>
              <a:cs typeface="Baskerville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3648E2E-E50A-CCA4-16C9-4A16D0924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315153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Isaiah 48.6-8</a:t>
            </a:r>
          </a:p>
        </p:txBody>
      </p:sp>
    </p:spTree>
    <p:extLst>
      <p:ext uri="{BB962C8B-B14F-4D97-AF65-F5344CB8AC3E}">
        <p14:creationId xmlns:p14="http://schemas.microsoft.com/office/powerpoint/2010/main" val="26704460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0" y="2400300"/>
            <a:ext cx="12192000" cy="37528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b="1" baseline="30000" dirty="0">
                <a:effectLst/>
                <a:latin typeface="BODONI 72 BOOK" pitchFamily="2" charset="0"/>
              </a:rPr>
              <a:t>7</a:t>
            </a:r>
            <a:r>
              <a:rPr lang="en-US" sz="4800" dirty="0">
                <a:effectLst/>
                <a:latin typeface="Bodoni 72 Book" pitchFamily="2" charset="0"/>
              </a:rPr>
              <a:t>  “They are </a:t>
            </a:r>
            <a:r>
              <a:rPr lang="en-US" sz="4800" dirty="0">
                <a:solidFill>
                  <a:srgbClr val="FFFF00"/>
                </a:solidFill>
                <a:effectLst/>
                <a:latin typeface="Bodoni 72 Book" pitchFamily="2" charset="0"/>
              </a:rPr>
              <a:t>created now </a:t>
            </a:r>
            <a:r>
              <a:rPr lang="en-US" sz="4800" dirty="0">
                <a:effectLst/>
                <a:latin typeface="Bodoni 72 Book" pitchFamily="2" charset="0"/>
              </a:rPr>
              <a:t>and not long ago; </a:t>
            </a:r>
          </a:p>
          <a:p>
            <a:pPr marL="0" indent="0">
              <a:buNone/>
            </a:pPr>
            <a:r>
              <a:rPr lang="en-US" sz="4800" dirty="0">
                <a:effectLst/>
                <a:latin typeface="Bodoni 72 Book" pitchFamily="2" charset="0"/>
              </a:rPr>
              <a:t>And before today you have not heard them,</a:t>
            </a:r>
          </a:p>
          <a:p>
            <a:pPr marL="0" indent="0">
              <a:buNone/>
            </a:pPr>
            <a:r>
              <a:rPr lang="en-US" sz="4800" dirty="0">
                <a:effectLst/>
                <a:latin typeface="Bodoni 72 Book" pitchFamily="2" charset="0"/>
              </a:rPr>
              <a:t> So that you will not say, ‘Behold, I knew them.’</a:t>
            </a:r>
          </a:p>
          <a:p>
            <a:pPr marL="0" indent="0">
              <a:buNone/>
            </a:pPr>
            <a:endParaRPr lang="en-US" sz="4800" dirty="0">
              <a:effectLst/>
              <a:latin typeface="Bodoni 72 Book" pitchFamily="2" charset="0"/>
            </a:endParaRPr>
          </a:p>
        </p:txBody>
      </p:sp>
      <p:pic>
        <p:nvPicPr>
          <p:cNvPr id="2" name="Picture 1" descr="potw1649a.jpg">
            <a:extLst>
              <a:ext uri="{FF2B5EF4-FFF2-40B4-BE49-F238E27FC236}">
                <a16:creationId xmlns:a16="http://schemas.microsoft.com/office/drawing/2014/main" id="{85E9BEA4-657E-C65A-9191-39FDB019D95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7000"/>
          </a:blip>
          <a:srcRect l="-1" t="18013" r="33" b="2384"/>
          <a:stretch/>
        </p:blipFill>
        <p:spPr>
          <a:xfrm>
            <a:off x="0" y="0"/>
            <a:ext cx="2865941" cy="162539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D5685E-8EB1-6C03-00F2-582A32DE0CC7}"/>
              </a:ext>
            </a:extLst>
          </p:cNvPr>
          <p:cNvSpPr txBox="1">
            <a:spLocks/>
          </p:cNvSpPr>
          <p:nvPr/>
        </p:nvSpPr>
        <p:spPr>
          <a:xfrm>
            <a:off x="11040060" y="6463106"/>
            <a:ext cx="1151940" cy="3434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000" i="1" dirty="0">
                <a:latin typeface="Bodoni 72 Book" pitchFamily="2" charset="0"/>
              </a:rPr>
              <a:t>NASB95</a:t>
            </a:r>
          </a:p>
          <a:p>
            <a:pPr marL="0" indent="0">
              <a:buFont typeface="Arial"/>
              <a:buNone/>
            </a:pPr>
            <a:endParaRPr lang="en-US" sz="2000" dirty="0">
              <a:latin typeface="Bodoni 72 Book" pitchFamily="2" charset="0"/>
            </a:endParaRPr>
          </a:p>
          <a:p>
            <a:pPr marL="0" indent="0" algn="ctr">
              <a:buFont typeface="Arial"/>
              <a:buNone/>
            </a:pPr>
            <a:endParaRPr lang="en-US" sz="2000" dirty="0">
              <a:latin typeface="Bodoni 72 Book" pitchFamily="2" charset="0"/>
              <a:ea typeface="Baskerville" charset="0"/>
              <a:cs typeface="Baskerville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3648E2E-E50A-CCA4-16C9-4A16D0924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315153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Isaiah 48.6-8</a:t>
            </a:r>
          </a:p>
        </p:txBody>
      </p:sp>
    </p:spTree>
    <p:extLst>
      <p:ext uri="{BB962C8B-B14F-4D97-AF65-F5344CB8AC3E}">
        <p14:creationId xmlns:p14="http://schemas.microsoft.com/office/powerpoint/2010/main" val="36044716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33350" y="2419350"/>
            <a:ext cx="12058650" cy="3810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b="1" baseline="30000" dirty="0">
                <a:effectLst/>
                <a:latin typeface="BODONI 72 BOOK" pitchFamily="2" charset="0"/>
              </a:rPr>
              <a:t>8</a:t>
            </a:r>
            <a:r>
              <a:rPr lang="en-US" sz="4800" dirty="0">
                <a:effectLst/>
                <a:latin typeface="Bodoni 72 Book" pitchFamily="2" charset="0"/>
              </a:rPr>
              <a:t>  “You have not heard, you have not known. </a:t>
            </a:r>
          </a:p>
          <a:p>
            <a:pPr marL="0" indent="0">
              <a:buNone/>
            </a:pPr>
            <a:r>
              <a:rPr lang="en-US" sz="4800" dirty="0">
                <a:effectLst/>
                <a:latin typeface="Bodoni 72 Book" pitchFamily="2" charset="0"/>
              </a:rPr>
              <a:t>Even from long ago your ear has not been open, </a:t>
            </a:r>
          </a:p>
          <a:p>
            <a:pPr marL="0" indent="0">
              <a:buNone/>
            </a:pPr>
            <a:r>
              <a:rPr lang="en-US" sz="4800" dirty="0">
                <a:effectLst/>
                <a:latin typeface="Bodoni 72 Book" pitchFamily="2" charset="0"/>
              </a:rPr>
              <a:t>Because I knew that you would deal very treacherously; </a:t>
            </a:r>
          </a:p>
          <a:p>
            <a:pPr marL="0" indent="0">
              <a:buNone/>
            </a:pPr>
            <a:r>
              <a:rPr lang="en-US" sz="4800" dirty="0">
                <a:effectLst/>
                <a:latin typeface="Bodoni 72 Book" pitchFamily="2" charset="0"/>
              </a:rPr>
              <a:t>And you have been called a rebel from birth.</a:t>
            </a:r>
          </a:p>
          <a:p>
            <a:pPr marL="0" indent="0">
              <a:buNone/>
            </a:pPr>
            <a:endParaRPr lang="en-US" sz="4800" dirty="0">
              <a:effectLst/>
              <a:latin typeface="Bodoni 72 Book" pitchFamily="2" charset="0"/>
            </a:endParaRPr>
          </a:p>
          <a:p>
            <a:pPr marL="0" indent="0" algn="ctr">
              <a:buNone/>
            </a:pPr>
            <a:endParaRPr lang="en-US" sz="4800" dirty="0">
              <a:latin typeface="Bodoni 72 Book" pitchFamily="2" charset="0"/>
              <a:ea typeface="Baskerville" charset="0"/>
              <a:cs typeface="Baskerville" charset="0"/>
            </a:endParaRPr>
          </a:p>
        </p:txBody>
      </p:sp>
      <p:pic>
        <p:nvPicPr>
          <p:cNvPr id="2" name="Picture 1" descr="potw1649a.jpg">
            <a:extLst>
              <a:ext uri="{FF2B5EF4-FFF2-40B4-BE49-F238E27FC236}">
                <a16:creationId xmlns:a16="http://schemas.microsoft.com/office/drawing/2014/main" id="{85E9BEA4-657E-C65A-9191-39FDB019D95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7000"/>
          </a:blip>
          <a:srcRect l="-1" t="18013" r="33" b="2384"/>
          <a:stretch/>
        </p:blipFill>
        <p:spPr>
          <a:xfrm>
            <a:off x="0" y="0"/>
            <a:ext cx="2865941" cy="162539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D5685E-8EB1-6C03-00F2-582A32DE0CC7}"/>
              </a:ext>
            </a:extLst>
          </p:cNvPr>
          <p:cNvSpPr txBox="1">
            <a:spLocks/>
          </p:cNvSpPr>
          <p:nvPr/>
        </p:nvSpPr>
        <p:spPr>
          <a:xfrm>
            <a:off x="11040060" y="6463106"/>
            <a:ext cx="1151940" cy="3434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000" i="1" dirty="0">
                <a:latin typeface="Bodoni 72 Book" pitchFamily="2" charset="0"/>
              </a:rPr>
              <a:t>NASB95</a:t>
            </a:r>
          </a:p>
          <a:p>
            <a:pPr marL="0" indent="0">
              <a:buFont typeface="Arial"/>
              <a:buNone/>
            </a:pPr>
            <a:endParaRPr lang="en-US" sz="2000" dirty="0">
              <a:latin typeface="Bodoni 72 Book" pitchFamily="2" charset="0"/>
            </a:endParaRPr>
          </a:p>
          <a:p>
            <a:pPr marL="0" indent="0" algn="ctr">
              <a:buFont typeface="Arial"/>
              <a:buNone/>
            </a:pPr>
            <a:endParaRPr lang="en-US" sz="2000" dirty="0">
              <a:latin typeface="Bodoni 72 Book" pitchFamily="2" charset="0"/>
              <a:ea typeface="Baskerville" charset="0"/>
              <a:cs typeface="Baskerville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2AB2835-CFB4-5FB6-79A5-62BE7E5D3E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315153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Isaiah 48.6-8</a:t>
            </a:r>
          </a:p>
        </p:txBody>
      </p:sp>
    </p:spTree>
    <p:extLst>
      <p:ext uri="{BB962C8B-B14F-4D97-AF65-F5344CB8AC3E}">
        <p14:creationId xmlns:p14="http://schemas.microsoft.com/office/powerpoint/2010/main" val="2920896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0" y="1700213"/>
            <a:ext cx="12192000" cy="515778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4800" dirty="0">
                <a:latin typeface="Baskerville" charset="0"/>
                <a:ea typeface="Baskerville" charset="0"/>
                <a:cs typeface="Baskerville" charset="0"/>
              </a:rPr>
              <a:t>Is.48.6-8</a:t>
            </a:r>
          </a:p>
          <a:p>
            <a:pPr>
              <a:buFont typeface="Wingdings" pitchFamily="2" charset="2"/>
              <a:buChar char="Ø"/>
            </a:pPr>
            <a:r>
              <a:rPr lang="en-US" sz="4800" dirty="0">
                <a:latin typeface="Baskerville" charset="0"/>
                <a:ea typeface="Baskerville" charset="0"/>
                <a:cs typeface="Baskerville" charset="0"/>
              </a:rPr>
              <a:t> Creates NEW Things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4400" dirty="0">
                <a:latin typeface="Baskerville" charset="0"/>
                <a:ea typeface="Baskerville" charset="0"/>
                <a:cs typeface="Baskerville" charset="0"/>
              </a:rPr>
              <a:t> (Again) Because of their rebellious hearts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4400" dirty="0">
                <a:latin typeface="Baskerville" charset="0"/>
                <a:ea typeface="Baskerville" charset="0"/>
                <a:cs typeface="Baskerville" charset="0"/>
              </a:rPr>
              <a:t> Proves Uniqueness from Humans; “I knew them”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4400" dirty="0">
                <a:latin typeface="Baskerville" charset="0"/>
                <a:ea typeface="Baskerville" charset="0"/>
                <a:cs typeface="Baskerville" charset="0"/>
              </a:rPr>
              <a:t> Humans cannot create like God</a:t>
            </a:r>
          </a:p>
          <a:p>
            <a:pPr lvl="1">
              <a:buFont typeface="Wingdings" pitchFamily="2" charset="2"/>
              <a:buChar char="Ø"/>
            </a:pPr>
            <a:endParaRPr lang="en-US" sz="4400" dirty="0"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600325" y="0"/>
            <a:ext cx="9444038" cy="1559755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WHY Worthy of Power?</a:t>
            </a:r>
          </a:p>
        </p:txBody>
      </p:sp>
      <p:pic>
        <p:nvPicPr>
          <p:cNvPr id="2" name="Picture 1" descr="potw1649a.jpg">
            <a:extLst>
              <a:ext uri="{FF2B5EF4-FFF2-40B4-BE49-F238E27FC236}">
                <a16:creationId xmlns:a16="http://schemas.microsoft.com/office/drawing/2014/main" id="{0E677FCA-A953-800A-0CF5-7E09E3F7198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7000"/>
          </a:blip>
          <a:srcRect l="-1" t="18013" r="33" b="2384"/>
          <a:stretch/>
        </p:blipFill>
        <p:spPr>
          <a:xfrm>
            <a:off x="0" y="0"/>
            <a:ext cx="2865941" cy="1625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117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0" decel="100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50" decel="100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981200" y="664693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Exodus 34.10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15910" y="1653816"/>
            <a:ext cx="12076090" cy="503665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>
                <a:latin typeface="Bodoni 72 Book" pitchFamily="2" charset="0"/>
              </a:rPr>
              <a:t>Then God said, “Behold, I am going to make a covenant. Before all your people I will perform miracles which </a:t>
            </a:r>
            <a:r>
              <a:rPr lang="en-US" sz="4800" dirty="0">
                <a:solidFill>
                  <a:srgbClr val="FFFF00"/>
                </a:solidFill>
                <a:latin typeface="Bodoni 72 Book" pitchFamily="2" charset="0"/>
              </a:rPr>
              <a:t>have not been produced </a:t>
            </a:r>
            <a:r>
              <a:rPr lang="en-US" sz="4800" dirty="0">
                <a:latin typeface="Bodoni 72 Book" pitchFamily="2" charset="0"/>
              </a:rPr>
              <a:t>in all the earth nor among any of the nations; and all the people among whom you live will see the working of the LORD, for </a:t>
            </a:r>
            <a:r>
              <a:rPr lang="en-US" sz="4800" dirty="0">
                <a:solidFill>
                  <a:srgbClr val="FFFF00"/>
                </a:solidFill>
                <a:latin typeface="Bodoni 72 Book" pitchFamily="2" charset="0"/>
              </a:rPr>
              <a:t>it is a fearful thing that I am going to perform with you.</a:t>
            </a:r>
          </a:p>
          <a:p>
            <a:pPr marL="0" indent="0" algn="ctr">
              <a:buNone/>
            </a:pPr>
            <a:endParaRPr lang="en-US" sz="4800" dirty="0">
              <a:latin typeface="Bodoni 72 Book" pitchFamily="2" charset="0"/>
              <a:ea typeface="Baskerville" charset="0"/>
              <a:cs typeface="Baskerville" charset="0"/>
            </a:endParaRPr>
          </a:p>
        </p:txBody>
      </p:sp>
      <p:pic>
        <p:nvPicPr>
          <p:cNvPr id="2" name="Picture 1" descr="potw1649a.jpg">
            <a:extLst>
              <a:ext uri="{FF2B5EF4-FFF2-40B4-BE49-F238E27FC236}">
                <a16:creationId xmlns:a16="http://schemas.microsoft.com/office/drawing/2014/main" id="{85E9BEA4-657E-C65A-9191-39FDB019D95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7000"/>
          </a:blip>
          <a:srcRect l="-1" t="18013" r="33" b="2384"/>
          <a:stretch/>
        </p:blipFill>
        <p:spPr>
          <a:xfrm>
            <a:off x="0" y="0"/>
            <a:ext cx="2865941" cy="162539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EA60DB-4CBB-0293-50A9-FF44471BA61C}"/>
              </a:ext>
            </a:extLst>
          </p:cNvPr>
          <p:cNvSpPr txBox="1">
            <a:spLocks/>
          </p:cNvSpPr>
          <p:nvPr/>
        </p:nvSpPr>
        <p:spPr>
          <a:xfrm>
            <a:off x="11040060" y="6463106"/>
            <a:ext cx="1151940" cy="3434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000" i="1" dirty="0">
                <a:latin typeface="Bodoni 72 Book" pitchFamily="2" charset="0"/>
              </a:rPr>
              <a:t>NASB95</a:t>
            </a:r>
          </a:p>
          <a:p>
            <a:pPr marL="0" indent="0">
              <a:buFont typeface="Arial"/>
              <a:buNone/>
            </a:pPr>
            <a:endParaRPr lang="en-US" sz="2000" dirty="0">
              <a:latin typeface="Bodoni 72 Book" pitchFamily="2" charset="0"/>
            </a:endParaRPr>
          </a:p>
          <a:p>
            <a:pPr marL="0" indent="0" algn="ctr">
              <a:buFont typeface="Arial"/>
              <a:buNone/>
            </a:pPr>
            <a:endParaRPr lang="en-US" sz="2000" dirty="0">
              <a:latin typeface="Bodoni 72 Book" pitchFamily="2" charset="0"/>
              <a:ea typeface="Baskerville" charset="0"/>
              <a:cs typeface="Baskervil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16618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981200" y="664693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Numbers 16.30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15910" y="2189408"/>
            <a:ext cx="12076090" cy="45010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>
                <a:latin typeface="Bodoni 72 Book" pitchFamily="2" charset="0"/>
              </a:rPr>
              <a:t>“But if the LORD </a:t>
            </a:r>
            <a:r>
              <a:rPr lang="en-US" sz="4800" u="sng" dirty="0">
                <a:solidFill>
                  <a:srgbClr val="FFFF00"/>
                </a:solidFill>
                <a:latin typeface="Bodoni 72 Book" pitchFamily="2" charset="0"/>
              </a:rPr>
              <a:t>brings about </a:t>
            </a:r>
            <a:r>
              <a:rPr lang="en-US" sz="4800" dirty="0">
                <a:latin typeface="Bodoni 72 Book" pitchFamily="2" charset="0"/>
              </a:rPr>
              <a:t>an </a:t>
            </a:r>
            <a:r>
              <a:rPr lang="en-US" sz="4800" u="sng" dirty="0">
                <a:solidFill>
                  <a:srgbClr val="FFFF00"/>
                </a:solidFill>
                <a:latin typeface="Bodoni 72 Book" pitchFamily="2" charset="0"/>
              </a:rPr>
              <a:t>entirely new thing </a:t>
            </a:r>
            <a:r>
              <a:rPr lang="en-US" sz="4800" dirty="0">
                <a:latin typeface="Bodoni 72 Book" pitchFamily="2" charset="0"/>
              </a:rPr>
              <a:t>and the ground opens its mouth and swallows them up with all that is theirs, and they descend alive into </a:t>
            </a:r>
            <a:r>
              <a:rPr lang="en-US" sz="4800" dirty="0" err="1">
                <a:latin typeface="Bodoni 72 Book" pitchFamily="2" charset="0"/>
              </a:rPr>
              <a:t>Sheol</a:t>
            </a:r>
            <a:r>
              <a:rPr lang="en-US" sz="4800" dirty="0">
                <a:latin typeface="Bodoni 72 Book" pitchFamily="2" charset="0"/>
              </a:rPr>
              <a:t>, then you will understand that these men have spurned the LORD.”</a:t>
            </a:r>
          </a:p>
          <a:p>
            <a:pPr marL="0" indent="0" algn="ctr">
              <a:buNone/>
            </a:pPr>
            <a:endParaRPr lang="en-US" sz="4800" dirty="0">
              <a:latin typeface="Bodoni 72 Book" pitchFamily="2" charset="0"/>
              <a:ea typeface="Baskerville" charset="0"/>
              <a:cs typeface="Baskerville" charset="0"/>
            </a:endParaRPr>
          </a:p>
        </p:txBody>
      </p:sp>
      <p:pic>
        <p:nvPicPr>
          <p:cNvPr id="2" name="Picture 1" descr="potw1649a.jpg">
            <a:extLst>
              <a:ext uri="{FF2B5EF4-FFF2-40B4-BE49-F238E27FC236}">
                <a16:creationId xmlns:a16="http://schemas.microsoft.com/office/drawing/2014/main" id="{85E9BEA4-657E-C65A-9191-39FDB019D95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7000"/>
          </a:blip>
          <a:srcRect l="-1" t="18013" r="33" b="2384"/>
          <a:stretch/>
        </p:blipFill>
        <p:spPr>
          <a:xfrm>
            <a:off x="0" y="0"/>
            <a:ext cx="2865941" cy="162539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DF6472-8C15-18DF-A779-35E67EC92390}"/>
              </a:ext>
            </a:extLst>
          </p:cNvPr>
          <p:cNvSpPr txBox="1">
            <a:spLocks/>
          </p:cNvSpPr>
          <p:nvPr/>
        </p:nvSpPr>
        <p:spPr>
          <a:xfrm>
            <a:off x="11040060" y="6463106"/>
            <a:ext cx="1151940" cy="3434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000" i="1" dirty="0">
                <a:latin typeface="Bodoni 72 Book" pitchFamily="2" charset="0"/>
              </a:rPr>
              <a:t>NASB95</a:t>
            </a:r>
          </a:p>
          <a:p>
            <a:pPr marL="0" indent="0">
              <a:buFont typeface="Arial"/>
              <a:buNone/>
            </a:pPr>
            <a:endParaRPr lang="en-US" sz="2000" dirty="0">
              <a:latin typeface="Bodoni 72 Book" pitchFamily="2" charset="0"/>
            </a:endParaRPr>
          </a:p>
          <a:p>
            <a:pPr marL="0" indent="0" algn="ctr">
              <a:buFont typeface="Arial"/>
              <a:buNone/>
            </a:pPr>
            <a:endParaRPr lang="en-US" sz="2000" dirty="0">
              <a:latin typeface="Bodoni 72 Book" pitchFamily="2" charset="0"/>
              <a:ea typeface="Baskerville" charset="0"/>
              <a:cs typeface="Baskervil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1902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981200" y="664693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Psalm 139.13-16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15910" y="2189408"/>
            <a:ext cx="12076090" cy="45010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>
                <a:latin typeface="Bodoni 72 Book" pitchFamily="2" charset="0"/>
              </a:rPr>
              <a:t>For You formed my inward parts; </a:t>
            </a:r>
          </a:p>
          <a:p>
            <a:pPr marL="0" indent="0">
              <a:buNone/>
            </a:pPr>
            <a:r>
              <a:rPr lang="en-US" sz="4800" dirty="0">
                <a:latin typeface="Bodoni 72 Book" pitchFamily="2" charset="0"/>
              </a:rPr>
              <a:t>You wove me in my mother’s womb.</a:t>
            </a:r>
          </a:p>
          <a:p>
            <a:pPr marL="0" indent="0">
              <a:buNone/>
            </a:pPr>
            <a:r>
              <a:rPr lang="en-US" sz="4800" b="1" baseline="30000" dirty="0">
                <a:latin typeface="BODONI 72 BOOK" pitchFamily="2" charset="0"/>
              </a:rPr>
              <a:t>14</a:t>
            </a:r>
            <a:r>
              <a:rPr lang="en-US" sz="4800" dirty="0">
                <a:latin typeface="Bodoni 72 Book" pitchFamily="2" charset="0"/>
              </a:rPr>
              <a:t>  I will give thanks to You, for I am fearfully and wonderfully made; </a:t>
            </a:r>
          </a:p>
          <a:p>
            <a:pPr marL="0" indent="0">
              <a:buNone/>
            </a:pPr>
            <a:r>
              <a:rPr lang="en-US" sz="4800" dirty="0">
                <a:latin typeface="Bodoni 72 Book" pitchFamily="2" charset="0"/>
              </a:rPr>
              <a:t>Wonderful are Your works, </a:t>
            </a:r>
          </a:p>
          <a:p>
            <a:pPr marL="0" indent="0" algn="ctr">
              <a:buNone/>
            </a:pPr>
            <a:endParaRPr lang="en-US" sz="4800" dirty="0">
              <a:latin typeface="Bodoni 72 Book" pitchFamily="2" charset="0"/>
              <a:ea typeface="Baskerville" charset="0"/>
              <a:cs typeface="Baskerville" charset="0"/>
            </a:endParaRPr>
          </a:p>
        </p:txBody>
      </p:sp>
      <p:pic>
        <p:nvPicPr>
          <p:cNvPr id="2" name="Picture 1" descr="potw1649a.jpg">
            <a:extLst>
              <a:ext uri="{FF2B5EF4-FFF2-40B4-BE49-F238E27FC236}">
                <a16:creationId xmlns:a16="http://schemas.microsoft.com/office/drawing/2014/main" id="{85E9BEA4-657E-C65A-9191-39FDB019D95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7000"/>
          </a:blip>
          <a:srcRect l="-1" t="18013" r="33" b="2384"/>
          <a:stretch/>
        </p:blipFill>
        <p:spPr>
          <a:xfrm>
            <a:off x="0" y="0"/>
            <a:ext cx="2865941" cy="162539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E4917C-CC55-F303-A182-4C2A65D56D32}"/>
              </a:ext>
            </a:extLst>
          </p:cNvPr>
          <p:cNvSpPr txBox="1">
            <a:spLocks/>
          </p:cNvSpPr>
          <p:nvPr/>
        </p:nvSpPr>
        <p:spPr>
          <a:xfrm>
            <a:off x="11040060" y="6463106"/>
            <a:ext cx="1151940" cy="3434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000" i="1" dirty="0">
                <a:latin typeface="Bodoni 72 Book" pitchFamily="2" charset="0"/>
              </a:rPr>
              <a:t>NASB95</a:t>
            </a:r>
          </a:p>
          <a:p>
            <a:pPr marL="0" indent="0">
              <a:buFont typeface="Arial"/>
              <a:buNone/>
            </a:pPr>
            <a:endParaRPr lang="en-US" sz="2000" dirty="0">
              <a:latin typeface="Bodoni 72 Book" pitchFamily="2" charset="0"/>
            </a:endParaRPr>
          </a:p>
          <a:p>
            <a:pPr marL="0" indent="0" algn="ctr">
              <a:buFont typeface="Arial"/>
              <a:buNone/>
            </a:pPr>
            <a:endParaRPr lang="en-US" sz="2000" dirty="0">
              <a:latin typeface="Bodoni 72 Book" pitchFamily="2" charset="0"/>
              <a:ea typeface="Baskerville" charset="0"/>
              <a:cs typeface="Baskervil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24122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981200" y="664693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Psalm 139.13-16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15910" y="2189408"/>
            <a:ext cx="12076090" cy="45010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>
                <a:latin typeface="Bodoni 72 Book" pitchFamily="2" charset="0"/>
              </a:rPr>
              <a:t>And my soul knows it very well.</a:t>
            </a:r>
          </a:p>
          <a:p>
            <a:pPr marL="0" indent="0">
              <a:buNone/>
            </a:pPr>
            <a:r>
              <a:rPr lang="en-US" sz="4800" b="1" baseline="30000" dirty="0">
                <a:latin typeface="BODONI 72 BOOK" pitchFamily="2" charset="0"/>
              </a:rPr>
              <a:t>15</a:t>
            </a:r>
            <a:r>
              <a:rPr lang="en-US" sz="4800" dirty="0">
                <a:latin typeface="Bodoni 72 Book" pitchFamily="2" charset="0"/>
              </a:rPr>
              <a:t>  My frame was not hidden from You, </a:t>
            </a:r>
          </a:p>
          <a:p>
            <a:pPr marL="0" indent="0">
              <a:buNone/>
            </a:pPr>
            <a:r>
              <a:rPr lang="en-US" sz="4800" dirty="0">
                <a:latin typeface="Bodoni 72 Book" pitchFamily="2" charset="0"/>
              </a:rPr>
              <a:t>When I was made in secret, </a:t>
            </a:r>
          </a:p>
          <a:p>
            <a:pPr marL="0" indent="0">
              <a:buNone/>
            </a:pPr>
            <a:r>
              <a:rPr lang="en-US" sz="4800" i="1" dirty="0">
                <a:latin typeface="Bodoni 72 Book" pitchFamily="2" charset="0"/>
              </a:rPr>
              <a:t>And</a:t>
            </a:r>
            <a:r>
              <a:rPr lang="en-US" sz="4800" dirty="0">
                <a:latin typeface="Bodoni 72 Book" pitchFamily="2" charset="0"/>
              </a:rPr>
              <a:t> skillfully wrought in the depths of the earth;</a:t>
            </a:r>
          </a:p>
          <a:p>
            <a:pPr marL="0" indent="0">
              <a:buNone/>
            </a:pPr>
            <a:r>
              <a:rPr lang="en-US" sz="4800" b="1" baseline="30000" dirty="0">
                <a:latin typeface="BODONI 72 BOOK" pitchFamily="2" charset="0"/>
              </a:rPr>
              <a:t>16</a:t>
            </a:r>
            <a:r>
              <a:rPr lang="en-US" sz="4800" dirty="0">
                <a:latin typeface="Bodoni 72 Book" pitchFamily="2" charset="0"/>
              </a:rPr>
              <a:t>  Your eyes have seen my unformed substance; </a:t>
            </a:r>
          </a:p>
          <a:p>
            <a:pPr marL="0" indent="0" algn="ctr">
              <a:buNone/>
            </a:pPr>
            <a:endParaRPr lang="en-US" sz="4800" dirty="0">
              <a:latin typeface="Bodoni 72 Book" pitchFamily="2" charset="0"/>
              <a:ea typeface="Baskerville" charset="0"/>
              <a:cs typeface="Baskerville" charset="0"/>
            </a:endParaRPr>
          </a:p>
        </p:txBody>
      </p:sp>
      <p:pic>
        <p:nvPicPr>
          <p:cNvPr id="2" name="Picture 1" descr="potw1649a.jpg">
            <a:extLst>
              <a:ext uri="{FF2B5EF4-FFF2-40B4-BE49-F238E27FC236}">
                <a16:creationId xmlns:a16="http://schemas.microsoft.com/office/drawing/2014/main" id="{85E9BEA4-657E-C65A-9191-39FDB019D95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7000"/>
          </a:blip>
          <a:srcRect l="-1" t="18013" r="33" b="2384"/>
          <a:stretch/>
        </p:blipFill>
        <p:spPr>
          <a:xfrm>
            <a:off x="0" y="0"/>
            <a:ext cx="2865941" cy="162539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66FF88-F851-CA56-3B9C-9C41EC4830E9}"/>
              </a:ext>
            </a:extLst>
          </p:cNvPr>
          <p:cNvSpPr txBox="1">
            <a:spLocks/>
          </p:cNvSpPr>
          <p:nvPr/>
        </p:nvSpPr>
        <p:spPr>
          <a:xfrm>
            <a:off x="11040060" y="6463106"/>
            <a:ext cx="1151940" cy="3434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000" i="1" dirty="0">
                <a:latin typeface="Bodoni 72 Book" pitchFamily="2" charset="0"/>
              </a:rPr>
              <a:t>NASB95</a:t>
            </a:r>
          </a:p>
          <a:p>
            <a:pPr marL="0" indent="0">
              <a:buFont typeface="Arial"/>
              <a:buNone/>
            </a:pPr>
            <a:endParaRPr lang="en-US" sz="2000" dirty="0">
              <a:latin typeface="Bodoni 72 Book" pitchFamily="2" charset="0"/>
            </a:endParaRPr>
          </a:p>
          <a:p>
            <a:pPr marL="0" indent="0" algn="ctr">
              <a:buFont typeface="Arial"/>
              <a:buNone/>
            </a:pPr>
            <a:endParaRPr lang="en-US" sz="2000" dirty="0">
              <a:latin typeface="Bodoni 72 Book" pitchFamily="2" charset="0"/>
              <a:ea typeface="Baskerville" charset="0"/>
              <a:cs typeface="Baskervil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748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981200" y="664693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Psalm 139.13-16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15910" y="2189408"/>
            <a:ext cx="12076090" cy="45010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>
                <a:latin typeface="Bodoni 72 Book" pitchFamily="2" charset="0"/>
              </a:rPr>
              <a:t>And in Your book were all written </a:t>
            </a:r>
          </a:p>
          <a:p>
            <a:pPr marL="0" indent="0">
              <a:buNone/>
            </a:pPr>
            <a:r>
              <a:rPr lang="en-US" sz="4800" dirty="0">
                <a:latin typeface="Bodoni 72 Book" pitchFamily="2" charset="0"/>
              </a:rPr>
              <a:t>The days that were ordained</a:t>
            </a:r>
            <a:r>
              <a:rPr lang="en-US" sz="4800" i="1" dirty="0">
                <a:latin typeface="Bodoni 72 Book" pitchFamily="2" charset="0"/>
              </a:rPr>
              <a:t> for me,</a:t>
            </a:r>
            <a:r>
              <a:rPr lang="en-US" sz="4800" dirty="0">
                <a:latin typeface="Bodoni 72 Book" pitchFamily="2" charset="0"/>
              </a:rPr>
              <a:t> </a:t>
            </a:r>
          </a:p>
          <a:p>
            <a:pPr marL="0" indent="0">
              <a:buNone/>
            </a:pPr>
            <a:r>
              <a:rPr lang="en-US" sz="4800" dirty="0">
                <a:latin typeface="Bodoni 72 Book" pitchFamily="2" charset="0"/>
              </a:rPr>
              <a:t>When as yet </a:t>
            </a:r>
            <a:r>
              <a:rPr lang="en-US" sz="4800" dirty="0">
                <a:solidFill>
                  <a:srgbClr val="FFFF00"/>
                </a:solidFill>
                <a:latin typeface="Bodoni 72 Book" pitchFamily="2" charset="0"/>
              </a:rPr>
              <a:t>there was not one of them</a:t>
            </a:r>
            <a:r>
              <a:rPr lang="en-US" sz="4800" dirty="0">
                <a:latin typeface="Bodoni 72 Book" pitchFamily="2" charset="0"/>
              </a:rPr>
              <a:t>.</a:t>
            </a:r>
          </a:p>
          <a:p>
            <a:pPr marL="0" indent="0" algn="ctr">
              <a:buNone/>
            </a:pPr>
            <a:endParaRPr lang="en-US" sz="4800" dirty="0">
              <a:latin typeface="Bodoni 72 Book" pitchFamily="2" charset="0"/>
              <a:ea typeface="Baskerville" charset="0"/>
              <a:cs typeface="Baskerville" charset="0"/>
            </a:endParaRPr>
          </a:p>
        </p:txBody>
      </p:sp>
      <p:pic>
        <p:nvPicPr>
          <p:cNvPr id="2" name="Picture 1" descr="potw1649a.jpg">
            <a:extLst>
              <a:ext uri="{FF2B5EF4-FFF2-40B4-BE49-F238E27FC236}">
                <a16:creationId xmlns:a16="http://schemas.microsoft.com/office/drawing/2014/main" id="{85E9BEA4-657E-C65A-9191-39FDB019D95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7000"/>
          </a:blip>
          <a:srcRect l="-1" t="18013" r="33" b="2384"/>
          <a:stretch/>
        </p:blipFill>
        <p:spPr>
          <a:xfrm>
            <a:off x="0" y="0"/>
            <a:ext cx="2865941" cy="162539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E51F75-7C9B-CAA3-2BDB-24AF1F916000}"/>
              </a:ext>
            </a:extLst>
          </p:cNvPr>
          <p:cNvSpPr txBox="1">
            <a:spLocks/>
          </p:cNvSpPr>
          <p:nvPr/>
        </p:nvSpPr>
        <p:spPr>
          <a:xfrm>
            <a:off x="11040060" y="6463106"/>
            <a:ext cx="1151940" cy="3434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000" i="1" dirty="0">
                <a:latin typeface="Bodoni 72 Book" pitchFamily="2" charset="0"/>
              </a:rPr>
              <a:t>NASB95</a:t>
            </a:r>
          </a:p>
          <a:p>
            <a:pPr marL="0" indent="0">
              <a:buFont typeface="Arial"/>
              <a:buNone/>
            </a:pPr>
            <a:endParaRPr lang="en-US" sz="2000" dirty="0">
              <a:latin typeface="Bodoni 72 Book" pitchFamily="2" charset="0"/>
            </a:endParaRPr>
          </a:p>
          <a:p>
            <a:pPr marL="0" indent="0" algn="ctr">
              <a:buFont typeface="Arial"/>
              <a:buNone/>
            </a:pPr>
            <a:endParaRPr lang="en-US" sz="2000" dirty="0">
              <a:latin typeface="Bodoni 72 Book" pitchFamily="2" charset="0"/>
              <a:ea typeface="Baskerville" charset="0"/>
              <a:cs typeface="Baskervil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56977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0" y="1700213"/>
            <a:ext cx="12192000" cy="515778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4800" dirty="0">
                <a:latin typeface="Baskerville" charset="0"/>
                <a:ea typeface="Baskerville" charset="0"/>
                <a:cs typeface="Baskerville" charset="0"/>
              </a:rPr>
              <a:t>Is.48.6-8</a:t>
            </a:r>
          </a:p>
          <a:p>
            <a:pPr>
              <a:buFont typeface="Wingdings" pitchFamily="2" charset="2"/>
              <a:buChar char="Ø"/>
            </a:pPr>
            <a:r>
              <a:rPr lang="en-US" sz="4800" dirty="0">
                <a:latin typeface="Baskerville" charset="0"/>
                <a:ea typeface="Baskerville" charset="0"/>
                <a:cs typeface="Baskerville" charset="0"/>
              </a:rPr>
              <a:t> Creates NEW Things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4400" dirty="0">
                <a:latin typeface="Baskerville" charset="0"/>
                <a:ea typeface="Baskerville" charset="0"/>
                <a:cs typeface="Baskerville" charset="0"/>
              </a:rPr>
              <a:t> New Covenants &amp; Miracles (Ex. 34.10)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4400" dirty="0">
                <a:latin typeface="Baskerville" charset="0"/>
                <a:ea typeface="Baskerville" charset="0"/>
                <a:cs typeface="Baskerville" charset="0"/>
              </a:rPr>
              <a:t>New Judgments (Num. 16.30)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4400" dirty="0">
                <a:latin typeface="Baskerville" charset="0"/>
                <a:ea typeface="Baskerville" charset="0"/>
                <a:cs typeface="Baskerville" charset="0"/>
              </a:rPr>
              <a:t>New People &amp; Personalities (Ps. 139.13-16)</a:t>
            </a:r>
          </a:p>
          <a:p>
            <a:pPr lvl="1">
              <a:buFont typeface="Wingdings" pitchFamily="2" charset="2"/>
              <a:buChar char="Ø"/>
            </a:pPr>
            <a:endParaRPr lang="en-US" sz="4400" dirty="0"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600325" y="0"/>
            <a:ext cx="9444038" cy="1559755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WHY Worthy of Power?</a:t>
            </a:r>
          </a:p>
        </p:txBody>
      </p:sp>
      <p:pic>
        <p:nvPicPr>
          <p:cNvPr id="2" name="Picture 1" descr="potw1649a.jpg">
            <a:extLst>
              <a:ext uri="{FF2B5EF4-FFF2-40B4-BE49-F238E27FC236}">
                <a16:creationId xmlns:a16="http://schemas.microsoft.com/office/drawing/2014/main" id="{0E677FCA-A953-800A-0CF5-7E09E3F7198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7000"/>
          </a:blip>
          <a:srcRect l="-1" t="18013" r="33" b="2384"/>
          <a:stretch/>
        </p:blipFill>
        <p:spPr>
          <a:xfrm>
            <a:off x="0" y="0"/>
            <a:ext cx="2865941" cy="1625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176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981200" y="664693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REVELATION 4.9-11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-21771" y="1625399"/>
            <a:ext cx="12192000" cy="523260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effectLst/>
                <a:latin typeface="Bodoni 72 Book" pitchFamily="2" charset="0"/>
              </a:rPr>
              <a:t>And when the living creatures give glory and honor and thanks to Him who sits on the throne, to Him who lives forever and ever, the twenty-four elders will fall down before Him who sits on the throne, and will worship Him who lives forever and ever, and will cast their crowns before the throne, saying, </a:t>
            </a:r>
            <a:endParaRPr lang="en-US" sz="4800" dirty="0">
              <a:latin typeface="Baskerville" charset="0"/>
              <a:ea typeface="Baskerville" charset="0"/>
              <a:cs typeface="Baskerville" charset="0"/>
            </a:endParaRPr>
          </a:p>
        </p:txBody>
      </p:sp>
      <p:pic>
        <p:nvPicPr>
          <p:cNvPr id="2" name="Picture 1" descr="potw1649a.jpg">
            <a:extLst>
              <a:ext uri="{FF2B5EF4-FFF2-40B4-BE49-F238E27FC236}">
                <a16:creationId xmlns:a16="http://schemas.microsoft.com/office/drawing/2014/main" id="{5846B87F-C283-E8C0-4E8B-6364E69EAF0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7000"/>
          </a:blip>
          <a:srcRect l="-1" t="18013" r="33" b="2384"/>
          <a:stretch/>
        </p:blipFill>
        <p:spPr>
          <a:xfrm>
            <a:off x="0" y="0"/>
            <a:ext cx="2865941" cy="162539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8698B5-13CE-8E3F-A981-53D5E7B057E7}"/>
              </a:ext>
            </a:extLst>
          </p:cNvPr>
          <p:cNvSpPr txBox="1">
            <a:spLocks/>
          </p:cNvSpPr>
          <p:nvPr/>
        </p:nvSpPr>
        <p:spPr>
          <a:xfrm>
            <a:off x="11040060" y="6463106"/>
            <a:ext cx="1151940" cy="3434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000" i="1" dirty="0">
                <a:latin typeface="Bodoni 72 Book" pitchFamily="2" charset="0"/>
              </a:rPr>
              <a:t>NASB95</a:t>
            </a:r>
          </a:p>
          <a:p>
            <a:pPr marL="0" indent="0">
              <a:buFont typeface="Arial"/>
              <a:buNone/>
            </a:pPr>
            <a:endParaRPr lang="en-US" sz="2000" dirty="0">
              <a:latin typeface="Bodoni 72 Book" pitchFamily="2" charset="0"/>
            </a:endParaRPr>
          </a:p>
          <a:p>
            <a:pPr marL="0" indent="0" algn="ctr">
              <a:buFont typeface="Arial"/>
              <a:buNone/>
            </a:pPr>
            <a:endParaRPr lang="en-US" sz="2000" dirty="0">
              <a:latin typeface="Bodoni 72 Book" pitchFamily="2" charset="0"/>
              <a:ea typeface="Baskerville" charset="0"/>
              <a:cs typeface="Baskervil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16012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643194" y="1"/>
            <a:ext cx="8043856" cy="1625397"/>
          </a:xfrm>
        </p:spPr>
        <p:txBody>
          <a:bodyPr>
            <a:normAutofit fontScale="90000"/>
          </a:bodyPr>
          <a:lstStyle/>
          <a:p>
            <a:r>
              <a:rPr lang="en-US" sz="5400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What Do we DO?</a:t>
            </a:r>
            <a:br>
              <a:rPr lang="en-US" sz="5400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</a:br>
            <a:r>
              <a:rPr lang="en-US" sz="5400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Wondering at the Creator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" y="2394550"/>
            <a:ext cx="12191999" cy="515778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4400" dirty="0">
                <a:latin typeface="Baskerville" charset="0"/>
                <a:ea typeface="Baskerville" charset="0"/>
                <a:cs typeface="Baskerville" charset="0"/>
              </a:rPr>
              <a:t>Act consistent to allegiance to the Creator</a:t>
            </a:r>
          </a:p>
          <a:p>
            <a:pPr>
              <a:buFont typeface="Wingdings" pitchFamily="2" charset="2"/>
              <a:buChar char="Ø"/>
            </a:pPr>
            <a:endParaRPr lang="en-US" sz="4400" dirty="0">
              <a:latin typeface="Baskerville" charset="0"/>
              <a:ea typeface="Baskerville" charset="0"/>
              <a:cs typeface="Baskerville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4400" dirty="0">
                <a:latin typeface="Baskerville" charset="0"/>
                <a:ea typeface="Baskerville" charset="0"/>
                <a:cs typeface="Baskerville" charset="0"/>
              </a:rPr>
              <a:t>Make Time Worship and Wonder at the Creator</a:t>
            </a:r>
          </a:p>
          <a:p>
            <a:pPr>
              <a:buFont typeface="Wingdings" pitchFamily="2" charset="2"/>
              <a:buChar char="Ø"/>
            </a:pPr>
            <a:endParaRPr lang="en-US" sz="4400" dirty="0">
              <a:latin typeface="Baskerville" charset="0"/>
              <a:ea typeface="Baskerville" charset="0"/>
              <a:cs typeface="Baskerville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4400" dirty="0">
                <a:latin typeface="Baskerville" charset="0"/>
                <a:ea typeface="Baskerville" charset="0"/>
                <a:cs typeface="Baskerville" charset="0"/>
              </a:rPr>
              <a:t>Psalm 104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B33FCA0-29EC-4EC6-7944-8E31AF0973B0}"/>
              </a:ext>
            </a:extLst>
          </p:cNvPr>
          <p:cNvSpPr txBox="1"/>
          <p:nvPr/>
        </p:nvSpPr>
        <p:spPr>
          <a:xfrm>
            <a:off x="1449659" y="497344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 descr="potw1649a.jpg">
            <a:extLst>
              <a:ext uri="{FF2B5EF4-FFF2-40B4-BE49-F238E27FC236}">
                <a16:creationId xmlns:a16="http://schemas.microsoft.com/office/drawing/2014/main" id="{24ABC134-BFDB-ABE9-17DF-0F12A8FF711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7000"/>
          </a:blip>
          <a:srcRect l="-1" t="18013" r="33" b="2384"/>
          <a:stretch/>
        </p:blipFill>
        <p:spPr>
          <a:xfrm>
            <a:off x="0" y="0"/>
            <a:ext cx="2865941" cy="1625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136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tw1649a.jpg">
            <a:extLst>
              <a:ext uri="{FF2B5EF4-FFF2-40B4-BE49-F238E27FC236}">
                <a16:creationId xmlns:a16="http://schemas.microsoft.com/office/drawing/2014/main" id="{0CB7F9BC-CD04-7B0D-72E0-9ED0DCB557B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0228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981200" y="664693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REVELATION 4.9-11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785813" y="1967059"/>
            <a:ext cx="10901362" cy="469499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effectLst/>
                <a:latin typeface="Bodoni 72 Book" pitchFamily="2" charset="0"/>
              </a:rPr>
              <a:t>“Worthy are You, our Lord and our God, to receive glory and honor and power; for You created all things, and because of Your will they existed, and were created.”</a:t>
            </a:r>
          </a:p>
          <a:p>
            <a:pPr marL="742950" indent="-742950" algn="ctr">
              <a:buFont typeface="+mj-lt"/>
              <a:buAutoNum type="arabicPeriod"/>
            </a:pPr>
            <a:endParaRPr lang="en-US" sz="3800" dirty="0">
              <a:latin typeface="Baskerville" charset="0"/>
              <a:ea typeface="Baskerville" charset="0"/>
              <a:cs typeface="Baskerville" charset="0"/>
            </a:endParaRPr>
          </a:p>
        </p:txBody>
      </p:sp>
      <p:pic>
        <p:nvPicPr>
          <p:cNvPr id="2" name="Picture 1" descr="potw1649a.jpg">
            <a:extLst>
              <a:ext uri="{FF2B5EF4-FFF2-40B4-BE49-F238E27FC236}">
                <a16:creationId xmlns:a16="http://schemas.microsoft.com/office/drawing/2014/main" id="{85E9BEA4-657E-C65A-9191-39FDB019D95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7000"/>
          </a:blip>
          <a:srcRect l="-1" t="18013" r="33" b="2384"/>
          <a:stretch/>
        </p:blipFill>
        <p:spPr>
          <a:xfrm>
            <a:off x="0" y="0"/>
            <a:ext cx="2865941" cy="162539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91A174-FB05-785E-1276-5C15056FBDAF}"/>
              </a:ext>
            </a:extLst>
          </p:cNvPr>
          <p:cNvSpPr txBox="1">
            <a:spLocks/>
          </p:cNvSpPr>
          <p:nvPr/>
        </p:nvSpPr>
        <p:spPr>
          <a:xfrm>
            <a:off x="11040060" y="6463106"/>
            <a:ext cx="1151940" cy="3434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000" i="1" dirty="0">
                <a:latin typeface="Bodoni 72 Book" pitchFamily="2" charset="0"/>
              </a:rPr>
              <a:t>NASB95</a:t>
            </a:r>
          </a:p>
          <a:p>
            <a:pPr marL="0" indent="0">
              <a:buFont typeface="Arial"/>
              <a:buNone/>
            </a:pPr>
            <a:endParaRPr lang="en-US" sz="2000" dirty="0">
              <a:latin typeface="Bodoni 72 Book" pitchFamily="2" charset="0"/>
            </a:endParaRPr>
          </a:p>
          <a:p>
            <a:pPr marL="0" indent="0" algn="ctr">
              <a:buFont typeface="Arial"/>
              <a:buNone/>
            </a:pPr>
            <a:endParaRPr lang="en-US" sz="2000" dirty="0">
              <a:latin typeface="Bodoni 72 Book" pitchFamily="2" charset="0"/>
              <a:ea typeface="Baskerville" charset="0"/>
              <a:cs typeface="Baskervil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95237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God is Creator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95501" y="3970607"/>
            <a:ext cx="8086725" cy="1752600"/>
          </a:xfrm>
        </p:spPr>
        <p:txBody>
          <a:bodyPr>
            <a:normAutofit/>
          </a:bodyPr>
          <a:lstStyle/>
          <a:p>
            <a:r>
              <a:rPr lang="en-US" sz="4400" dirty="0">
                <a:latin typeface="Baskerville" charset="0"/>
                <a:ea typeface="Baskerville" charset="0"/>
                <a:cs typeface="Baskerville" charset="0"/>
              </a:rPr>
              <a:t>The Significance &amp; Consequence</a:t>
            </a:r>
          </a:p>
        </p:txBody>
      </p:sp>
      <p:pic>
        <p:nvPicPr>
          <p:cNvPr id="4" name="Picture 3" descr="potw1649a.jpg">
            <a:extLst>
              <a:ext uri="{FF2B5EF4-FFF2-40B4-BE49-F238E27FC236}">
                <a16:creationId xmlns:a16="http://schemas.microsoft.com/office/drawing/2014/main" id="{6F33BC6A-BD34-62A9-1D82-5D8E3856FEE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7000"/>
          </a:blip>
          <a:srcRect l="-1" t="18013" r="33" b="2384"/>
          <a:stretch/>
        </p:blipFill>
        <p:spPr>
          <a:xfrm>
            <a:off x="0" y="0"/>
            <a:ext cx="2865941" cy="1625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58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0" y="1700213"/>
            <a:ext cx="12192000" cy="5157787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4800" u="sng" dirty="0">
                <a:latin typeface="Baskerville" charset="0"/>
                <a:ea typeface="Baskerville" charset="0"/>
                <a:cs typeface="Baskerville" charset="0"/>
              </a:rPr>
              <a:t>24 Elders’ Worship (Rev. 4.11)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4800" dirty="0">
                <a:latin typeface="Baskerville" charset="0"/>
                <a:ea typeface="Baskerville" charset="0"/>
                <a:cs typeface="Baskerville" charset="0"/>
              </a:rPr>
              <a:t>Elders SEEM to represent faithful humanity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4800" dirty="0">
                <a:latin typeface="Baskerville" charset="0"/>
                <a:ea typeface="Baskerville" charset="0"/>
                <a:cs typeface="Baskerville" charset="0"/>
              </a:rPr>
              <a:t>Cast THEIR crowns at the Creator’s feet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4800" dirty="0">
                <a:latin typeface="Baskerville" charset="0"/>
                <a:ea typeface="Baskerville" charset="0"/>
                <a:cs typeface="Baskerville" charset="0"/>
              </a:rPr>
              <a:t>Worthy of “glory and honor and power”</a:t>
            </a:r>
          </a:p>
          <a:p>
            <a:pPr>
              <a:buFont typeface="Wingdings" pitchFamily="2" charset="2"/>
              <a:buChar char="Ø"/>
            </a:pPr>
            <a:endParaRPr lang="en-US" sz="4800" dirty="0"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865940" y="416755"/>
            <a:ext cx="9326059" cy="1143000"/>
          </a:xfrm>
        </p:spPr>
        <p:txBody>
          <a:bodyPr>
            <a:noAutofit/>
          </a:bodyPr>
          <a:lstStyle/>
          <a:p>
            <a:r>
              <a:rPr lang="en-US" sz="5400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Context of Rev. 4.11</a:t>
            </a:r>
          </a:p>
        </p:txBody>
      </p:sp>
      <p:pic>
        <p:nvPicPr>
          <p:cNvPr id="3" name="Picture 2" descr="potw1649a.jpg">
            <a:extLst>
              <a:ext uri="{FF2B5EF4-FFF2-40B4-BE49-F238E27FC236}">
                <a16:creationId xmlns:a16="http://schemas.microsoft.com/office/drawing/2014/main" id="{C0B1ED39-033A-9D5D-F004-F31AA514FD1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7000"/>
          </a:blip>
          <a:srcRect l="-1" t="18013" r="33" b="2384"/>
          <a:stretch/>
        </p:blipFill>
        <p:spPr>
          <a:xfrm>
            <a:off x="0" y="0"/>
            <a:ext cx="2865941" cy="1625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48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50" decel="100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50" decel="100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0" y="1700213"/>
            <a:ext cx="12192000" cy="5157787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4800" u="sng" dirty="0">
                <a:latin typeface="Baskerville" charset="0"/>
                <a:ea typeface="Baskerville" charset="0"/>
                <a:cs typeface="Baskerville" charset="0"/>
              </a:rPr>
              <a:t>3 Reasons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4800" dirty="0">
                <a:latin typeface="Baskerville" charset="0"/>
                <a:ea typeface="Baskerville" charset="0"/>
                <a:cs typeface="Baskerville" charset="0"/>
              </a:rPr>
              <a:t>FOR You Created ALL THINGS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4800" dirty="0">
                <a:latin typeface="Baskerville" charset="0"/>
                <a:ea typeface="Baskerville" charset="0"/>
                <a:cs typeface="Baskerville" charset="0"/>
              </a:rPr>
              <a:t>BECAUSE of Your will, they “were”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4800" dirty="0">
                <a:latin typeface="Baskerville" charset="0"/>
                <a:ea typeface="Baskerville" charset="0"/>
                <a:cs typeface="Baskerville" charset="0"/>
              </a:rPr>
              <a:t>And “were created”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4800" dirty="0">
              <a:latin typeface="Baskerville" charset="0"/>
              <a:ea typeface="Baskerville" charset="0"/>
              <a:cs typeface="Baskerville" charset="0"/>
            </a:endParaRPr>
          </a:p>
          <a:p>
            <a:pPr marL="457200" lvl="1" indent="0">
              <a:buNone/>
            </a:pPr>
            <a:endParaRPr lang="en-US" sz="4800" dirty="0">
              <a:latin typeface="Baskerville" charset="0"/>
              <a:ea typeface="Baskerville" charset="0"/>
              <a:cs typeface="Baskerville" charset="0"/>
            </a:endParaRPr>
          </a:p>
        </p:txBody>
      </p:sp>
      <p:pic>
        <p:nvPicPr>
          <p:cNvPr id="3" name="Picture 2" descr="potw1649a.jpg">
            <a:extLst>
              <a:ext uri="{FF2B5EF4-FFF2-40B4-BE49-F238E27FC236}">
                <a16:creationId xmlns:a16="http://schemas.microsoft.com/office/drawing/2014/main" id="{C0B1ED39-033A-9D5D-F004-F31AA514FD1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7000"/>
          </a:blip>
          <a:srcRect l="-1" t="18013" r="33" b="2384"/>
          <a:stretch/>
        </p:blipFill>
        <p:spPr>
          <a:xfrm>
            <a:off x="0" y="0"/>
            <a:ext cx="2865941" cy="1625398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25B1AFF7-C19B-5781-98FA-A46040921F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65940" y="416755"/>
            <a:ext cx="9326059" cy="1143000"/>
          </a:xfrm>
        </p:spPr>
        <p:txBody>
          <a:bodyPr>
            <a:noAutofit/>
          </a:bodyPr>
          <a:lstStyle/>
          <a:p>
            <a:r>
              <a:rPr lang="en-US" sz="5400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Context of Rev. 4.11</a:t>
            </a:r>
          </a:p>
        </p:txBody>
      </p:sp>
    </p:spTree>
    <p:extLst>
      <p:ext uri="{BB962C8B-B14F-4D97-AF65-F5344CB8AC3E}">
        <p14:creationId xmlns:p14="http://schemas.microsoft.com/office/powerpoint/2010/main" val="342159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50" decel="100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50" decel="100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0" y="1700213"/>
            <a:ext cx="12192000" cy="5157787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4800" u="sng" dirty="0">
                <a:latin typeface="Baskerville" charset="0"/>
                <a:ea typeface="Baskerville" charset="0"/>
                <a:cs typeface="Baskerville" charset="0"/>
              </a:rPr>
              <a:t>3 Reasons </a:t>
            </a:r>
          </a:p>
          <a:p>
            <a:pPr marL="1371600" lvl="1" indent="-914400">
              <a:buFont typeface="+mj-lt"/>
              <a:buAutoNum type="arabicPeriod"/>
            </a:pPr>
            <a:r>
              <a:rPr lang="en-US" sz="4800" dirty="0">
                <a:latin typeface="Baskerville" charset="0"/>
                <a:ea typeface="Baskerville" charset="0"/>
                <a:cs typeface="Baskerville" charset="0"/>
              </a:rPr>
              <a:t> Created All Things – Worthy of Power</a:t>
            </a:r>
          </a:p>
          <a:p>
            <a:pPr marL="1371600" lvl="1" indent="-914400">
              <a:buFont typeface="+mj-lt"/>
              <a:buAutoNum type="arabicPeriod"/>
            </a:pPr>
            <a:r>
              <a:rPr lang="en-US" sz="4800" dirty="0">
                <a:latin typeface="Baskerville" charset="0"/>
                <a:ea typeface="Baskerville" charset="0"/>
                <a:cs typeface="Baskerville" charset="0"/>
              </a:rPr>
              <a:t>Your will, they “were” – Worthy of Honor</a:t>
            </a:r>
          </a:p>
          <a:p>
            <a:pPr marL="1371600" lvl="1" indent="-914400">
              <a:buFont typeface="+mj-lt"/>
              <a:buAutoNum type="arabicPeriod"/>
            </a:pPr>
            <a:r>
              <a:rPr lang="en-US" sz="4800" dirty="0">
                <a:latin typeface="Baskerville" charset="0"/>
                <a:ea typeface="Baskerville" charset="0"/>
                <a:cs typeface="Baskerville" charset="0"/>
              </a:rPr>
              <a:t>“were created” – Worthy of Glory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4800" dirty="0">
              <a:latin typeface="Baskerville" charset="0"/>
              <a:ea typeface="Baskerville" charset="0"/>
              <a:cs typeface="Baskerville" charset="0"/>
            </a:endParaRPr>
          </a:p>
          <a:p>
            <a:pPr marL="457200" lvl="1" indent="0">
              <a:buNone/>
            </a:pPr>
            <a:endParaRPr lang="en-US" sz="4800" dirty="0">
              <a:latin typeface="Baskerville" charset="0"/>
              <a:ea typeface="Baskerville" charset="0"/>
              <a:cs typeface="Baskerville" charset="0"/>
            </a:endParaRPr>
          </a:p>
        </p:txBody>
      </p:sp>
      <p:pic>
        <p:nvPicPr>
          <p:cNvPr id="3" name="Picture 2" descr="potw1649a.jpg">
            <a:extLst>
              <a:ext uri="{FF2B5EF4-FFF2-40B4-BE49-F238E27FC236}">
                <a16:creationId xmlns:a16="http://schemas.microsoft.com/office/drawing/2014/main" id="{C0B1ED39-033A-9D5D-F004-F31AA514FD1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7000"/>
          </a:blip>
          <a:srcRect l="-1" t="18013" r="33" b="2384"/>
          <a:stretch/>
        </p:blipFill>
        <p:spPr>
          <a:xfrm>
            <a:off x="0" y="0"/>
            <a:ext cx="2865941" cy="1625398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25B1AFF7-C19B-5781-98FA-A46040921F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65940" y="416755"/>
            <a:ext cx="9326059" cy="1143000"/>
          </a:xfrm>
        </p:spPr>
        <p:txBody>
          <a:bodyPr>
            <a:noAutofit/>
          </a:bodyPr>
          <a:lstStyle/>
          <a:p>
            <a:r>
              <a:rPr lang="en-US" sz="5400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Context of Rev. 4.11</a:t>
            </a:r>
          </a:p>
        </p:txBody>
      </p:sp>
    </p:spTree>
    <p:extLst>
      <p:ext uri="{BB962C8B-B14F-4D97-AF65-F5344CB8AC3E}">
        <p14:creationId xmlns:p14="http://schemas.microsoft.com/office/powerpoint/2010/main" val="1161923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26228</TotalTime>
  <Words>1596</Words>
  <Application>Microsoft Macintosh PowerPoint</Application>
  <PresentationFormat>Widescreen</PresentationFormat>
  <Paragraphs>198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9" baseType="lpstr">
      <vt:lpstr>Arial</vt:lpstr>
      <vt:lpstr>Baskerville</vt:lpstr>
      <vt:lpstr>BODONI 72 BOOK</vt:lpstr>
      <vt:lpstr>BODONI 72 BOOK</vt:lpstr>
      <vt:lpstr>Bodoni 72 Smallcaps Book</vt:lpstr>
      <vt:lpstr>Calibri</vt:lpstr>
      <vt:lpstr>Wingdings</vt:lpstr>
      <vt:lpstr>Office Theme</vt:lpstr>
      <vt:lpstr>PowerPoint Presentation</vt:lpstr>
      <vt:lpstr>Jeremiah 9.23,24</vt:lpstr>
      <vt:lpstr>REVELATION 4.8</vt:lpstr>
      <vt:lpstr>REVELATION 4.9-11</vt:lpstr>
      <vt:lpstr>REVELATION 4.9-11</vt:lpstr>
      <vt:lpstr>God is Creator</vt:lpstr>
      <vt:lpstr>Context of Rev. 4.11</vt:lpstr>
      <vt:lpstr>Context of Rev. 4.11</vt:lpstr>
      <vt:lpstr>Context of Rev. 4.11</vt:lpstr>
      <vt:lpstr>The Wonder of the Creator</vt:lpstr>
      <vt:lpstr>How Can Almighty Receive Power?</vt:lpstr>
      <vt:lpstr>Isaiah 45.23,24</vt:lpstr>
      <vt:lpstr>Isaiah 45.23,24</vt:lpstr>
      <vt:lpstr>How Can Almighty Receive Power?</vt:lpstr>
      <vt:lpstr>Isaiah 44.21,22</vt:lpstr>
      <vt:lpstr>Isaiah 44.21,22</vt:lpstr>
      <vt:lpstr>How Can Almighty Receive Power?</vt:lpstr>
      <vt:lpstr>WHY Worthy of Power?</vt:lpstr>
      <vt:lpstr>Isaiah 51.12,13</vt:lpstr>
      <vt:lpstr>Isaiah 51.12,13</vt:lpstr>
      <vt:lpstr>WHY Worthy of Power?</vt:lpstr>
      <vt:lpstr>WHY Worthy of Power?</vt:lpstr>
      <vt:lpstr>Job 40.15-24</vt:lpstr>
      <vt:lpstr>Job 40.15-24</vt:lpstr>
      <vt:lpstr>Job 40.15-24</vt:lpstr>
      <vt:lpstr>Job 40.15-24</vt:lpstr>
      <vt:lpstr>WHY Worthy of Power?</vt:lpstr>
      <vt:lpstr>WHY Worthy of Power?</vt:lpstr>
      <vt:lpstr>WHY Worthy of Power?</vt:lpstr>
      <vt:lpstr>Isaiah 48.6-8</vt:lpstr>
      <vt:lpstr>Isaiah 48.6-8</vt:lpstr>
      <vt:lpstr>Isaiah 48.6-8</vt:lpstr>
      <vt:lpstr>WHY Worthy of Power?</vt:lpstr>
      <vt:lpstr>Exodus 34.10</vt:lpstr>
      <vt:lpstr>Numbers 16.30</vt:lpstr>
      <vt:lpstr>Psalm 139.13-16</vt:lpstr>
      <vt:lpstr>Psalm 139.13-16</vt:lpstr>
      <vt:lpstr>Psalm 139.13-16</vt:lpstr>
      <vt:lpstr>WHY Worthy of Power?</vt:lpstr>
      <vt:lpstr>What Do we DO? Wondering at the Creator</vt:lpstr>
      <vt:lpstr>PowerPoint Presentation</vt:lpstr>
    </vt:vector>
  </TitlesOfParts>
  <Company>Florida College (Temple Terrace, FL)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Bunting</dc:creator>
  <cp:lastModifiedBy>Paul Finney</cp:lastModifiedBy>
  <cp:revision>221</cp:revision>
  <cp:lastPrinted>2017-06-28T16:09:12Z</cp:lastPrinted>
  <dcterms:created xsi:type="dcterms:W3CDTF">2017-06-28T15:34:13Z</dcterms:created>
  <dcterms:modified xsi:type="dcterms:W3CDTF">2023-10-01T03:36:20Z</dcterms:modified>
</cp:coreProperties>
</file>