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5" r:id="rId1"/>
  </p:sldMasterIdLst>
  <p:notesMasterIdLst>
    <p:notesMasterId r:id="rId7"/>
  </p:notesMasterIdLst>
  <p:sldIdLst>
    <p:sldId id="266" r:id="rId2"/>
    <p:sldId id="256" r:id="rId3"/>
    <p:sldId id="257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AE329-3D65-47B2-961A-1E9445BF0515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CB627-E51C-49F8-B25B-B0440DD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7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63184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0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1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9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7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9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5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5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34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27572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404286"/>
            <a:ext cx="0" cy="914400"/>
          </a:xfrm>
          <a:prstGeom prst="line">
            <a:avLst/>
          </a:prstGeom>
          <a:ln w="412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66" b="9226"/>
          <a:stretch/>
        </p:blipFill>
        <p:spPr>
          <a:xfrm>
            <a:off x="657895" y="450761"/>
            <a:ext cx="10868385" cy="58985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5462" y="4623514"/>
            <a:ext cx="107796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</a:t>
            </a:r>
            <a:r>
              <a:rPr lang="en-US" sz="3200" baseline="30000" dirty="0">
                <a:solidFill>
                  <a:schemeClr val="bg1"/>
                </a:solidFill>
              </a:rPr>
              <a:t>st</a:t>
            </a:r>
            <a:r>
              <a:rPr lang="en-US" sz="3200" dirty="0">
                <a:solidFill>
                  <a:schemeClr val="bg1"/>
                </a:solidFill>
              </a:rPr>
              <a:t> Century culture believed strongly in “sorcery/supernatural.”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Enlightenment caused The West to doubt unseen forces.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This is the cultural background at Ephesus </a:t>
            </a:r>
            <a:r>
              <a:rPr lang="en-US" sz="3200" b="1" dirty="0">
                <a:solidFill>
                  <a:schemeClr val="bg1"/>
                </a:solidFill>
              </a:rPr>
              <a:t>(Acts 19:8-32)</a:t>
            </a:r>
          </a:p>
          <a:p>
            <a:r>
              <a:rPr lang="en-US" sz="3600" dirty="0">
                <a:solidFill>
                  <a:schemeClr val="bg1"/>
                </a:solidFill>
              </a:rPr>
              <a:t>	People believe </a:t>
            </a:r>
            <a:r>
              <a:rPr lang="en-US" sz="3600" i="1" dirty="0">
                <a:solidFill>
                  <a:schemeClr val="bg1"/>
                </a:solidFill>
              </a:rPr>
              <a:t>powerful</a:t>
            </a:r>
            <a:r>
              <a:rPr lang="en-US" sz="3600" dirty="0">
                <a:solidFill>
                  <a:schemeClr val="bg1"/>
                </a:solidFill>
              </a:rPr>
              <a:t> forces control them. 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2034862" y="1249251"/>
            <a:ext cx="7508383" cy="3374263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“I call on you, lord, holy, much hymned, greatly honored, ruler of the cosmos, </a:t>
            </a:r>
            <a:r>
              <a:rPr lang="en-US" sz="2800" dirty="0" err="1">
                <a:solidFill>
                  <a:schemeClr val="tx1"/>
                </a:solidFill>
              </a:rPr>
              <a:t>Sarapis</a:t>
            </a:r>
            <a:r>
              <a:rPr lang="en-US" sz="2800" dirty="0">
                <a:solidFill>
                  <a:schemeClr val="tx1"/>
                </a:solidFill>
              </a:rPr>
              <a:t> consider my birth &amp; turn me not away… Protect me from all my own astrological destiny; destroy my foul fate; apportion good things for me in my horoscope.”</a:t>
            </a:r>
          </a:p>
        </p:txBody>
      </p:sp>
    </p:spTree>
    <p:extLst>
      <p:ext uri="{BB962C8B-B14F-4D97-AF65-F5344CB8AC3E}">
        <p14:creationId xmlns:p14="http://schemas.microsoft.com/office/powerpoint/2010/main" val="1443422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An Enlightened view </a:t>
            </a:r>
            <a:br>
              <a:rPr lang="en-US" sz="7200" dirty="0"/>
            </a:br>
            <a:r>
              <a:rPr lang="en-US" sz="7200" dirty="0"/>
              <a:t>of The Supernatural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A Study of </a:t>
            </a:r>
            <a:br>
              <a:rPr lang="en-US" sz="2800" dirty="0"/>
            </a:br>
            <a:r>
              <a:rPr lang="en-US" sz="2800" dirty="0"/>
              <a:t>Ephesians 1:15-23</a:t>
            </a:r>
          </a:p>
        </p:txBody>
      </p:sp>
    </p:spTree>
    <p:extLst>
      <p:ext uri="{BB962C8B-B14F-4D97-AF65-F5344CB8AC3E}">
        <p14:creationId xmlns:p14="http://schemas.microsoft.com/office/powerpoint/2010/main" val="128132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spc="600" dirty="0"/>
              <a:t>An Enlightened View</a:t>
            </a:r>
            <a:br>
              <a:rPr lang="en-US" sz="6000" spc="600" dirty="0"/>
            </a:br>
            <a:r>
              <a:rPr lang="en-US" sz="6000" spc="600" dirty="0"/>
              <a:t>Of The Supernatural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r>
              <a:rPr lang="en-US" sz="3800" b="1" dirty="0"/>
              <a:t>1:3-14 </a:t>
            </a:r>
            <a:r>
              <a:rPr lang="en-US" sz="3800" dirty="0"/>
              <a:t>We’re blessed in order to praise God’s glory!</a:t>
            </a:r>
            <a:br>
              <a:rPr lang="en-US" sz="3800" dirty="0"/>
            </a:br>
            <a:r>
              <a:rPr lang="en-US" sz="3800" dirty="0"/>
              <a:t>	God’s plan: everything is summed up in Christ </a:t>
            </a:r>
            <a:r>
              <a:rPr lang="en-US" sz="3800" b="1" dirty="0"/>
              <a:t>v10</a:t>
            </a:r>
            <a:r>
              <a:rPr lang="en-US" sz="3800" dirty="0"/>
              <a:t> </a:t>
            </a:r>
          </a:p>
          <a:p>
            <a:r>
              <a:rPr lang="en-US" sz="3800" b="1" dirty="0"/>
              <a:t>[v15-23]</a:t>
            </a:r>
            <a:r>
              <a:rPr lang="en-US" sz="3800" dirty="0"/>
              <a:t> Another long sentence of praise &amp; prayer.  </a:t>
            </a:r>
            <a:br>
              <a:rPr lang="en-US" sz="3800" dirty="0"/>
            </a:br>
            <a:r>
              <a:rPr lang="en-US" sz="3800" dirty="0"/>
              <a:t>	Again, it mentions The Father, Son, Spirit, &amp; Church.</a:t>
            </a:r>
          </a:p>
          <a:p>
            <a:pPr marL="0" indent="0">
              <a:buNone/>
            </a:pPr>
            <a:r>
              <a:rPr lang="en-US" sz="3800" b="1" dirty="0"/>
              <a:t>v15-16 Thanksgiving for Their Faith &amp; Love</a:t>
            </a:r>
          </a:p>
          <a:p>
            <a:pPr marL="0" indent="0">
              <a:buNone/>
            </a:pPr>
            <a:r>
              <a:rPr lang="en-US" sz="3800" dirty="0"/>
              <a:t>	Do we live in a way others say this about us? </a:t>
            </a:r>
            <a:br>
              <a:rPr lang="en-US" sz="3800" dirty="0"/>
            </a:br>
            <a:r>
              <a:rPr lang="en-US" sz="3800" dirty="0"/>
              <a:t>	Do we praise actions of faith &amp; love in others?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1:15-23</a:t>
            </a:r>
          </a:p>
        </p:txBody>
      </p:sp>
    </p:spTree>
    <p:extLst>
      <p:ext uri="{BB962C8B-B14F-4D97-AF65-F5344CB8AC3E}">
        <p14:creationId xmlns:p14="http://schemas.microsoft.com/office/powerpoint/2010/main" val="31457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spc="600" dirty="0"/>
              <a:t>An Enlightened View</a:t>
            </a:r>
            <a:br>
              <a:rPr lang="en-US" sz="6000" spc="600" dirty="0"/>
            </a:br>
            <a:r>
              <a:rPr lang="en-US" sz="6000" spc="600" dirty="0"/>
              <a:t>Of The Supernatural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62800"/>
            <a:ext cx="11324491" cy="4860830"/>
          </a:xfrm>
        </p:spPr>
        <p:txBody>
          <a:bodyPr>
            <a:noAutofit/>
          </a:bodyPr>
          <a:lstStyle/>
          <a:p>
            <a:r>
              <a:rPr lang="en-US" sz="3800" b="1" dirty="0"/>
              <a:t>[v15-23]</a:t>
            </a:r>
            <a:r>
              <a:rPr lang="en-US" sz="3800" dirty="0"/>
              <a:t> Another long sentence of praise &amp; prayer.  </a:t>
            </a:r>
            <a:br>
              <a:rPr lang="en-US" sz="3800" dirty="0"/>
            </a:br>
            <a:r>
              <a:rPr lang="en-US" sz="3800" b="1" dirty="0"/>
              <a:t>v15-16 Thanksgiving for Their Faith &amp; Love</a:t>
            </a:r>
            <a:br>
              <a:rPr lang="en-US" sz="3800" b="1" dirty="0"/>
            </a:br>
            <a:r>
              <a:rPr lang="en-US" sz="3800" dirty="0"/>
              <a:t>	Has word spread about us? Do we praise others? </a:t>
            </a:r>
          </a:p>
          <a:p>
            <a:pPr marL="0" indent="0">
              <a:buNone/>
            </a:pPr>
            <a:r>
              <a:rPr lang="en-US" sz="3800" b="1" dirty="0"/>
              <a:t>v17-19 Intercession For Growth In Understanding</a:t>
            </a:r>
            <a:endParaRPr lang="en-US" sz="38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/>
              <a:t>	Never think, “I’m complete.” Seek </a:t>
            </a:r>
            <a:r>
              <a:rPr lang="en-US" sz="3800" i="1" dirty="0"/>
              <a:t>spiritual</a:t>
            </a:r>
            <a:r>
              <a:rPr lang="en-US" sz="3800" dirty="0"/>
              <a:t> wisdom!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800" dirty="0"/>
              <a:t>	Recognize what God has done for His people.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1:15-23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981200" y="4507607"/>
            <a:ext cx="8229600" cy="204774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“May we live constantly with this high calling </a:t>
            </a:r>
            <a:br>
              <a:rPr lang="en-US" sz="3200" dirty="0"/>
            </a:br>
            <a:r>
              <a:rPr lang="en-US" sz="3200" dirty="0"/>
              <a:t>&amp; accept with gratitude &amp; true humility </a:t>
            </a:r>
            <a:br>
              <a:rPr lang="en-US" sz="3200" dirty="0"/>
            </a:br>
            <a:r>
              <a:rPr lang="en-US" sz="3200" dirty="0"/>
              <a:t>the grace &amp; glory that He has lavished on us.”</a:t>
            </a:r>
            <a:r>
              <a:rPr lang="en-US" sz="2800" dirty="0"/>
              <a:t> </a:t>
            </a:r>
          </a:p>
          <a:p>
            <a:pPr algn="r"/>
            <a:r>
              <a:rPr lang="en-US" sz="2000" dirty="0"/>
              <a:t>-PT Obrien, 136</a:t>
            </a:r>
          </a:p>
        </p:txBody>
      </p:sp>
    </p:spTree>
    <p:extLst>
      <p:ext uri="{BB962C8B-B14F-4D97-AF65-F5344CB8AC3E}">
        <p14:creationId xmlns:p14="http://schemas.microsoft.com/office/powerpoint/2010/main" val="311472109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spc="600" dirty="0"/>
              <a:t>An Enlightened View</a:t>
            </a:r>
            <a:br>
              <a:rPr lang="en-US" sz="6000" spc="600" dirty="0"/>
            </a:br>
            <a:r>
              <a:rPr lang="en-US" sz="6000" spc="600" dirty="0"/>
              <a:t>Of The Supernatural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3557" y="1624163"/>
            <a:ext cx="11324491" cy="5021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b="1" dirty="0"/>
              <a:t>v15-16 </a:t>
            </a:r>
            <a:r>
              <a:rPr lang="en-US" sz="3800" b="1" i="1" dirty="0"/>
              <a:t>Thanksgiving</a:t>
            </a:r>
            <a:r>
              <a:rPr lang="en-US" sz="3800" b="1" dirty="0"/>
              <a:t> for Their Faith &amp; Love</a:t>
            </a:r>
            <a:br>
              <a:rPr lang="en-US" sz="3800" b="1" dirty="0"/>
            </a:br>
            <a:r>
              <a:rPr lang="en-US" sz="3800" dirty="0"/>
              <a:t>	</a:t>
            </a:r>
            <a:r>
              <a:rPr lang="en-US" sz="3600" dirty="0"/>
              <a:t>Has word spread about us? Do we </a:t>
            </a:r>
            <a:r>
              <a:rPr lang="en-US" sz="3600" i="1" dirty="0"/>
              <a:t>praise</a:t>
            </a:r>
            <a:r>
              <a:rPr lang="en-US" sz="3600" dirty="0"/>
              <a:t> others? </a:t>
            </a:r>
            <a:br>
              <a:rPr lang="en-US" sz="3600" dirty="0"/>
            </a:br>
            <a:r>
              <a:rPr lang="en-US" sz="3800" b="1" dirty="0"/>
              <a:t>v17-19 Intercession For </a:t>
            </a:r>
            <a:r>
              <a:rPr lang="en-US" sz="3800" b="1" i="1" dirty="0"/>
              <a:t>Growth</a:t>
            </a:r>
            <a:r>
              <a:rPr lang="en-US" sz="3800" b="1" dirty="0"/>
              <a:t> In Understanding</a:t>
            </a:r>
            <a:r>
              <a:rPr lang="en-US" sz="3800" dirty="0"/>
              <a:t>	</a:t>
            </a:r>
            <a:br>
              <a:rPr lang="en-US" sz="3800" dirty="0"/>
            </a:br>
            <a:r>
              <a:rPr lang="en-US" sz="3800" dirty="0"/>
              <a:t>	</a:t>
            </a:r>
            <a:r>
              <a:rPr lang="en-US" sz="3600" dirty="0"/>
              <a:t>Seek the </a:t>
            </a:r>
            <a:r>
              <a:rPr lang="en-US" sz="3600" i="1" dirty="0"/>
              <a:t>spiritual</a:t>
            </a:r>
            <a:r>
              <a:rPr lang="en-US" sz="3600" dirty="0"/>
              <a:t> wisdom only He can give!</a:t>
            </a:r>
          </a:p>
          <a:p>
            <a:pPr marL="0" indent="0">
              <a:buNone/>
            </a:pPr>
            <a:r>
              <a:rPr lang="en-US" sz="3800" b="1" dirty="0"/>
              <a:t>v20-23 Praise For God’s </a:t>
            </a:r>
            <a:r>
              <a:rPr lang="en-US" sz="3800" b="1" i="1" dirty="0"/>
              <a:t>Power</a:t>
            </a:r>
            <a:r>
              <a:rPr lang="en-US" sz="3800" b="1" dirty="0"/>
              <a:t> Demonstrated In Christ	</a:t>
            </a:r>
          </a:p>
          <a:p>
            <a:pPr marL="0" indent="0">
              <a:buNone/>
            </a:pPr>
            <a:r>
              <a:rPr lang="en-US" sz="3800" spc="-150" dirty="0"/>
              <a:t>	Don’t let current events discourage you, it’s been worse. </a:t>
            </a:r>
          </a:p>
          <a:p>
            <a:pPr marL="0" indent="0">
              <a:buNone/>
            </a:pPr>
            <a:r>
              <a:rPr lang="en-US" sz="3800" spc="-150" dirty="0"/>
              <a:t>	</a:t>
            </a:r>
            <a:r>
              <a:rPr lang="en-US" sz="3800" dirty="0"/>
              <a:t>His Resurrection means His Exaltation as KING!</a:t>
            </a:r>
          </a:p>
          <a:p>
            <a:pPr marL="0" indent="0">
              <a:buNone/>
            </a:pPr>
            <a:r>
              <a:rPr lang="en-US" sz="3800" dirty="0"/>
              <a:t>	King Jesus is above EVERY power, earthly &amp; spiritual!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76225"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53532" y="381468"/>
            <a:ext cx="4532141" cy="899865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A Study of </a:t>
            </a:r>
            <a:br>
              <a:rPr lang="en-US" sz="3200" dirty="0"/>
            </a:br>
            <a:r>
              <a:rPr lang="en-US" sz="3200" dirty="0"/>
              <a:t>Ephesians 1:15-23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547" y="1201417"/>
            <a:ext cx="2627291" cy="355039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8" name="Rounded Rectangle 7"/>
          <p:cNvSpPr/>
          <p:nvPr/>
        </p:nvSpPr>
        <p:spPr>
          <a:xfrm>
            <a:off x="1981200" y="1800164"/>
            <a:ext cx="8229600" cy="239834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Christ has conquered karma! </a:t>
            </a:r>
          </a:p>
          <a:p>
            <a:pPr algn="ctr"/>
            <a:r>
              <a:rPr lang="en-US" sz="3200" dirty="0"/>
              <a:t>The Deliverer has destroyed a doomed destiny! </a:t>
            </a:r>
          </a:p>
          <a:p>
            <a:pPr algn="ctr"/>
            <a:r>
              <a:rPr lang="en-US" sz="3200" dirty="0"/>
              <a:t>Only the foolish fall for the folly of fate!</a:t>
            </a:r>
          </a:p>
          <a:p>
            <a:pPr algn="ctr"/>
            <a:r>
              <a:rPr lang="en-US" sz="3600" dirty="0"/>
              <a:t>King Jesus gives us a mission &amp; victory!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8041160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Eph 1 Blessed For His Glory</Template>
  <TotalTime>1117</TotalTime>
  <Words>435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An Enlightened view  of The Supernatural</vt:lpstr>
      <vt:lpstr>An Enlightened View Of The Supernatural</vt:lpstr>
      <vt:lpstr>An Enlightened View Of The Supernatural</vt:lpstr>
      <vt:lpstr>An Enlightened View Of The Supernatural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Enlightened view  of The Supernatural</dc:title>
  <dc:creator>User</dc:creator>
  <cp:lastModifiedBy>Coulter Wickerham</cp:lastModifiedBy>
  <cp:revision>22</cp:revision>
  <dcterms:created xsi:type="dcterms:W3CDTF">2015-03-21T18:23:46Z</dcterms:created>
  <dcterms:modified xsi:type="dcterms:W3CDTF">2023-07-13T21:01:29Z</dcterms:modified>
</cp:coreProperties>
</file>