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8"/>
  </p:notesMasterIdLst>
  <p:sldIdLst>
    <p:sldId id="256" r:id="rId2"/>
    <p:sldId id="410" r:id="rId3"/>
    <p:sldId id="286" r:id="rId4"/>
    <p:sldId id="411" r:id="rId5"/>
    <p:sldId id="329" r:id="rId6"/>
    <p:sldId id="264" r:id="rId7"/>
    <p:sldId id="369" r:id="rId8"/>
    <p:sldId id="334" r:id="rId9"/>
    <p:sldId id="371" r:id="rId10"/>
    <p:sldId id="383" r:id="rId11"/>
    <p:sldId id="384" r:id="rId12"/>
    <p:sldId id="372" r:id="rId13"/>
    <p:sldId id="373" r:id="rId14"/>
    <p:sldId id="414" r:id="rId15"/>
    <p:sldId id="415" r:id="rId16"/>
    <p:sldId id="374" r:id="rId17"/>
    <p:sldId id="375" r:id="rId18"/>
    <p:sldId id="376" r:id="rId19"/>
    <p:sldId id="347" r:id="rId20"/>
    <p:sldId id="412" r:id="rId21"/>
    <p:sldId id="413" r:id="rId22"/>
    <p:sldId id="378" r:id="rId23"/>
    <p:sldId id="385" r:id="rId24"/>
    <p:sldId id="386" r:id="rId25"/>
    <p:sldId id="387" r:id="rId26"/>
    <p:sldId id="388" r:id="rId27"/>
    <p:sldId id="389" r:id="rId28"/>
    <p:sldId id="390" r:id="rId29"/>
    <p:sldId id="392" r:id="rId30"/>
    <p:sldId id="391" r:id="rId31"/>
    <p:sldId id="393" r:id="rId32"/>
    <p:sldId id="395" r:id="rId33"/>
    <p:sldId id="396" r:id="rId34"/>
    <p:sldId id="397" r:id="rId35"/>
    <p:sldId id="398" r:id="rId36"/>
    <p:sldId id="399" r:id="rId37"/>
    <p:sldId id="400" r:id="rId38"/>
    <p:sldId id="341" r:id="rId39"/>
    <p:sldId id="401" r:id="rId40"/>
    <p:sldId id="409" r:id="rId41"/>
    <p:sldId id="408" r:id="rId42"/>
    <p:sldId id="404" r:id="rId43"/>
    <p:sldId id="405" r:id="rId44"/>
    <p:sldId id="406" r:id="rId45"/>
    <p:sldId id="407" r:id="rId46"/>
    <p:sldId id="285"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C003"/>
    <a:srgbClr val="FFFF66"/>
    <a:srgbClr val="FFFF00"/>
    <a:srgbClr val="9AC2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199"/>
    <p:restoredTop sz="93269"/>
  </p:normalViewPr>
  <p:slideViewPr>
    <p:cSldViewPr snapToGrid="0" snapToObjects="1">
      <p:cViewPr varScale="1">
        <p:scale>
          <a:sx n="99" d="100"/>
          <a:sy n="99" d="100"/>
        </p:scale>
        <p:origin x="184" y="29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D21903-F10E-7B4A-8F31-DFCBA429A77C}" type="datetimeFigureOut">
              <a:rPr lang="en-US" smtClean="0"/>
              <a:t>9/30/23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754F4A-77D7-9240-AC4A-DB0C7F18C34F}" type="slidenum">
              <a:rPr lang="en-US" smtClean="0"/>
              <a:t>‹#›</a:t>
            </a:fld>
            <a:endParaRPr lang="en-US"/>
          </a:p>
        </p:txBody>
      </p:sp>
    </p:spTree>
    <p:extLst>
      <p:ext uri="{BB962C8B-B14F-4D97-AF65-F5344CB8AC3E}">
        <p14:creationId xmlns:p14="http://schemas.microsoft.com/office/powerpoint/2010/main" val="1111049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754F4A-77D7-9240-AC4A-DB0C7F18C34F}" type="slidenum">
              <a:rPr lang="en-US" smtClean="0"/>
              <a:t>18</a:t>
            </a:fld>
            <a:endParaRPr lang="en-US"/>
          </a:p>
        </p:txBody>
      </p:sp>
    </p:spTree>
    <p:extLst>
      <p:ext uri="{BB962C8B-B14F-4D97-AF65-F5344CB8AC3E}">
        <p14:creationId xmlns:p14="http://schemas.microsoft.com/office/powerpoint/2010/main" val="34754945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754F4A-77D7-9240-AC4A-DB0C7F18C34F}" type="slidenum">
              <a:rPr lang="en-US" smtClean="0"/>
              <a:t>30</a:t>
            </a:fld>
            <a:endParaRPr lang="en-US"/>
          </a:p>
        </p:txBody>
      </p:sp>
    </p:spTree>
    <p:extLst>
      <p:ext uri="{BB962C8B-B14F-4D97-AF65-F5344CB8AC3E}">
        <p14:creationId xmlns:p14="http://schemas.microsoft.com/office/powerpoint/2010/main" val="1741051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754F4A-77D7-9240-AC4A-DB0C7F18C34F}" type="slidenum">
              <a:rPr lang="en-US" smtClean="0"/>
              <a:t>32</a:t>
            </a:fld>
            <a:endParaRPr lang="en-US"/>
          </a:p>
        </p:txBody>
      </p:sp>
    </p:spTree>
    <p:extLst>
      <p:ext uri="{BB962C8B-B14F-4D97-AF65-F5344CB8AC3E}">
        <p14:creationId xmlns:p14="http://schemas.microsoft.com/office/powerpoint/2010/main" val="37116691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754F4A-77D7-9240-AC4A-DB0C7F18C34F}" type="slidenum">
              <a:rPr lang="en-US" smtClean="0"/>
              <a:t>33</a:t>
            </a:fld>
            <a:endParaRPr lang="en-US"/>
          </a:p>
        </p:txBody>
      </p:sp>
    </p:spTree>
    <p:extLst>
      <p:ext uri="{BB962C8B-B14F-4D97-AF65-F5344CB8AC3E}">
        <p14:creationId xmlns:p14="http://schemas.microsoft.com/office/powerpoint/2010/main" val="10802867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754F4A-77D7-9240-AC4A-DB0C7F18C34F}" type="slidenum">
              <a:rPr lang="en-US" smtClean="0"/>
              <a:t>34</a:t>
            </a:fld>
            <a:endParaRPr lang="en-US"/>
          </a:p>
        </p:txBody>
      </p:sp>
    </p:spTree>
    <p:extLst>
      <p:ext uri="{BB962C8B-B14F-4D97-AF65-F5344CB8AC3E}">
        <p14:creationId xmlns:p14="http://schemas.microsoft.com/office/powerpoint/2010/main" val="6847006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754F4A-77D7-9240-AC4A-DB0C7F18C34F}" type="slidenum">
              <a:rPr lang="en-US" smtClean="0"/>
              <a:t>36</a:t>
            </a:fld>
            <a:endParaRPr lang="en-US"/>
          </a:p>
        </p:txBody>
      </p:sp>
    </p:spTree>
    <p:extLst>
      <p:ext uri="{BB962C8B-B14F-4D97-AF65-F5344CB8AC3E}">
        <p14:creationId xmlns:p14="http://schemas.microsoft.com/office/powerpoint/2010/main" val="678332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754F4A-77D7-9240-AC4A-DB0C7F18C34F}" type="slidenum">
              <a:rPr lang="en-US" smtClean="0"/>
              <a:t>39</a:t>
            </a:fld>
            <a:endParaRPr lang="en-US"/>
          </a:p>
        </p:txBody>
      </p:sp>
    </p:spTree>
    <p:extLst>
      <p:ext uri="{BB962C8B-B14F-4D97-AF65-F5344CB8AC3E}">
        <p14:creationId xmlns:p14="http://schemas.microsoft.com/office/powerpoint/2010/main" val="25001193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754F4A-77D7-9240-AC4A-DB0C7F18C34F}" type="slidenum">
              <a:rPr lang="en-US" smtClean="0"/>
              <a:t>42</a:t>
            </a:fld>
            <a:endParaRPr lang="en-US"/>
          </a:p>
        </p:txBody>
      </p:sp>
    </p:spTree>
    <p:extLst>
      <p:ext uri="{BB962C8B-B14F-4D97-AF65-F5344CB8AC3E}">
        <p14:creationId xmlns:p14="http://schemas.microsoft.com/office/powerpoint/2010/main" val="25997696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754F4A-77D7-9240-AC4A-DB0C7F18C34F}" type="slidenum">
              <a:rPr lang="en-US" smtClean="0"/>
              <a:t>44</a:t>
            </a:fld>
            <a:endParaRPr lang="en-US"/>
          </a:p>
        </p:txBody>
      </p:sp>
    </p:spTree>
    <p:extLst>
      <p:ext uri="{BB962C8B-B14F-4D97-AF65-F5344CB8AC3E}">
        <p14:creationId xmlns:p14="http://schemas.microsoft.com/office/powerpoint/2010/main" val="2943168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754F4A-77D7-9240-AC4A-DB0C7F18C34F}" type="slidenum">
              <a:rPr lang="en-US" smtClean="0"/>
              <a:t>20</a:t>
            </a:fld>
            <a:endParaRPr lang="en-US"/>
          </a:p>
        </p:txBody>
      </p:sp>
    </p:spTree>
    <p:extLst>
      <p:ext uri="{BB962C8B-B14F-4D97-AF65-F5344CB8AC3E}">
        <p14:creationId xmlns:p14="http://schemas.microsoft.com/office/powerpoint/2010/main" val="3391304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754F4A-77D7-9240-AC4A-DB0C7F18C34F}" type="slidenum">
              <a:rPr lang="en-US" smtClean="0"/>
              <a:t>21</a:t>
            </a:fld>
            <a:endParaRPr lang="en-US"/>
          </a:p>
        </p:txBody>
      </p:sp>
    </p:spTree>
    <p:extLst>
      <p:ext uri="{BB962C8B-B14F-4D97-AF65-F5344CB8AC3E}">
        <p14:creationId xmlns:p14="http://schemas.microsoft.com/office/powerpoint/2010/main" val="2191501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754F4A-77D7-9240-AC4A-DB0C7F18C34F}" type="slidenum">
              <a:rPr lang="en-US" smtClean="0"/>
              <a:t>22</a:t>
            </a:fld>
            <a:endParaRPr lang="en-US"/>
          </a:p>
        </p:txBody>
      </p:sp>
    </p:spTree>
    <p:extLst>
      <p:ext uri="{BB962C8B-B14F-4D97-AF65-F5344CB8AC3E}">
        <p14:creationId xmlns:p14="http://schemas.microsoft.com/office/powerpoint/2010/main" val="1075093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754F4A-77D7-9240-AC4A-DB0C7F18C34F}" type="slidenum">
              <a:rPr lang="en-US" smtClean="0"/>
              <a:t>24</a:t>
            </a:fld>
            <a:endParaRPr lang="en-US"/>
          </a:p>
        </p:txBody>
      </p:sp>
    </p:spTree>
    <p:extLst>
      <p:ext uri="{BB962C8B-B14F-4D97-AF65-F5344CB8AC3E}">
        <p14:creationId xmlns:p14="http://schemas.microsoft.com/office/powerpoint/2010/main" val="3365825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754F4A-77D7-9240-AC4A-DB0C7F18C34F}" type="slidenum">
              <a:rPr lang="en-US" smtClean="0"/>
              <a:t>25</a:t>
            </a:fld>
            <a:endParaRPr lang="en-US"/>
          </a:p>
        </p:txBody>
      </p:sp>
    </p:spTree>
    <p:extLst>
      <p:ext uri="{BB962C8B-B14F-4D97-AF65-F5344CB8AC3E}">
        <p14:creationId xmlns:p14="http://schemas.microsoft.com/office/powerpoint/2010/main" val="3233624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754F4A-77D7-9240-AC4A-DB0C7F18C34F}" type="slidenum">
              <a:rPr lang="en-US" smtClean="0"/>
              <a:t>26</a:t>
            </a:fld>
            <a:endParaRPr lang="en-US"/>
          </a:p>
        </p:txBody>
      </p:sp>
    </p:spTree>
    <p:extLst>
      <p:ext uri="{BB962C8B-B14F-4D97-AF65-F5344CB8AC3E}">
        <p14:creationId xmlns:p14="http://schemas.microsoft.com/office/powerpoint/2010/main" val="36838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754F4A-77D7-9240-AC4A-DB0C7F18C34F}" type="slidenum">
              <a:rPr lang="en-US" smtClean="0"/>
              <a:t>28</a:t>
            </a:fld>
            <a:endParaRPr lang="en-US"/>
          </a:p>
        </p:txBody>
      </p:sp>
    </p:spTree>
    <p:extLst>
      <p:ext uri="{BB962C8B-B14F-4D97-AF65-F5344CB8AC3E}">
        <p14:creationId xmlns:p14="http://schemas.microsoft.com/office/powerpoint/2010/main" val="2287708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754F4A-77D7-9240-AC4A-DB0C7F18C34F}" type="slidenum">
              <a:rPr lang="en-US" smtClean="0"/>
              <a:t>29</a:t>
            </a:fld>
            <a:endParaRPr lang="en-US"/>
          </a:p>
        </p:txBody>
      </p:sp>
    </p:spTree>
    <p:extLst>
      <p:ext uri="{BB962C8B-B14F-4D97-AF65-F5344CB8AC3E}">
        <p14:creationId xmlns:p14="http://schemas.microsoft.com/office/powerpoint/2010/main" val="2172144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C4A371B-76DC-584A-B554-8A59F8248B1A}" type="datetimeFigureOut">
              <a:rPr lang="en-US" smtClean="0"/>
              <a:pPr/>
              <a:t>9/30/23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301C1-6D05-9D49-ABF1-456C619F967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4A371B-76DC-584A-B554-8A59F8248B1A}" type="datetimeFigureOut">
              <a:rPr lang="en-US" smtClean="0"/>
              <a:pPr/>
              <a:t>9/30/23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301C1-6D05-9D49-ABF1-456C619F96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4A371B-76DC-584A-B554-8A59F8248B1A}" type="datetimeFigureOut">
              <a:rPr lang="en-US" smtClean="0"/>
              <a:pPr/>
              <a:t>9/30/23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301C1-6D05-9D49-ABF1-456C619F96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4A371B-76DC-584A-B554-8A59F8248B1A}" type="datetimeFigureOut">
              <a:rPr lang="en-US" smtClean="0"/>
              <a:pPr/>
              <a:t>9/30/23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301C1-6D05-9D49-ABF1-456C619F96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4A371B-76DC-584A-B554-8A59F8248B1A}" type="datetimeFigureOut">
              <a:rPr lang="en-US" smtClean="0"/>
              <a:pPr/>
              <a:t>9/30/23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301C1-6D05-9D49-ABF1-456C619F967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4A371B-76DC-584A-B554-8A59F8248B1A}" type="datetimeFigureOut">
              <a:rPr lang="en-US" smtClean="0"/>
              <a:pPr/>
              <a:t>9/30/23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301C1-6D05-9D49-ABF1-456C619F96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4A371B-76DC-584A-B554-8A59F8248B1A}" type="datetimeFigureOut">
              <a:rPr lang="en-US" smtClean="0"/>
              <a:pPr/>
              <a:t>9/30/23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C301C1-6D05-9D49-ABF1-456C619F96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4A371B-76DC-584A-B554-8A59F8248B1A}" type="datetimeFigureOut">
              <a:rPr lang="en-US" smtClean="0"/>
              <a:pPr/>
              <a:t>9/30/23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C301C1-6D05-9D49-ABF1-456C619F96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4A371B-76DC-584A-B554-8A59F8248B1A}" type="datetimeFigureOut">
              <a:rPr lang="en-US" smtClean="0"/>
              <a:pPr/>
              <a:t>9/30/23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C301C1-6D05-9D49-ABF1-456C619F96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4A371B-76DC-584A-B554-8A59F8248B1A}" type="datetimeFigureOut">
              <a:rPr lang="en-US" smtClean="0"/>
              <a:pPr/>
              <a:t>9/30/23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301C1-6D05-9D49-ABF1-456C619F967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4A371B-76DC-584A-B554-8A59F8248B1A}" type="datetimeFigureOut">
              <a:rPr lang="en-US" smtClean="0"/>
              <a:pPr/>
              <a:t>9/30/23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301C1-6D05-9D49-ABF1-456C619F967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4A371B-76DC-584A-B554-8A59F8248B1A}" type="datetimeFigureOut">
              <a:rPr lang="en-US" smtClean="0"/>
              <a:pPr/>
              <a:t>9/30/23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C301C1-6D05-9D49-ABF1-456C619F967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png"/><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4.png"/><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microsoft.com/office/2007/relationships/hdphoto" Target="../media/hdphoto1.wdp"/></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microsoft.com/office/2007/relationships/hdphoto" Target="../media/hdphoto1.wdp"/></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microsoft.com/office/2007/relationships/hdphoto" Target="../media/hdphoto1.wdp"/></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microsoft.com/office/2007/relationships/hdphoto" Target="../media/hdphoto1.wdp"/></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microsoft.com/office/2007/relationships/hdphoto" Target="../media/hdphoto1.wdp"/></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microsoft.com/office/2007/relationships/hdphoto" Target="../media/hdphoto1.wdp"/></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microsoft.com/office/2007/relationships/hdphoto" Target="../media/hdphoto1.wdp"/></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microsoft.com/office/2007/relationships/hdphoto" Target="../media/hdphoto1.wdp"/></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microsoft.com/office/2007/relationships/hdphoto" Target="../media/hdphoto1.wdp"/></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microsoft.com/office/2007/relationships/hdphoto" Target="../media/hdphoto1.wdp"/></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2009086" y="433010"/>
            <a:ext cx="9093200" cy="1143000"/>
          </a:xfrm>
        </p:spPr>
        <p:txBody>
          <a:bodyPr>
            <a:noAutofit/>
          </a:bodyPr>
          <a:lstStyle/>
          <a:p>
            <a:r>
              <a:rPr lang="en-US" sz="5000" dirty="0">
                <a:solidFill>
                  <a:srgbClr val="FFFF00"/>
                </a:solidFill>
                <a:latin typeface="Bodoni 72 Smallcaps Book" charset="0"/>
                <a:ea typeface="Bodoni 72 Smallcaps Book" charset="0"/>
                <a:cs typeface="Bodoni 72 Smallcaps Book" charset="0"/>
              </a:rPr>
              <a:t>What Does “Eternal” Mean?</a:t>
            </a:r>
          </a:p>
        </p:txBody>
      </p:sp>
      <p:pic>
        <p:nvPicPr>
          <p:cNvPr id="8" name="Picture 7" descr="potw1649a.jpg">
            <a:extLst>
              <a:ext uri="{FF2B5EF4-FFF2-40B4-BE49-F238E27FC236}">
                <a16:creationId xmlns:a16="http://schemas.microsoft.com/office/drawing/2014/main" id="{C61B3031-5920-0242-8B7D-9712F2F055FC}"/>
              </a:ext>
            </a:extLst>
          </p:cNvPr>
          <p:cNvPicPr>
            <a:picLocks noChangeAspect="1"/>
          </p:cNvPicPr>
          <p:nvPr/>
        </p:nvPicPr>
        <p:blipFill rotWithShape="1">
          <a:blip r:embed="rId2">
            <a:alphaModFix amt="87000"/>
          </a:blip>
          <a:srcRect l="-1" t="14349" r="33" b="-11148"/>
          <a:stretch/>
        </p:blipFill>
        <p:spPr>
          <a:xfrm>
            <a:off x="0" y="0"/>
            <a:ext cx="2865941" cy="1976511"/>
          </a:xfrm>
          <a:prstGeom prst="rect">
            <a:avLst/>
          </a:prstGeom>
        </p:spPr>
      </p:pic>
      <p:pic>
        <p:nvPicPr>
          <p:cNvPr id="5" name="Picture 4">
            <a:extLst>
              <a:ext uri="{FF2B5EF4-FFF2-40B4-BE49-F238E27FC236}">
                <a16:creationId xmlns:a16="http://schemas.microsoft.com/office/drawing/2014/main" id="{5747FC33-ADB8-7369-9DA3-522D1796ED29}"/>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
        <p:nvSpPr>
          <p:cNvPr id="12" name="Content Placeholder 2">
            <a:extLst>
              <a:ext uri="{FF2B5EF4-FFF2-40B4-BE49-F238E27FC236}">
                <a16:creationId xmlns:a16="http://schemas.microsoft.com/office/drawing/2014/main" id="{64B4E447-6986-7A00-B74E-6B4F0A8DF36D}"/>
              </a:ext>
            </a:extLst>
          </p:cNvPr>
          <p:cNvSpPr>
            <a:spLocks noGrp="1"/>
          </p:cNvSpPr>
          <p:nvPr>
            <p:ph idx="1"/>
          </p:nvPr>
        </p:nvSpPr>
        <p:spPr>
          <a:xfrm>
            <a:off x="685800" y="1700213"/>
            <a:ext cx="11506200" cy="4525963"/>
          </a:xfrm>
        </p:spPr>
        <p:txBody>
          <a:bodyPr>
            <a:normAutofit/>
          </a:bodyPr>
          <a:lstStyle/>
          <a:p>
            <a:r>
              <a:rPr lang="en-US" sz="4800" dirty="0">
                <a:latin typeface="Baskerville" charset="0"/>
                <a:ea typeface="Baskerville" charset="0"/>
                <a:cs typeface="Baskerville" charset="0"/>
              </a:rPr>
              <a:t>Difficult to Comprehend</a:t>
            </a:r>
          </a:p>
          <a:p>
            <a:r>
              <a:rPr lang="en-US" sz="4800" dirty="0">
                <a:latin typeface="Baskerville" charset="0"/>
                <a:ea typeface="Baskerville" charset="0"/>
                <a:cs typeface="Baskerville" charset="0"/>
              </a:rPr>
              <a:t>2 Pet. 3.8; Is. 43.10</a:t>
            </a:r>
          </a:p>
          <a:p>
            <a:pPr lvl="1"/>
            <a:endParaRPr lang="en-US" sz="4800" dirty="0">
              <a:latin typeface="Baskerville" charset="0"/>
              <a:ea typeface="Baskerville" charset="0"/>
              <a:cs typeface="Baskerville" charset="0"/>
            </a:endParaRPr>
          </a:p>
        </p:txBody>
      </p:sp>
      <p:cxnSp>
        <p:nvCxnSpPr>
          <p:cNvPr id="6" name="Straight Connector 5">
            <a:extLst>
              <a:ext uri="{FF2B5EF4-FFF2-40B4-BE49-F238E27FC236}">
                <a16:creationId xmlns:a16="http://schemas.microsoft.com/office/drawing/2014/main" id="{38B82645-0FEB-32FC-CDCF-5AAB3B6C84AB}"/>
              </a:ext>
            </a:extLst>
          </p:cNvPr>
          <p:cNvCxnSpPr>
            <a:cxnSpLocks/>
          </p:cNvCxnSpPr>
          <p:nvPr/>
        </p:nvCxnSpPr>
        <p:spPr>
          <a:xfrm>
            <a:off x="3501667" y="4122651"/>
            <a:ext cx="5317587" cy="0"/>
          </a:xfrm>
          <a:prstGeom prst="line">
            <a:avLst/>
          </a:prstGeom>
          <a:ln w="95250">
            <a:solidFill>
              <a:srgbClr val="00B050"/>
            </a:solidFill>
            <a:headEnd type="oval"/>
            <a:tailEnd type="oval"/>
          </a:ln>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F2A1F584-53A1-6B7E-AAD4-994BF28BC8FE}"/>
              </a:ext>
            </a:extLst>
          </p:cNvPr>
          <p:cNvCxnSpPr>
            <a:cxnSpLocks/>
          </p:cNvCxnSpPr>
          <p:nvPr/>
        </p:nvCxnSpPr>
        <p:spPr>
          <a:xfrm>
            <a:off x="1982356" y="5094201"/>
            <a:ext cx="8342141" cy="0"/>
          </a:xfrm>
          <a:prstGeom prst="line">
            <a:avLst/>
          </a:prstGeom>
          <a:ln w="95250">
            <a:solidFill>
              <a:srgbClr val="00B0F0"/>
            </a:solidFill>
            <a:headEnd type="oval"/>
            <a:tailEnd type="stealth"/>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941722A8-6DD2-2931-50FC-B4905C9B46CC}"/>
              </a:ext>
            </a:extLst>
          </p:cNvPr>
          <p:cNvCxnSpPr>
            <a:cxnSpLocks/>
          </p:cNvCxnSpPr>
          <p:nvPr/>
        </p:nvCxnSpPr>
        <p:spPr>
          <a:xfrm>
            <a:off x="-15257" y="5937163"/>
            <a:ext cx="12220136" cy="0"/>
          </a:xfrm>
          <a:prstGeom prst="line">
            <a:avLst/>
          </a:prstGeom>
          <a:ln w="95250">
            <a:solidFill>
              <a:srgbClr val="FFC000"/>
            </a:solidFill>
            <a:headEnd type="none"/>
            <a:tailEnd type="non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18765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624144" y="416755"/>
            <a:ext cx="8043856"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What’s In A Name?</a:t>
            </a:r>
          </a:p>
        </p:txBody>
      </p:sp>
      <p:pic>
        <p:nvPicPr>
          <p:cNvPr id="11" name="Picture 10" descr="potw1649a.jpg">
            <a:extLst>
              <a:ext uri="{FF2B5EF4-FFF2-40B4-BE49-F238E27FC236}">
                <a16:creationId xmlns:a16="http://schemas.microsoft.com/office/drawing/2014/main" id="{32EDF0CD-24BA-984B-9428-42D5C2FFF7F8}"/>
              </a:ext>
            </a:extLst>
          </p:cNvPr>
          <p:cNvPicPr>
            <a:picLocks noChangeAspect="1"/>
          </p:cNvPicPr>
          <p:nvPr/>
        </p:nvPicPr>
        <p:blipFill rotWithShape="1">
          <a:blip r:embed="rId2">
            <a:alphaModFix amt="87000"/>
          </a:blip>
          <a:srcRect l="-1" t="14349" r="33" b="-11148"/>
          <a:stretch/>
        </p:blipFill>
        <p:spPr>
          <a:xfrm>
            <a:off x="0" y="0"/>
            <a:ext cx="2865941" cy="1976511"/>
          </a:xfrm>
          <a:prstGeom prst="rect">
            <a:avLst/>
          </a:prstGeom>
        </p:spPr>
      </p:pic>
      <p:pic>
        <p:nvPicPr>
          <p:cNvPr id="3" name="Picture 2">
            <a:extLst>
              <a:ext uri="{FF2B5EF4-FFF2-40B4-BE49-F238E27FC236}">
                <a16:creationId xmlns:a16="http://schemas.microsoft.com/office/drawing/2014/main" id="{55799695-83A5-3B6B-CF70-23C3E5B6506A}"/>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
        <p:nvSpPr>
          <p:cNvPr id="4" name="Content Placeholder 2">
            <a:extLst>
              <a:ext uri="{FF2B5EF4-FFF2-40B4-BE49-F238E27FC236}">
                <a16:creationId xmlns:a16="http://schemas.microsoft.com/office/drawing/2014/main" id="{C9C76F4F-D74B-4140-8CE3-6EE39F1CA836}"/>
              </a:ext>
            </a:extLst>
          </p:cNvPr>
          <p:cNvSpPr>
            <a:spLocks noGrp="1"/>
          </p:cNvSpPr>
          <p:nvPr>
            <p:ph idx="1"/>
          </p:nvPr>
        </p:nvSpPr>
        <p:spPr>
          <a:xfrm>
            <a:off x="244699" y="1700213"/>
            <a:ext cx="10423301" cy="4525963"/>
          </a:xfrm>
        </p:spPr>
        <p:txBody>
          <a:bodyPr>
            <a:noAutofit/>
          </a:bodyPr>
          <a:lstStyle/>
          <a:p>
            <a:r>
              <a:rPr lang="en-US" sz="4800" dirty="0">
                <a:latin typeface="Baskerville" charset="0"/>
                <a:ea typeface="Baskerville" charset="0"/>
                <a:cs typeface="Baskerville" charset="0"/>
              </a:rPr>
              <a:t>Ex. 3.13-15; 6.2,3</a:t>
            </a:r>
          </a:p>
        </p:txBody>
      </p:sp>
    </p:spTree>
    <p:extLst>
      <p:ext uri="{BB962C8B-B14F-4D97-AF65-F5344CB8AC3E}">
        <p14:creationId xmlns:p14="http://schemas.microsoft.com/office/powerpoint/2010/main" val="123884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1)">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Exodus 3.13-15</a:t>
            </a:r>
          </a:p>
        </p:txBody>
      </p:sp>
      <p:sp>
        <p:nvSpPr>
          <p:cNvPr id="7" name="Content Placeholder 2"/>
          <p:cNvSpPr>
            <a:spLocks noGrp="1"/>
          </p:cNvSpPr>
          <p:nvPr>
            <p:ph idx="1"/>
          </p:nvPr>
        </p:nvSpPr>
        <p:spPr>
          <a:xfrm>
            <a:off x="122350" y="1673806"/>
            <a:ext cx="12069650" cy="3944614"/>
          </a:xfrm>
        </p:spPr>
        <p:txBody>
          <a:bodyPr>
            <a:noAutofit/>
          </a:bodyPr>
          <a:lstStyle/>
          <a:p>
            <a:pPr marL="0" indent="0">
              <a:buNone/>
            </a:pPr>
            <a:r>
              <a:rPr lang="en-US" sz="4800" b="1" dirty="0">
                <a:effectLst/>
                <a:latin typeface="BODONI 72 BOOK" pitchFamily="2" charset="0"/>
              </a:rPr>
              <a:t>Ex. 3:13</a:t>
            </a:r>
            <a:r>
              <a:rPr lang="en-US" sz="4800" dirty="0">
                <a:effectLst/>
                <a:latin typeface="Bodoni 72 Book" pitchFamily="2" charset="0"/>
              </a:rPr>
              <a:t>   Then Moses said to God, “Behold, I am going to the sons of Israel, and I will say to them, ‘The God of your fathers has sent me to you.’ Now they may say to me, ‘What is His name?’ What shall I say to them?” </a:t>
            </a:r>
            <a:r>
              <a:rPr lang="en-US" sz="4800" b="1" baseline="30000" dirty="0">
                <a:effectLst/>
                <a:latin typeface="BODONI 72 BOOK" pitchFamily="2" charset="0"/>
              </a:rPr>
              <a:t>14</a:t>
            </a:r>
            <a:r>
              <a:rPr lang="en-US" sz="4800" dirty="0">
                <a:effectLst/>
                <a:latin typeface="Bodoni 72 Book" pitchFamily="2" charset="0"/>
              </a:rPr>
              <a:t> God said to Moses, “I AM WHO I AM”; and He said, “Thus you shall say to the sons of</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pic>
        <p:nvPicPr>
          <p:cNvPr id="3" name="Picture 2">
            <a:extLst>
              <a:ext uri="{FF2B5EF4-FFF2-40B4-BE49-F238E27FC236}">
                <a16:creationId xmlns:a16="http://schemas.microsoft.com/office/drawing/2014/main" id="{52812376-7F92-4E5C-9C43-310D44A4B8B6}"/>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
        <p:nvSpPr>
          <p:cNvPr id="4" name="Content Placeholder 2">
            <a:extLst>
              <a:ext uri="{FF2B5EF4-FFF2-40B4-BE49-F238E27FC236}">
                <a16:creationId xmlns:a16="http://schemas.microsoft.com/office/drawing/2014/main" id="{AB4F69BD-84FB-3EAC-3B17-4D5DFB5D047D}"/>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3626966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Exodus 3.13-15</a:t>
            </a:r>
          </a:p>
        </p:txBody>
      </p:sp>
      <p:sp>
        <p:nvSpPr>
          <p:cNvPr id="7" name="Content Placeholder 2"/>
          <p:cNvSpPr>
            <a:spLocks noGrp="1"/>
          </p:cNvSpPr>
          <p:nvPr>
            <p:ph idx="1"/>
          </p:nvPr>
        </p:nvSpPr>
        <p:spPr>
          <a:xfrm>
            <a:off x="122350" y="1673806"/>
            <a:ext cx="12069650" cy="3944614"/>
          </a:xfrm>
        </p:spPr>
        <p:txBody>
          <a:bodyPr>
            <a:noAutofit/>
          </a:bodyPr>
          <a:lstStyle/>
          <a:p>
            <a:pPr marL="0" indent="0">
              <a:buNone/>
            </a:pPr>
            <a:r>
              <a:rPr lang="en-US" sz="4800" dirty="0">
                <a:effectLst/>
                <a:latin typeface="Bodoni 72 Book" pitchFamily="2" charset="0"/>
              </a:rPr>
              <a:t>Israel, ‘</a:t>
            </a:r>
            <a:r>
              <a:rPr lang="en-US" sz="4800" dirty="0">
                <a:solidFill>
                  <a:srgbClr val="FFFF00"/>
                </a:solidFill>
                <a:effectLst/>
                <a:latin typeface="Bodoni 72 Book" pitchFamily="2" charset="0"/>
              </a:rPr>
              <a:t>I AM </a:t>
            </a:r>
            <a:r>
              <a:rPr lang="en-US" sz="4800" dirty="0">
                <a:effectLst/>
                <a:latin typeface="Bodoni 72 Book" pitchFamily="2" charset="0"/>
              </a:rPr>
              <a:t>has sent me to you.’” </a:t>
            </a:r>
            <a:r>
              <a:rPr lang="en-US" sz="4800" b="1" baseline="30000" dirty="0">
                <a:effectLst/>
                <a:latin typeface="BODONI 72 BOOK" pitchFamily="2" charset="0"/>
              </a:rPr>
              <a:t>15</a:t>
            </a:r>
            <a:r>
              <a:rPr lang="en-US" sz="4800" dirty="0">
                <a:effectLst/>
                <a:latin typeface="Bodoni 72 Book" pitchFamily="2" charset="0"/>
              </a:rPr>
              <a:t> God, furthermore, said to Moses, “Thus you shall say to the sons of Israel, ‘The LORD, the God of your fathers, the God of Abraham, the God of Isaac, and the God of Jacob, has sent me to you.’ This is </a:t>
            </a:r>
            <a:r>
              <a:rPr lang="en-US" sz="4800" dirty="0">
                <a:solidFill>
                  <a:srgbClr val="FFFF00"/>
                </a:solidFill>
                <a:effectLst/>
                <a:latin typeface="Bodoni 72 Book" pitchFamily="2" charset="0"/>
              </a:rPr>
              <a:t>My name forever</a:t>
            </a:r>
            <a:r>
              <a:rPr lang="en-US" sz="4800" dirty="0">
                <a:effectLst/>
                <a:latin typeface="Bodoni 72 Book" pitchFamily="2" charset="0"/>
              </a:rPr>
              <a:t>, and this is My memorial-name </a:t>
            </a:r>
            <a:r>
              <a:rPr lang="en-US" sz="4800" dirty="0">
                <a:solidFill>
                  <a:srgbClr val="FFFF00"/>
                </a:solidFill>
                <a:effectLst/>
                <a:latin typeface="Bodoni 72 Book" pitchFamily="2" charset="0"/>
              </a:rPr>
              <a:t>to all generations</a:t>
            </a:r>
            <a:r>
              <a:rPr lang="en-US" sz="4800" dirty="0">
                <a:effectLst/>
                <a:latin typeface="Bodoni 72 Book" pitchFamily="2" charset="0"/>
              </a:rPr>
              <a:t>.</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pic>
        <p:nvPicPr>
          <p:cNvPr id="3" name="Picture 2">
            <a:extLst>
              <a:ext uri="{FF2B5EF4-FFF2-40B4-BE49-F238E27FC236}">
                <a16:creationId xmlns:a16="http://schemas.microsoft.com/office/drawing/2014/main" id="{52812376-7F92-4E5C-9C43-310D44A4B8B6}"/>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
        <p:nvSpPr>
          <p:cNvPr id="4" name="Content Placeholder 2">
            <a:extLst>
              <a:ext uri="{FF2B5EF4-FFF2-40B4-BE49-F238E27FC236}">
                <a16:creationId xmlns:a16="http://schemas.microsoft.com/office/drawing/2014/main" id="{AB4F69BD-84FB-3EAC-3B17-4D5DFB5D047D}"/>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38499119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624144" y="416755"/>
            <a:ext cx="8043856"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What’s In A Name?</a:t>
            </a:r>
          </a:p>
        </p:txBody>
      </p:sp>
      <p:sp>
        <p:nvSpPr>
          <p:cNvPr id="6" name="Content Placeholder 2"/>
          <p:cNvSpPr>
            <a:spLocks noGrp="1"/>
          </p:cNvSpPr>
          <p:nvPr>
            <p:ph idx="1"/>
          </p:nvPr>
        </p:nvSpPr>
        <p:spPr>
          <a:xfrm>
            <a:off x="244699" y="1700213"/>
            <a:ext cx="10423301" cy="4525963"/>
          </a:xfrm>
        </p:spPr>
        <p:txBody>
          <a:bodyPr>
            <a:noAutofit/>
          </a:bodyPr>
          <a:lstStyle/>
          <a:p>
            <a:r>
              <a:rPr lang="en-US" sz="4800" dirty="0">
                <a:latin typeface="Baskerville" charset="0"/>
                <a:ea typeface="Baskerville" charset="0"/>
                <a:cs typeface="Baskerville" charset="0"/>
              </a:rPr>
              <a:t>Ex. 3.13-15; 6.2,3</a:t>
            </a:r>
          </a:p>
          <a:p>
            <a:pPr lvl="1"/>
            <a:r>
              <a:rPr lang="en-US" sz="4800" dirty="0">
                <a:latin typeface="Baskerville" charset="0"/>
                <a:ea typeface="Baskerville" charset="0"/>
                <a:cs typeface="Baskerville" charset="0"/>
              </a:rPr>
              <a:t>God’s Response: “I AM WHO I AM</a:t>
            </a:r>
            <a:r>
              <a:rPr lang="en-US" sz="4800">
                <a:latin typeface="Baskerville" charset="0"/>
                <a:ea typeface="Baskerville" charset="0"/>
                <a:cs typeface="Baskerville" charset="0"/>
              </a:rPr>
              <a:t>” </a:t>
            </a:r>
            <a:endParaRPr lang="en-US" sz="4800" dirty="0">
              <a:latin typeface="Baskerville" charset="0"/>
              <a:ea typeface="Baskerville" charset="0"/>
              <a:cs typeface="Baskerville" charset="0"/>
            </a:endParaRPr>
          </a:p>
        </p:txBody>
      </p:sp>
      <p:pic>
        <p:nvPicPr>
          <p:cNvPr id="11" name="Picture 10" descr="potw1649a.jpg">
            <a:extLst>
              <a:ext uri="{FF2B5EF4-FFF2-40B4-BE49-F238E27FC236}">
                <a16:creationId xmlns:a16="http://schemas.microsoft.com/office/drawing/2014/main" id="{32EDF0CD-24BA-984B-9428-42D5C2FFF7F8}"/>
              </a:ext>
            </a:extLst>
          </p:cNvPr>
          <p:cNvPicPr>
            <a:picLocks noChangeAspect="1"/>
          </p:cNvPicPr>
          <p:nvPr/>
        </p:nvPicPr>
        <p:blipFill rotWithShape="1">
          <a:blip r:embed="rId2">
            <a:alphaModFix amt="87000"/>
          </a:blip>
          <a:srcRect l="-1" t="14349" r="33" b="-11148"/>
          <a:stretch/>
        </p:blipFill>
        <p:spPr>
          <a:xfrm>
            <a:off x="0" y="0"/>
            <a:ext cx="2865941" cy="1976511"/>
          </a:xfrm>
          <a:prstGeom prst="rect">
            <a:avLst/>
          </a:prstGeom>
        </p:spPr>
      </p:pic>
      <p:pic>
        <p:nvPicPr>
          <p:cNvPr id="3" name="Picture 2">
            <a:extLst>
              <a:ext uri="{FF2B5EF4-FFF2-40B4-BE49-F238E27FC236}">
                <a16:creationId xmlns:a16="http://schemas.microsoft.com/office/drawing/2014/main" id="{55799695-83A5-3B6B-CF70-23C3E5B6506A}"/>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Tree>
    <p:extLst>
      <p:ext uri="{BB962C8B-B14F-4D97-AF65-F5344CB8AC3E}">
        <p14:creationId xmlns:p14="http://schemas.microsoft.com/office/powerpoint/2010/main" val="296474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heel(1)">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624144" y="416755"/>
            <a:ext cx="8043856"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What’s In A Name?</a:t>
            </a:r>
          </a:p>
        </p:txBody>
      </p:sp>
      <p:sp>
        <p:nvSpPr>
          <p:cNvPr id="6" name="Content Placeholder 2"/>
          <p:cNvSpPr>
            <a:spLocks noGrp="1"/>
          </p:cNvSpPr>
          <p:nvPr>
            <p:ph idx="1"/>
          </p:nvPr>
        </p:nvSpPr>
        <p:spPr>
          <a:xfrm>
            <a:off x="244699" y="1700213"/>
            <a:ext cx="10423301" cy="4525963"/>
          </a:xfrm>
        </p:spPr>
        <p:txBody>
          <a:bodyPr>
            <a:noAutofit/>
          </a:bodyPr>
          <a:lstStyle/>
          <a:p>
            <a:r>
              <a:rPr lang="en-US" sz="4800" dirty="0">
                <a:latin typeface="Baskerville" charset="0"/>
                <a:ea typeface="Baskerville" charset="0"/>
                <a:cs typeface="Baskerville" charset="0"/>
              </a:rPr>
              <a:t>Ex. 3.13-15; 6.2,3</a:t>
            </a:r>
          </a:p>
          <a:p>
            <a:pPr lvl="1"/>
            <a:r>
              <a:rPr lang="en-US" sz="4800" dirty="0">
                <a:latin typeface="Baskerville" charset="0"/>
                <a:ea typeface="Baskerville" charset="0"/>
                <a:cs typeface="Baskerville" charset="0"/>
              </a:rPr>
              <a:t>God’s Response: “I AM WHO I AM” </a:t>
            </a:r>
          </a:p>
          <a:p>
            <a:pPr lvl="1"/>
            <a:r>
              <a:rPr lang="en-US" sz="4800" dirty="0">
                <a:latin typeface="Baskerville" charset="0"/>
                <a:ea typeface="Baskerville" charset="0"/>
                <a:cs typeface="Baskerville" charset="0"/>
              </a:rPr>
              <a:t> </a:t>
            </a:r>
            <a:r>
              <a:rPr lang="en-US" sz="4800" dirty="0" err="1">
                <a:latin typeface="PCSB Hebrew" panose="020B0500000000000000" pitchFamily="2" charset="0"/>
                <a:ea typeface="Baskerville" charset="0"/>
                <a:cs typeface="Baskerville" charset="0"/>
              </a:rPr>
              <a:t>hwhy</a:t>
            </a:r>
            <a:r>
              <a:rPr lang="en-US" sz="4800" dirty="0">
                <a:solidFill>
                  <a:srgbClr val="FFC000"/>
                </a:solidFill>
                <a:latin typeface="Baskerville" charset="0"/>
                <a:ea typeface="Baskerville" charset="0"/>
                <a:cs typeface="Baskerville" charset="0"/>
              </a:rPr>
              <a:t> - YHWH;</a:t>
            </a:r>
            <a:r>
              <a:rPr lang="en-US" sz="4800" dirty="0">
                <a:latin typeface="PCSB Hebrew" panose="020B0500000000000000" pitchFamily="2" charset="0"/>
                <a:ea typeface="Baskerville" charset="0"/>
                <a:cs typeface="Baskerville" charset="0"/>
              </a:rPr>
              <a:t> </a:t>
            </a:r>
            <a:r>
              <a:rPr lang="en-US" sz="4800" dirty="0" err="1">
                <a:latin typeface="PCSB Hebrew" panose="020B0500000000000000" pitchFamily="2" charset="0"/>
                <a:ea typeface="Baskerville" charset="0"/>
                <a:cs typeface="Baskerville" charset="0"/>
              </a:rPr>
              <a:t>hyh</a:t>
            </a:r>
            <a:r>
              <a:rPr lang="en-US" sz="4800" dirty="0">
                <a:latin typeface="PCSB Hebrew" panose="020B0500000000000000" pitchFamily="2" charset="0"/>
                <a:ea typeface="Baskerville" charset="0"/>
                <a:cs typeface="Baskerville" charset="0"/>
              </a:rPr>
              <a:t> </a:t>
            </a:r>
            <a:r>
              <a:rPr lang="en-US" sz="4800" dirty="0">
                <a:latin typeface="Baskerville" charset="0"/>
                <a:ea typeface="Baskerville" charset="0"/>
                <a:cs typeface="Baskerville" charset="0"/>
              </a:rPr>
              <a:t>- HAYAH; </a:t>
            </a:r>
          </a:p>
        </p:txBody>
      </p:sp>
      <p:pic>
        <p:nvPicPr>
          <p:cNvPr id="11" name="Picture 10" descr="potw1649a.jpg">
            <a:extLst>
              <a:ext uri="{FF2B5EF4-FFF2-40B4-BE49-F238E27FC236}">
                <a16:creationId xmlns:a16="http://schemas.microsoft.com/office/drawing/2014/main" id="{32EDF0CD-24BA-984B-9428-42D5C2FFF7F8}"/>
              </a:ext>
            </a:extLst>
          </p:cNvPr>
          <p:cNvPicPr>
            <a:picLocks noChangeAspect="1"/>
          </p:cNvPicPr>
          <p:nvPr/>
        </p:nvPicPr>
        <p:blipFill rotWithShape="1">
          <a:blip r:embed="rId2">
            <a:alphaModFix amt="87000"/>
          </a:blip>
          <a:srcRect l="-1" t="14349" r="33" b="-11148"/>
          <a:stretch/>
        </p:blipFill>
        <p:spPr>
          <a:xfrm>
            <a:off x="0" y="0"/>
            <a:ext cx="2865941" cy="1976511"/>
          </a:xfrm>
          <a:prstGeom prst="rect">
            <a:avLst/>
          </a:prstGeom>
        </p:spPr>
      </p:pic>
      <p:pic>
        <p:nvPicPr>
          <p:cNvPr id="3" name="Picture 2">
            <a:extLst>
              <a:ext uri="{FF2B5EF4-FFF2-40B4-BE49-F238E27FC236}">
                <a16:creationId xmlns:a16="http://schemas.microsoft.com/office/drawing/2014/main" id="{55799695-83A5-3B6B-CF70-23C3E5B6506A}"/>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pic>
        <p:nvPicPr>
          <p:cNvPr id="4" name="Picture 3">
            <a:extLst>
              <a:ext uri="{FF2B5EF4-FFF2-40B4-BE49-F238E27FC236}">
                <a16:creationId xmlns:a16="http://schemas.microsoft.com/office/drawing/2014/main" id="{9C2DE076-A074-15D1-95E5-5E8D3C09C853}"/>
              </a:ext>
            </a:extLst>
          </p:cNvPr>
          <p:cNvPicPr>
            <a:picLocks noChangeAspect="1"/>
          </p:cNvPicPr>
          <p:nvPr/>
        </p:nvPicPr>
        <p:blipFill>
          <a:blip r:embed="rId5"/>
          <a:stretch>
            <a:fillRect/>
          </a:stretch>
        </p:blipFill>
        <p:spPr>
          <a:xfrm>
            <a:off x="530449" y="3490840"/>
            <a:ext cx="9061451" cy="1034836"/>
          </a:xfrm>
          <a:prstGeom prst="rect">
            <a:avLst/>
          </a:prstGeom>
        </p:spPr>
      </p:pic>
    </p:spTree>
    <p:extLst>
      <p:ext uri="{BB962C8B-B14F-4D97-AF65-F5344CB8AC3E}">
        <p14:creationId xmlns:p14="http://schemas.microsoft.com/office/powerpoint/2010/main" val="2786073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624144" y="416755"/>
            <a:ext cx="8043856"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What’s In A Name?</a:t>
            </a:r>
          </a:p>
        </p:txBody>
      </p:sp>
      <p:sp>
        <p:nvSpPr>
          <p:cNvPr id="6" name="Content Placeholder 2"/>
          <p:cNvSpPr>
            <a:spLocks noGrp="1"/>
          </p:cNvSpPr>
          <p:nvPr>
            <p:ph idx="1"/>
          </p:nvPr>
        </p:nvSpPr>
        <p:spPr>
          <a:xfrm>
            <a:off x="244699" y="1700213"/>
            <a:ext cx="10423301" cy="4525963"/>
          </a:xfrm>
        </p:spPr>
        <p:txBody>
          <a:bodyPr>
            <a:noAutofit/>
          </a:bodyPr>
          <a:lstStyle/>
          <a:p>
            <a:r>
              <a:rPr lang="en-US" sz="4800" dirty="0">
                <a:latin typeface="Baskerville" charset="0"/>
                <a:ea typeface="Baskerville" charset="0"/>
                <a:cs typeface="Baskerville" charset="0"/>
              </a:rPr>
              <a:t>Ex. 3.13-15; 6.2,3</a:t>
            </a:r>
          </a:p>
          <a:p>
            <a:pPr lvl="1"/>
            <a:r>
              <a:rPr lang="en-US" sz="4800" dirty="0">
                <a:latin typeface="Baskerville" charset="0"/>
                <a:ea typeface="Baskerville" charset="0"/>
                <a:cs typeface="Baskerville" charset="0"/>
              </a:rPr>
              <a:t>God’s Response: “I AM WHO I AM” </a:t>
            </a:r>
          </a:p>
          <a:p>
            <a:pPr lvl="1"/>
            <a:r>
              <a:rPr lang="en-US" sz="4800" dirty="0">
                <a:latin typeface="Baskerville" charset="0"/>
                <a:ea typeface="Baskerville" charset="0"/>
                <a:cs typeface="Baskerville" charset="0"/>
              </a:rPr>
              <a:t> </a:t>
            </a:r>
            <a:r>
              <a:rPr lang="en-US" sz="4800" dirty="0" err="1">
                <a:latin typeface="PCSB Hebrew" panose="020B0500000000000000" pitchFamily="2" charset="0"/>
                <a:ea typeface="Baskerville" charset="0"/>
                <a:cs typeface="Baskerville" charset="0"/>
              </a:rPr>
              <a:t>hwhy</a:t>
            </a:r>
            <a:r>
              <a:rPr lang="en-US" sz="4800" dirty="0">
                <a:solidFill>
                  <a:srgbClr val="FFC000"/>
                </a:solidFill>
                <a:latin typeface="Baskerville" charset="0"/>
                <a:ea typeface="Baskerville" charset="0"/>
                <a:cs typeface="Baskerville" charset="0"/>
              </a:rPr>
              <a:t> - YHWH;</a:t>
            </a:r>
            <a:r>
              <a:rPr lang="en-US" sz="4800" dirty="0">
                <a:latin typeface="PCSB Hebrew" panose="020B0500000000000000" pitchFamily="2" charset="0"/>
                <a:ea typeface="Baskerville" charset="0"/>
                <a:cs typeface="Baskerville" charset="0"/>
              </a:rPr>
              <a:t> </a:t>
            </a:r>
            <a:r>
              <a:rPr lang="en-US" sz="4800" dirty="0" err="1">
                <a:latin typeface="PCSB Hebrew" panose="020B0500000000000000" pitchFamily="2" charset="0"/>
                <a:ea typeface="Baskerville" charset="0"/>
                <a:cs typeface="Baskerville" charset="0"/>
              </a:rPr>
              <a:t>hyh</a:t>
            </a:r>
            <a:r>
              <a:rPr lang="en-US" sz="4800" dirty="0">
                <a:latin typeface="PCSB Hebrew" panose="020B0500000000000000" pitchFamily="2" charset="0"/>
                <a:ea typeface="Baskerville" charset="0"/>
                <a:cs typeface="Baskerville" charset="0"/>
              </a:rPr>
              <a:t> </a:t>
            </a:r>
            <a:r>
              <a:rPr lang="en-US" sz="4800" dirty="0">
                <a:latin typeface="Baskerville" charset="0"/>
                <a:ea typeface="Baskerville" charset="0"/>
                <a:cs typeface="Baskerville" charset="0"/>
              </a:rPr>
              <a:t>- HAYAH; </a:t>
            </a:r>
          </a:p>
          <a:p>
            <a:pPr lvl="1"/>
            <a:r>
              <a:rPr lang="en-US" sz="4800" dirty="0">
                <a:latin typeface="Baskerville" charset="0"/>
                <a:ea typeface="Baskerville" charset="0"/>
                <a:cs typeface="Baskerville" charset="0"/>
              </a:rPr>
              <a:t>Gen. 27.29 – </a:t>
            </a:r>
            <a:r>
              <a:rPr lang="en-US" sz="4800" dirty="0" err="1">
                <a:latin typeface="PCSB Hebrew" panose="020B0500000000000000" pitchFamily="2" charset="0"/>
                <a:ea typeface="Baskerville" charset="0"/>
                <a:cs typeface="Baskerville" charset="0"/>
              </a:rPr>
              <a:t>hwh</a:t>
            </a:r>
            <a:r>
              <a:rPr lang="en-US" sz="4800" dirty="0">
                <a:latin typeface="PCSB Hebrew" panose="020B0500000000000000" pitchFamily="2" charset="0"/>
                <a:ea typeface="Baskerville" charset="0"/>
                <a:cs typeface="Baskerville" charset="0"/>
              </a:rPr>
              <a:t> </a:t>
            </a:r>
            <a:endParaRPr lang="en-US" sz="4800" dirty="0">
              <a:latin typeface="Baskerville" charset="0"/>
              <a:ea typeface="Baskerville" charset="0"/>
              <a:cs typeface="Baskerville" charset="0"/>
            </a:endParaRPr>
          </a:p>
        </p:txBody>
      </p:sp>
      <p:pic>
        <p:nvPicPr>
          <p:cNvPr id="11" name="Picture 10" descr="potw1649a.jpg">
            <a:extLst>
              <a:ext uri="{FF2B5EF4-FFF2-40B4-BE49-F238E27FC236}">
                <a16:creationId xmlns:a16="http://schemas.microsoft.com/office/drawing/2014/main" id="{32EDF0CD-24BA-984B-9428-42D5C2FFF7F8}"/>
              </a:ext>
            </a:extLst>
          </p:cNvPr>
          <p:cNvPicPr>
            <a:picLocks noChangeAspect="1"/>
          </p:cNvPicPr>
          <p:nvPr/>
        </p:nvPicPr>
        <p:blipFill rotWithShape="1">
          <a:blip r:embed="rId2">
            <a:alphaModFix amt="87000"/>
          </a:blip>
          <a:srcRect l="-1" t="14349" r="33" b="-11148"/>
          <a:stretch/>
        </p:blipFill>
        <p:spPr>
          <a:xfrm>
            <a:off x="0" y="0"/>
            <a:ext cx="2865941" cy="1976511"/>
          </a:xfrm>
          <a:prstGeom prst="rect">
            <a:avLst/>
          </a:prstGeom>
        </p:spPr>
      </p:pic>
      <p:pic>
        <p:nvPicPr>
          <p:cNvPr id="3" name="Picture 2">
            <a:extLst>
              <a:ext uri="{FF2B5EF4-FFF2-40B4-BE49-F238E27FC236}">
                <a16:creationId xmlns:a16="http://schemas.microsoft.com/office/drawing/2014/main" id="{55799695-83A5-3B6B-CF70-23C3E5B6506A}"/>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pic>
        <p:nvPicPr>
          <p:cNvPr id="4" name="Picture 3" descr="A number on a black background&#10;&#10;Description automatically generated">
            <a:extLst>
              <a:ext uri="{FF2B5EF4-FFF2-40B4-BE49-F238E27FC236}">
                <a16:creationId xmlns:a16="http://schemas.microsoft.com/office/drawing/2014/main" id="{00F21EA6-B8A4-128F-181B-F440989DD7CF}"/>
              </a:ext>
            </a:extLst>
          </p:cNvPr>
          <p:cNvPicPr>
            <a:picLocks noChangeAspect="1"/>
          </p:cNvPicPr>
          <p:nvPr/>
        </p:nvPicPr>
        <p:blipFill>
          <a:blip r:embed="rId5"/>
          <a:stretch>
            <a:fillRect/>
          </a:stretch>
        </p:blipFill>
        <p:spPr>
          <a:xfrm>
            <a:off x="555758" y="4373132"/>
            <a:ext cx="5016500" cy="965200"/>
          </a:xfrm>
          <a:prstGeom prst="rect">
            <a:avLst/>
          </a:prstGeom>
        </p:spPr>
      </p:pic>
      <p:pic>
        <p:nvPicPr>
          <p:cNvPr id="7" name="Picture 6">
            <a:extLst>
              <a:ext uri="{FF2B5EF4-FFF2-40B4-BE49-F238E27FC236}">
                <a16:creationId xmlns:a16="http://schemas.microsoft.com/office/drawing/2014/main" id="{CB82B86C-5B41-B599-9BAF-C1DD279D4E41}"/>
              </a:ext>
            </a:extLst>
          </p:cNvPr>
          <p:cNvPicPr>
            <a:picLocks noChangeAspect="1"/>
          </p:cNvPicPr>
          <p:nvPr/>
        </p:nvPicPr>
        <p:blipFill>
          <a:blip r:embed="rId6"/>
          <a:stretch>
            <a:fillRect/>
          </a:stretch>
        </p:blipFill>
        <p:spPr>
          <a:xfrm>
            <a:off x="530449" y="3490840"/>
            <a:ext cx="9061451" cy="1034836"/>
          </a:xfrm>
          <a:prstGeom prst="rect">
            <a:avLst/>
          </a:prstGeom>
        </p:spPr>
      </p:pic>
    </p:spTree>
    <p:extLst>
      <p:ext uri="{BB962C8B-B14F-4D97-AF65-F5344CB8AC3E}">
        <p14:creationId xmlns:p14="http://schemas.microsoft.com/office/powerpoint/2010/main" val="4009974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Exodus 6.2,3</a:t>
            </a:r>
          </a:p>
        </p:txBody>
      </p:sp>
      <p:sp>
        <p:nvSpPr>
          <p:cNvPr id="7" name="Content Placeholder 2"/>
          <p:cNvSpPr>
            <a:spLocks noGrp="1"/>
          </p:cNvSpPr>
          <p:nvPr>
            <p:ph idx="1"/>
          </p:nvPr>
        </p:nvSpPr>
        <p:spPr>
          <a:xfrm>
            <a:off x="122350" y="1769056"/>
            <a:ext cx="12069650" cy="3944614"/>
          </a:xfrm>
        </p:spPr>
        <p:txBody>
          <a:bodyPr>
            <a:noAutofit/>
          </a:bodyPr>
          <a:lstStyle/>
          <a:p>
            <a:pPr marL="0" indent="0">
              <a:buNone/>
            </a:pPr>
            <a:r>
              <a:rPr lang="en-US" sz="4800" b="1" dirty="0">
                <a:effectLst/>
                <a:latin typeface="BODONI 72 BOOK" pitchFamily="2" charset="0"/>
              </a:rPr>
              <a:t>Ex. 6:2</a:t>
            </a:r>
            <a:r>
              <a:rPr lang="en-US" sz="4800" dirty="0">
                <a:effectLst/>
                <a:latin typeface="Bodoni 72 Book" pitchFamily="2" charset="0"/>
              </a:rPr>
              <a:t>   God spoke further to Moses and said to him, “I am the LORD; </a:t>
            </a:r>
            <a:r>
              <a:rPr lang="en-US" sz="4800" b="1" baseline="30000" dirty="0">
                <a:effectLst/>
                <a:latin typeface="BODONI 72 BOOK" pitchFamily="2" charset="0"/>
              </a:rPr>
              <a:t>3</a:t>
            </a:r>
            <a:r>
              <a:rPr lang="en-US" sz="4800" dirty="0">
                <a:effectLst/>
                <a:latin typeface="Bodoni 72 Book" pitchFamily="2" charset="0"/>
              </a:rPr>
              <a:t> and I appeared to Abraham, Isaac, and Jacob, as God Almighty, but </a:t>
            </a:r>
            <a:r>
              <a:rPr lang="en-US" sz="4800" i="1" dirty="0">
                <a:effectLst/>
                <a:latin typeface="Bodoni 72 Book" pitchFamily="2" charset="0"/>
              </a:rPr>
              <a:t>by </a:t>
            </a:r>
            <a:r>
              <a:rPr lang="en-US" sz="4800" dirty="0">
                <a:effectLst/>
                <a:latin typeface="Bodoni 72 Book" pitchFamily="2" charset="0"/>
              </a:rPr>
              <a:t>My name, </a:t>
            </a:r>
            <a:r>
              <a:rPr lang="en-US" sz="4800" dirty="0">
                <a:solidFill>
                  <a:srgbClr val="FFFF00"/>
                </a:solidFill>
                <a:effectLst/>
                <a:latin typeface="Bodoni 72 Book" pitchFamily="2" charset="0"/>
              </a:rPr>
              <a:t>LORD</a:t>
            </a:r>
            <a:r>
              <a:rPr lang="en-US" sz="4800" dirty="0">
                <a:effectLst/>
                <a:latin typeface="Bodoni 72 Book" pitchFamily="2" charset="0"/>
              </a:rPr>
              <a:t>, I did not make Myself known to them.</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pic>
        <p:nvPicPr>
          <p:cNvPr id="3" name="Picture 2">
            <a:extLst>
              <a:ext uri="{FF2B5EF4-FFF2-40B4-BE49-F238E27FC236}">
                <a16:creationId xmlns:a16="http://schemas.microsoft.com/office/drawing/2014/main" id="{52812376-7F92-4E5C-9C43-310D44A4B8B6}"/>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
        <p:nvSpPr>
          <p:cNvPr id="4" name="Content Placeholder 2">
            <a:extLst>
              <a:ext uri="{FF2B5EF4-FFF2-40B4-BE49-F238E27FC236}">
                <a16:creationId xmlns:a16="http://schemas.microsoft.com/office/drawing/2014/main" id="{AB4F69BD-84FB-3EAC-3B17-4D5DFB5D047D}"/>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14072838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John 8.56-58</a:t>
            </a:r>
          </a:p>
        </p:txBody>
      </p:sp>
      <p:sp>
        <p:nvSpPr>
          <p:cNvPr id="7" name="Content Placeholder 2"/>
          <p:cNvSpPr>
            <a:spLocks noGrp="1"/>
          </p:cNvSpPr>
          <p:nvPr>
            <p:ph idx="1"/>
          </p:nvPr>
        </p:nvSpPr>
        <p:spPr>
          <a:xfrm>
            <a:off x="122350" y="2290091"/>
            <a:ext cx="12069650" cy="3944614"/>
          </a:xfrm>
        </p:spPr>
        <p:txBody>
          <a:bodyPr>
            <a:noAutofit/>
          </a:bodyPr>
          <a:lstStyle/>
          <a:p>
            <a:pPr marL="0" indent="0">
              <a:buNone/>
            </a:pPr>
            <a:r>
              <a:rPr lang="en-US" sz="4800" b="1" baseline="30000" dirty="0">
                <a:effectLst/>
                <a:latin typeface="BODONI 72 BOOK" pitchFamily="2" charset="0"/>
              </a:rPr>
              <a:t>56</a:t>
            </a:r>
            <a:r>
              <a:rPr lang="en-US" sz="4800" dirty="0">
                <a:effectLst/>
                <a:latin typeface="Bodoni 72 Book" pitchFamily="2" charset="0"/>
              </a:rPr>
              <a:t> “Your father Abraham rejoiced to see My day, and he saw</a:t>
            </a:r>
            <a:r>
              <a:rPr lang="en-US" sz="4800" i="1" dirty="0">
                <a:effectLst/>
                <a:latin typeface="Bodoni 72 Book" pitchFamily="2" charset="0"/>
              </a:rPr>
              <a:t> it</a:t>
            </a:r>
            <a:r>
              <a:rPr lang="en-US" sz="4800" dirty="0">
                <a:effectLst/>
                <a:latin typeface="Bodoni 72 Book" pitchFamily="2" charset="0"/>
              </a:rPr>
              <a:t> and was glad.” </a:t>
            </a:r>
            <a:r>
              <a:rPr lang="en-US" sz="4800" b="1" baseline="30000" dirty="0">
                <a:effectLst/>
                <a:latin typeface="BODONI 72 BOOK" pitchFamily="2" charset="0"/>
              </a:rPr>
              <a:t>57</a:t>
            </a:r>
            <a:r>
              <a:rPr lang="en-US" sz="4800" dirty="0">
                <a:effectLst/>
                <a:latin typeface="Bodoni 72 Book" pitchFamily="2" charset="0"/>
              </a:rPr>
              <a:t> So the Jews said to Him, “You are not yet fifty years old, and have You seen Abraham?” </a:t>
            </a:r>
            <a:r>
              <a:rPr lang="en-US" sz="4800" b="1" baseline="30000" dirty="0">
                <a:effectLst/>
                <a:latin typeface="BODONI 72 BOOK" pitchFamily="2" charset="0"/>
              </a:rPr>
              <a:t>58</a:t>
            </a:r>
            <a:r>
              <a:rPr lang="en-US" sz="4800" dirty="0">
                <a:effectLst/>
                <a:latin typeface="Bodoni 72 Book" pitchFamily="2" charset="0"/>
              </a:rPr>
              <a:t> Jesus said to them, “Truly, truly, I say to you, </a:t>
            </a:r>
            <a:r>
              <a:rPr lang="en-US" sz="4800" dirty="0">
                <a:solidFill>
                  <a:srgbClr val="FFFF00"/>
                </a:solidFill>
                <a:effectLst/>
                <a:latin typeface="Bodoni 72 Book" pitchFamily="2" charset="0"/>
              </a:rPr>
              <a:t>before Abraham was born, I am.”</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3">
            <a:alphaModFix amt="87000"/>
          </a:blip>
          <a:srcRect l="-1" t="18013" r="33" b="2384"/>
          <a:stretch/>
        </p:blipFill>
        <p:spPr>
          <a:xfrm>
            <a:off x="0" y="0"/>
            <a:ext cx="2865941" cy="1625398"/>
          </a:xfrm>
          <a:prstGeom prst="rect">
            <a:avLst/>
          </a:prstGeom>
        </p:spPr>
      </p:pic>
      <p:pic>
        <p:nvPicPr>
          <p:cNvPr id="3" name="Picture 2">
            <a:extLst>
              <a:ext uri="{FF2B5EF4-FFF2-40B4-BE49-F238E27FC236}">
                <a16:creationId xmlns:a16="http://schemas.microsoft.com/office/drawing/2014/main" id="{52812376-7F92-4E5C-9C43-310D44A4B8B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
        <p:nvSpPr>
          <p:cNvPr id="4" name="Content Placeholder 2">
            <a:extLst>
              <a:ext uri="{FF2B5EF4-FFF2-40B4-BE49-F238E27FC236}">
                <a16:creationId xmlns:a16="http://schemas.microsoft.com/office/drawing/2014/main" id="{AB4F69BD-84FB-3EAC-3B17-4D5DFB5D047D}"/>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4101191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624144" y="416755"/>
            <a:ext cx="8043856"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What’s In A Name?</a:t>
            </a:r>
          </a:p>
        </p:txBody>
      </p:sp>
      <p:pic>
        <p:nvPicPr>
          <p:cNvPr id="11" name="Picture 10" descr="potw1649a.jpg">
            <a:extLst>
              <a:ext uri="{FF2B5EF4-FFF2-40B4-BE49-F238E27FC236}">
                <a16:creationId xmlns:a16="http://schemas.microsoft.com/office/drawing/2014/main" id="{32EDF0CD-24BA-984B-9428-42D5C2FFF7F8}"/>
              </a:ext>
            </a:extLst>
          </p:cNvPr>
          <p:cNvPicPr>
            <a:picLocks noChangeAspect="1"/>
          </p:cNvPicPr>
          <p:nvPr/>
        </p:nvPicPr>
        <p:blipFill rotWithShape="1">
          <a:blip r:embed="rId2">
            <a:alphaModFix amt="87000"/>
          </a:blip>
          <a:srcRect l="-1" t="14349" r="33" b="-11148"/>
          <a:stretch/>
        </p:blipFill>
        <p:spPr>
          <a:xfrm>
            <a:off x="0" y="0"/>
            <a:ext cx="2865941" cy="1976511"/>
          </a:xfrm>
          <a:prstGeom prst="rect">
            <a:avLst/>
          </a:prstGeom>
        </p:spPr>
      </p:pic>
      <p:pic>
        <p:nvPicPr>
          <p:cNvPr id="2" name="Picture 1">
            <a:extLst>
              <a:ext uri="{FF2B5EF4-FFF2-40B4-BE49-F238E27FC236}">
                <a16:creationId xmlns:a16="http://schemas.microsoft.com/office/drawing/2014/main" id="{9D870766-1325-B6B2-D0AD-7BB8342FA956}"/>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
        <p:nvSpPr>
          <p:cNvPr id="7" name="Content Placeholder 2">
            <a:extLst>
              <a:ext uri="{FF2B5EF4-FFF2-40B4-BE49-F238E27FC236}">
                <a16:creationId xmlns:a16="http://schemas.microsoft.com/office/drawing/2014/main" id="{AEE3767C-F096-198A-255A-5D4D2BDC18CF}"/>
              </a:ext>
            </a:extLst>
          </p:cNvPr>
          <p:cNvSpPr>
            <a:spLocks noGrp="1"/>
          </p:cNvSpPr>
          <p:nvPr>
            <p:ph idx="1"/>
          </p:nvPr>
        </p:nvSpPr>
        <p:spPr>
          <a:xfrm>
            <a:off x="244699" y="1700213"/>
            <a:ext cx="11903299" cy="4525963"/>
          </a:xfrm>
        </p:spPr>
        <p:txBody>
          <a:bodyPr>
            <a:noAutofit/>
          </a:bodyPr>
          <a:lstStyle/>
          <a:p>
            <a:r>
              <a:rPr lang="en-US" sz="4800" dirty="0">
                <a:latin typeface="Baskerville" charset="0"/>
                <a:ea typeface="Baskerville" charset="0"/>
                <a:cs typeface="Baskerville" charset="0"/>
              </a:rPr>
              <a:t>Ex. 3.13-15; 6.2,3 – “I AM WHO I AM”</a:t>
            </a:r>
          </a:p>
          <a:p>
            <a:r>
              <a:rPr lang="en-US" sz="4800" dirty="0">
                <a:latin typeface="Baskerville" charset="0"/>
                <a:ea typeface="Baskerville" charset="0"/>
                <a:cs typeface="Baskerville" charset="0"/>
              </a:rPr>
              <a:t>Ex. 34.6,7; Malachi 3.6</a:t>
            </a:r>
          </a:p>
        </p:txBody>
      </p:sp>
    </p:spTree>
    <p:extLst>
      <p:ext uri="{BB962C8B-B14F-4D97-AF65-F5344CB8AC3E}">
        <p14:creationId xmlns:p14="http://schemas.microsoft.com/office/powerpoint/2010/main" val="171736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heel(1)">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otw1649a.jpg"/>
          <p:cNvPicPr>
            <a:picLocks noChangeAspect="1"/>
          </p:cNvPicPr>
          <p:nvPr/>
        </p:nvPicPr>
        <p:blipFill rotWithShape="1">
          <a:blip r:embed="rId2">
            <a:alphaModFix amt="87000"/>
          </a:blip>
          <a:srcRect l="-1" t="14349" r="33" b="-11148"/>
          <a:stretch/>
        </p:blipFill>
        <p:spPr>
          <a:xfrm>
            <a:off x="0" y="0"/>
            <a:ext cx="2865941" cy="1976511"/>
          </a:xfrm>
          <a:prstGeom prst="rect">
            <a:avLst/>
          </a:prstGeom>
        </p:spPr>
      </p:pic>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Jeremiah 9.23,24</a:t>
            </a:r>
          </a:p>
        </p:txBody>
      </p:sp>
      <p:sp>
        <p:nvSpPr>
          <p:cNvPr id="7" name="Content Placeholder 2"/>
          <p:cNvSpPr>
            <a:spLocks noGrp="1"/>
          </p:cNvSpPr>
          <p:nvPr>
            <p:ph idx="1"/>
          </p:nvPr>
        </p:nvSpPr>
        <p:spPr>
          <a:xfrm>
            <a:off x="0" y="1632126"/>
            <a:ext cx="12192000" cy="4395065"/>
          </a:xfrm>
        </p:spPr>
        <p:txBody>
          <a:bodyPr>
            <a:noAutofit/>
          </a:bodyPr>
          <a:lstStyle/>
          <a:p>
            <a:pPr marL="0" indent="0">
              <a:buNone/>
            </a:pPr>
            <a:r>
              <a:rPr lang="en-US" sz="4800" dirty="0">
                <a:latin typeface="Bodoni 72 Book" pitchFamily="2" charset="0"/>
              </a:rPr>
              <a:t>Thus says the LORD, “Let not a wise man boast of his wisdom, and let not the mighty man boast of his might, let not a rich man boast of his riches; </a:t>
            </a:r>
            <a:r>
              <a:rPr lang="en-US" sz="4800" dirty="0">
                <a:solidFill>
                  <a:srgbClr val="FFFF00"/>
                </a:solidFill>
                <a:latin typeface="Bodoni 72 Book" pitchFamily="2" charset="0"/>
              </a:rPr>
              <a:t>but let him who boasts boast of this, that he understands and knows Me, </a:t>
            </a:r>
            <a:r>
              <a:rPr lang="en-US" sz="4800" dirty="0">
                <a:latin typeface="Bodoni 72 Book" pitchFamily="2" charset="0"/>
              </a:rPr>
              <a:t>that I am the LORD who exercises lovingkindness, justice and righteousness on earth; for I delight in these things,” declares the LORD.</a:t>
            </a:r>
          </a:p>
          <a:p>
            <a:pPr marL="742950" indent="-742950" algn="ctr">
              <a:buFont typeface="+mj-lt"/>
              <a:buAutoNum type="arabicPeriod"/>
            </a:pPr>
            <a:endParaRPr lang="en-US" sz="4800" dirty="0">
              <a:latin typeface="Baskerville" charset="0"/>
              <a:ea typeface="Baskerville" charset="0"/>
              <a:cs typeface="Baskerville" charset="0"/>
            </a:endParaRPr>
          </a:p>
        </p:txBody>
      </p:sp>
      <p:sp>
        <p:nvSpPr>
          <p:cNvPr id="2" name="TextBox 1">
            <a:extLst>
              <a:ext uri="{FF2B5EF4-FFF2-40B4-BE49-F238E27FC236}">
                <a16:creationId xmlns:a16="http://schemas.microsoft.com/office/drawing/2014/main" id="{BE231462-1E95-5E9A-60A6-6F7261B904D8}"/>
              </a:ext>
            </a:extLst>
          </p:cNvPr>
          <p:cNvSpPr txBox="1"/>
          <p:nvPr/>
        </p:nvSpPr>
        <p:spPr>
          <a:xfrm>
            <a:off x="11159067" y="165099"/>
            <a:ext cx="1219200" cy="400110"/>
          </a:xfrm>
          <a:prstGeom prst="rect">
            <a:avLst/>
          </a:prstGeom>
          <a:noFill/>
        </p:spPr>
        <p:txBody>
          <a:bodyPr wrap="square">
            <a:spAutoFit/>
          </a:bodyPr>
          <a:lstStyle/>
          <a:p>
            <a:r>
              <a:rPr lang="en-US" sz="2000" b="1" i="1" dirty="0">
                <a:latin typeface="BODONI 72 BOOK" pitchFamily="2" charset="0"/>
              </a:rPr>
              <a:t>NASB95</a:t>
            </a:r>
          </a:p>
        </p:txBody>
      </p:sp>
    </p:spTree>
    <p:extLst>
      <p:ext uri="{BB962C8B-B14F-4D97-AF65-F5344CB8AC3E}">
        <p14:creationId xmlns:p14="http://schemas.microsoft.com/office/powerpoint/2010/main" val="24173864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Exodus 34.6,7</a:t>
            </a:r>
          </a:p>
        </p:txBody>
      </p:sp>
      <p:sp>
        <p:nvSpPr>
          <p:cNvPr id="7" name="Content Placeholder 2"/>
          <p:cNvSpPr>
            <a:spLocks noGrp="1"/>
          </p:cNvSpPr>
          <p:nvPr>
            <p:ph idx="1"/>
          </p:nvPr>
        </p:nvSpPr>
        <p:spPr>
          <a:xfrm>
            <a:off x="78348" y="1807692"/>
            <a:ext cx="12069650" cy="5050307"/>
          </a:xfrm>
        </p:spPr>
        <p:txBody>
          <a:bodyPr>
            <a:noAutofit/>
          </a:bodyPr>
          <a:lstStyle/>
          <a:p>
            <a:pPr marL="0" indent="0">
              <a:buNone/>
            </a:pPr>
            <a:r>
              <a:rPr lang="en-US" sz="4800" b="1" baseline="30000" dirty="0">
                <a:solidFill>
                  <a:schemeClr val="tx2"/>
                </a:solidFill>
                <a:effectLst/>
                <a:latin typeface="BODONI 72 BOOK" pitchFamily="2" charset="0"/>
              </a:rPr>
              <a:t>6</a:t>
            </a:r>
            <a:r>
              <a:rPr lang="en-US" sz="4800" dirty="0">
                <a:solidFill>
                  <a:schemeClr val="tx2"/>
                </a:solidFill>
                <a:effectLst/>
                <a:latin typeface="Bodoni 72 Book" pitchFamily="2" charset="0"/>
              </a:rPr>
              <a:t> Then the LORD passed by in front of him and proclaimed, “The LORD, the LORD God, compassionate and gracious, slow to anger, and abounding in lovingkindness and truth; </a:t>
            </a:r>
            <a:r>
              <a:rPr lang="en-US" sz="4800" b="1" baseline="30000" dirty="0">
                <a:solidFill>
                  <a:schemeClr val="tx2"/>
                </a:solidFill>
                <a:effectLst/>
                <a:latin typeface="BODONI 72 BOOK" pitchFamily="2" charset="0"/>
              </a:rPr>
              <a:t>7</a:t>
            </a:r>
            <a:r>
              <a:rPr lang="en-US" sz="4800" dirty="0">
                <a:solidFill>
                  <a:schemeClr val="tx2"/>
                </a:solidFill>
                <a:effectLst/>
                <a:latin typeface="Bodoni 72 Book" pitchFamily="2" charset="0"/>
              </a:rPr>
              <a:t> who keeps lovingkindness for thousands, who forgives iniquity, transgression and sin; yet He will by no means leave</a:t>
            </a:r>
            <a:endParaRPr lang="en-US" sz="4800" dirty="0">
              <a:solidFill>
                <a:schemeClr val="tx2"/>
              </a:solidFill>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3">
            <a:alphaModFix amt="87000"/>
          </a:blip>
          <a:srcRect l="-1" t="18013" r="33" b="2384"/>
          <a:stretch/>
        </p:blipFill>
        <p:spPr>
          <a:xfrm>
            <a:off x="0" y="0"/>
            <a:ext cx="2865941" cy="1625398"/>
          </a:xfrm>
          <a:prstGeom prst="rect">
            <a:avLst/>
          </a:prstGeom>
        </p:spPr>
      </p:pic>
      <p:pic>
        <p:nvPicPr>
          <p:cNvPr id="3" name="Picture 2">
            <a:extLst>
              <a:ext uri="{FF2B5EF4-FFF2-40B4-BE49-F238E27FC236}">
                <a16:creationId xmlns:a16="http://schemas.microsoft.com/office/drawing/2014/main" id="{52812376-7F92-4E5C-9C43-310D44A4B8B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
        <p:nvSpPr>
          <p:cNvPr id="4" name="Content Placeholder 2">
            <a:extLst>
              <a:ext uri="{FF2B5EF4-FFF2-40B4-BE49-F238E27FC236}">
                <a16:creationId xmlns:a16="http://schemas.microsoft.com/office/drawing/2014/main" id="{AB4F69BD-84FB-3EAC-3B17-4D5DFB5D047D}"/>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2054249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Exodus 34.6,7</a:t>
            </a:r>
          </a:p>
        </p:txBody>
      </p:sp>
      <p:sp>
        <p:nvSpPr>
          <p:cNvPr id="7" name="Content Placeholder 2"/>
          <p:cNvSpPr>
            <a:spLocks noGrp="1"/>
          </p:cNvSpPr>
          <p:nvPr>
            <p:ph idx="1"/>
          </p:nvPr>
        </p:nvSpPr>
        <p:spPr>
          <a:xfrm>
            <a:off x="78348" y="1807693"/>
            <a:ext cx="12069650" cy="3944614"/>
          </a:xfrm>
        </p:spPr>
        <p:txBody>
          <a:bodyPr>
            <a:noAutofit/>
          </a:bodyPr>
          <a:lstStyle/>
          <a:p>
            <a:pPr marL="0" indent="0">
              <a:buNone/>
            </a:pPr>
            <a:r>
              <a:rPr lang="en-US" sz="4800" i="1" dirty="0">
                <a:solidFill>
                  <a:schemeClr val="tx2"/>
                </a:solidFill>
                <a:effectLst/>
                <a:latin typeface="Bodoni 72 Book" pitchFamily="2" charset="0"/>
              </a:rPr>
              <a:t>the guilty</a:t>
            </a:r>
            <a:r>
              <a:rPr lang="en-US" sz="4800" dirty="0">
                <a:solidFill>
                  <a:schemeClr val="tx2"/>
                </a:solidFill>
                <a:effectLst/>
                <a:latin typeface="Bodoni 72 Book" pitchFamily="2" charset="0"/>
              </a:rPr>
              <a:t> unpunished, visiting the iniquity of fathers on the children and on the grandchildren to the third and fourth generations.”</a:t>
            </a:r>
          </a:p>
          <a:p>
            <a:pPr marL="0" indent="0" algn="ctr">
              <a:buNone/>
            </a:pPr>
            <a:endParaRPr lang="en-US" sz="4800" dirty="0">
              <a:solidFill>
                <a:schemeClr val="tx2"/>
              </a:solidFill>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3">
            <a:alphaModFix amt="87000"/>
          </a:blip>
          <a:srcRect l="-1" t="18013" r="33" b="2384"/>
          <a:stretch/>
        </p:blipFill>
        <p:spPr>
          <a:xfrm>
            <a:off x="0" y="0"/>
            <a:ext cx="2865941" cy="1625398"/>
          </a:xfrm>
          <a:prstGeom prst="rect">
            <a:avLst/>
          </a:prstGeom>
        </p:spPr>
      </p:pic>
      <p:pic>
        <p:nvPicPr>
          <p:cNvPr id="3" name="Picture 2">
            <a:extLst>
              <a:ext uri="{FF2B5EF4-FFF2-40B4-BE49-F238E27FC236}">
                <a16:creationId xmlns:a16="http://schemas.microsoft.com/office/drawing/2014/main" id="{52812376-7F92-4E5C-9C43-310D44A4B8B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
        <p:nvSpPr>
          <p:cNvPr id="4" name="Content Placeholder 2">
            <a:extLst>
              <a:ext uri="{FF2B5EF4-FFF2-40B4-BE49-F238E27FC236}">
                <a16:creationId xmlns:a16="http://schemas.microsoft.com/office/drawing/2014/main" id="{AB4F69BD-84FB-3EAC-3B17-4D5DFB5D047D}"/>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19542998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Malachi 3.6</a:t>
            </a:r>
          </a:p>
        </p:txBody>
      </p:sp>
      <p:sp>
        <p:nvSpPr>
          <p:cNvPr id="7" name="Content Placeholder 2"/>
          <p:cNvSpPr>
            <a:spLocks noGrp="1"/>
          </p:cNvSpPr>
          <p:nvPr>
            <p:ph idx="1"/>
          </p:nvPr>
        </p:nvSpPr>
        <p:spPr>
          <a:xfrm>
            <a:off x="122350" y="2861929"/>
            <a:ext cx="12069650" cy="3944614"/>
          </a:xfrm>
        </p:spPr>
        <p:txBody>
          <a:bodyPr>
            <a:noAutofit/>
          </a:bodyPr>
          <a:lstStyle/>
          <a:p>
            <a:pPr marL="0" indent="0">
              <a:buNone/>
            </a:pPr>
            <a:r>
              <a:rPr lang="en-US" sz="4800" dirty="0">
                <a:effectLst/>
                <a:latin typeface="Bodoni 72 Book" pitchFamily="2" charset="0"/>
              </a:rPr>
              <a:t>For I, the LORD, do not change; therefore you</a:t>
            </a:r>
            <a:r>
              <a:rPr lang="en-US" sz="4800">
                <a:effectLst/>
                <a:latin typeface="Bodoni 72 Book" pitchFamily="2" charset="0"/>
              </a:rPr>
              <a:t>, </a:t>
            </a:r>
            <a:br>
              <a:rPr lang="en-US" sz="4800">
                <a:effectLst/>
                <a:latin typeface="Bodoni 72 Book" pitchFamily="2" charset="0"/>
              </a:rPr>
            </a:br>
            <a:r>
              <a:rPr lang="en-US" sz="4800">
                <a:effectLst/>
                <a:latin typeface="Bodoni 72 Book" pitchFamily="2" charset="0"/>
              </a:rPr>
              <a:t>O </a:t>
            </a:r>
            <a:r>
              <a:rPr lang="en-US" sz="4800" dirty="0">
                <a:effectLst/>
                <a:latin typeface="Bodoni 72 Book" pitchFamily="2" charset="0"/>
              </a:rPr>
              <a:t>sons of Jacob, are not consumed.</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3">
            <a:alphaModFix amt="87000"/>
          </a:blip>
          <a:srcRect l="-1" t="18013" r="33" b="2384"/>
          <a:stretch/>
        </p:blipFill>
        <p:spPr>
          <a:xfrm>
            <a:off x="0" y="0"/>
            <a:ext cx="2865941" cy="1625398"/>
          </a:xfrm>
          <a:prstGeom prst="rect">
            <a:avLst/>
          </a:prstGeom>
        </p:spPr>
      </p:pic>
      <p:pic>
        <p:nvPicPr>
          <p:cNvPr id="3" name="Picture 2">
            <a:extLst>
              <a:ext uri="{FF2B5EF4-FFF2-40B4-BE49-F238E27FC236}">
                <a16:creationId xmlns:a16="http://schemas.microsoft.com/office/drawing/2014/main" id="{52812376-7F92-4E5C-9C43-310D44A4B8B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
        <p:nvSpPr>
          <p:cNvPr id="4" name="Content Placeholder 2">
            <a:extLst>
              <a:ext uri="{FF2B5EF4-FFF2-40B4-BE49-F238E27FC236}">
                <a16:creationId xmlns:a16="http://schemas.microsoft.com/office/drawing/2014/main" id="{AB4F69BD-84FB-3EAC-3B17-4D5DFB5D047D}"/>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115219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624144" y="416755"/>
            <a:ext cx="8043856"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ETERNAL MEANS…</a:t>
            </a:r>
          </a:p>
        </p:txBody>
      </p:sp>
      <p:pic>
        <p:nvPicPr>
          <p:cNvPr id="11" name="Picture 10" descr="potw1649a.jpg">
            <a:extLst>
              <a:ext uri="{FF2B5EF4-FFF2-40B4-BE49-F238E27FC236}">
                <a16:creationId xmlns:a16="http://schemas.microsoft.com/office/drawing/2014/main" id="{32EDF0CD-24BA-984B-9428-42D5C2FFF7F8}"/>
              </a:ext>
            </a:extLst>
          </p:cNvPr>
          <p:cNvPicPr>
            <a:picLocks noChangeAspect="1"/>
          </p:cNvPicPr>
          <p:nvPr/>
        </p:nvPicPr>
        <p:blipFill rotWithShape="1">
          <a:blip r:embed="rId2">
            <a:alphaModFix amt="87000"/>
          </a:blip>
          <a:srcRect l="-1" t="14349" r="33" b="-11148"/>
          <a:stretch/>
        </p:blipFill>
        <p:spPr>
          <a:xfrm>
            <a:off x="0" y="0"/>
            <a:ext cx="2865941" cy="1976511"/>
          </a:xfrm>
          <a:prstGeom prst="rect">
            <a:avLst/>
          </a:prstGeom>
        </p:spPr>
      </p:pic>
      <p:pic>
        <p:nvPicPr>
          <p:cNvPr id="2" name="Picture 1">
            <a:extLst>
              <a:ext uri="{FF2B5EF4-FFF2-40B4-BE49-F238E27FC236}">
                <a16:creationId xmlns:a16="http://schemas.microsoft.com/office/drawing/2014/main" id="{9D870766-1325-B6B2-D0AD-7BB8342FA956}"/>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
        <p:nvSpPr>
          <p:cNvPr id="7" name="Content Placeholder 2">
            <a:extLst>
              <a:ext uri="{FF2B5EF4-FFF2-40B4-BE49-F238E27FC236}">
                <a16:creationId xmlns:a16="http://schemas.microsoft.com/office/drawing/2014/main" id="{AEE3767C-F096-198A-255A-5D4D2BDC18CF}"/>
              </a:ext>
            </a:extLst>
          </p:cNvPr>
          <p:cNvSpPr>
            <a:spLocks noGrp="1"/>
          </p:cNvSpPr>
          <p:nvPr>
            <p:ph idx="1"/>
          </p:nvPr>
        </p:nvSpPr>
        <p:spPr>
          <a:xfrm>
            <a:off x="244699" y="1700213"/>
            <a:ext cx="11903299" cy="4525963"/>
          </a:xfrm>
        </p:spPr>
        <p:txBody>
          <a:bodyPr>
            <a:noAutofit/>
          </a:bodyPr>
          <a:lstStyle/>
          <a:p>
            <a:r>
              <a:rPr lang="en-US" sz="4800" dirty="0">
                <a:latin typeface="Baskerville" charset="0"/>
                <a:ea typeface="Baskerville" charset="0"/>
                <a:cs typeface="Baskerville" charset="0"/>
              </a:rPr>
              <a:t>Ex. 3.13-15; 6.2,3 – “I AM WHO I AM”</a:t>
            </a:r>
          </a:p>
          <a:p>
            <a:r>
              <a:rPr lang="en-US" sz="4800" dirty="0">
                <a:latin typeface="Baskerville" charset="0"/>
                <a:ea typeface="Baskerville" charset="0"/>
                <a:cs typeface="Baskerville" charset="0"/>
              </a:rPr>
              <a:t>Ex. 34.6,7; Malachi 3.6 – Permanent Nature</a:t>
            </a:r>
          </a:p>
          <a:p>
            <a:r>
              <a:rPr lang="en-US" sz="4800" dirty="0">
                <a:latin typeface="Baskerville" charset="0"/>
                <a:ea typeface="Baskerville" charset="0"/>
                <a:cs typeface="Baskerville" charset="0"/>
              </a:rPr>
              <a:t>Psalm 9.7,8; Is. 40.27,28</a:t>
            </a:r>
          </a:p>
          <a:p>
            <a:endParaRPr lang="en-US" sz="4800" dirty="0">
              <a:latin typeface="Baskerville" charset="0"/>
              <a:ea typeface="Baskerville" charset="0"/>
              <a:cs typeface="Baskerville" charset="0"/>
            </a:endParaRPr>
          </a:p>
        </p:txBody>
      </p:sp>
    </p:spTree>
    <p:extLst>
      <p:ext uri="{BB962C8B-B14F-4D97-AF65-F5344CB8AC3E}">
        <p14:creationId xmlns:p14="http://schemas.microsoft.com/office/powerpoint/2010/main" val="1307823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wheel(1)">
                                      <p:cBhvr>
                                        <p:cTn id="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Psalm 9.7,8</a:t>
            </a:r>
          </a:p>
        </p:txBody>
      </p:sp>
      <p:sp>
        <p:nvSpPr>
          <p:cNvPr id="7" name="Content Placeholder 2"/>
          <p:cNvSpPr>
            <a:spLocks noGrp="1"/>
          </p:cNvSpPr>
          <p:nvPr>
            <p:ph idx="1"/>
          </p:nvPr>
        </p:nvSpPr>
        <p:spPr>
          <a:xfrm>
            <a:off x="61175" y="2034504"/>
            <a:ext cx="12069650" cy="4655413"/>
          </a:xfrm>
        </p:spPr>
        <p:txBody>
          <a:bodyPr>
            <a:noAutofit/>
          </a:bodyPr>
          <a:lstStyle/>
          <a:p>
            <a:pPr marL="0" indent="0">
              <a:buNone/>
            </a:pPr>
            <a:r>
              <a:rPr lang="en-US" sz="4800" b="1" dirty="0">
                <a:effectLst/>
                <a:latin typeface="BODONI 72 BOOK" pitchFamily="2" charset="0"/>
              </a:rPr>
              <a:t>Psa. 9:7</a:t>
            </a:r>
            <a:r>
              <a:rPr lang="en-US" sz="4800" dirty="0">
                <a:effectLst/>
                <a:latin typeface="Bodoni 72 Book" pitchFamily="2" charset="0"/>
              </a:rPr>
              <a:t>    But the LORD abides forever; </a:t>
            </a:r>
          </a:p>
          <a:p>
            <a:pPr marL="0" indent="0">
              <a:buNone/>
            </a:pPr>
            <a:r>
              <a:rPr lang="en-US" sz="4800" dirty="0">
                <a:effectLst/>
                <a:latin typeface="Bodoni 72 Book" pitchFamily="2" charset="0"/>
              </a:rPr>
              <a:t>He has established His throne for judgment,</a:t>
            </a:r>
          </a:p>
          <a:p>
            <a:pPr marL="0" indent="0">
              <a:buNone/>
            </a:pPr>
            <a:r>
              <a:rPr lang="en-US" sz="4800" b="1" baseline="30000" dirty="0">
                <a:effectLst/>
                <a:latin typeface="BODONI 72 BOOK" pitchFamily="2" charset="0"/>
              </a:rPr>
              <a:t>8</a:t>
            </a:r>
            <a:r>
              <a:rPr lang="en-US" sz="4800" dirty="0">
                <a:effectLst/>
                <a:latin typeface="Bodoni 72 Book" pitchFamily="2" charset="0"/>
              </a:rPr>
              <a:t>  And He will judge the world in righteousness; </a:t>
            </a:r>
          </a:p>
          <a:p>
            <a:pPr marL="0" indent="0">
              <a:buNone/>
            </a:pPr>
            <a:r>
              <a:rPr lang="en-US" sz="4800" dirty="0">
                <a:effectLst/>
                <a:latin typeface="Bodoni 72 Book" pitchFamily="2" charset="0"/>
              </a:rPr>
              <a:t>He will execute judgment for the peoples with equity.</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3">
            <a:alphaModFix amt="87000"/>
          </a:blip>
          <a:srcRect l="-1" t="18013" r="33" b="2384"/>
          <a:stretch/>
        </p:blipFill>
        <p:spPr>
          <a:xfrm>
            <a:off x="0" y="0"/>
            <a:ext cx="2865941" cy="1625398"/>
          </a:xfrm>
          <a:prstGeom prst="rect">
            <a:avLst/>
          </a:prstGeom>
        </p:spPr>
      </p:pic>
      <p:pic>
        <p:nvPicPr>
          <p:cNvPr id="3" name="Picture 2">
            <a:extLst>
              <a:ext uri="{FF2B5EF4-FFF2-40B4-BE49-F238E27FC236}">
                <a16:creationId xmlns:a16="http://schemas.microsoft.com/office/drawing/2014/main" id="{52812376-7F92-4E5C-9C43-310D44A4B8B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
        <p:nvSpPr>
          <p:cNvPr id="4" name="Content Placeholder 2">
            <a:extLst>
              <a:ext uri="{FF2B5EF4-FFF2-40B4-BE49-F238E27FC236}">
                <a16:creationId xmlns:a16="http://schemas.microsoft.com/office/drawing/2014/main" id="{AB4F69BD-84FB-3EAC-3B17-4D5DFB5D047D}"/>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17928417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Isaiah 40.27</a:t>
            </a:r>
          </a:p>
        </p:txBody>
      </p:sp>
      <p:sp>
        <p:nvSpPr>
          <p:cNvPr id="7" name="Content Placeholder 2"/>
          <p:cNvSpPr>
            <a:spLocks noGrp="1"/>
          </p:cNvSpPr>
          <p:nvPr>
            <p:ph idx="1"/>
          </p:nvPr>
        </p:nvSpPr>
        <p:spPr>
          <a:xfrm>
            <a:off x="78348" y="1807693"/>
            <a:ext cx="12069650" cy="3944614"/>
          </a:xfrm>
        </p:spPr>
        <p:txBody>
          <a:bodyPr>
            <a:noAutofit/>
          </a:bodyPr>
          <a:lstStyle/>
          <a:p>
            <a:pPr marL="0" indent="0">
              <a:buNone/>
            </a:pPr>
            <a:r>
              <a:rPr lang="en-US" sz="4800" dirty="0">
                <a:effectLst/>
                <a:latin typeface="Bodoni 72 Book" pitchFamily="2" charset="0"/>
              </a:rPr>
              <a:t>Why do you say, O Jacob, and assert, O Israel, </a:t>
            </a:r>
          </a:p>
          <a:p>
            <a:pPr marL="0" indent="0">
              <a:buNone/>
            </a:pPr>
            <a:r>
              <a:rPr lang="en-US" sz="4800" dirty="0">
                <a:effectLst/>
                <a:latin typeface="Bodoni 72 Book" pitchFamily="2" charset="0"/>
              </a:rPr>
              <a:t>“My way is hidden from the LORD, </a:t>
            </a:r>
          </a:p>
          <a:p>
            <a:pPr marL="0" indent="0">
              <a:buNone/>
            </a:pPr>
            <a:r>
              <a:rPr lang="en-US" sz="4800" dirty="0">
                <a:effectLst/>
                <a:latin typeface="Bodoni 72 Book" pitchFamily="2" charset="0"/>
              </a:rPr>
              <a:t>And the justice due me escapes the notice of my God”?</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3">
            <a:alphaModFix amt="87000"/>
          </a:blip>
          <a:srcRect l="-1" t="18013" r="33" b="2384"/>
          <a:stretch/>
        </p:blipFill>
        <p:spPr>
          <a:xfrm>
            <a:off x="0" y="0"/>
            <a:ext cx="2865941" cy="1625398"/>
          </a:xfrm>
          <a:prstGeom prst="rect">
            <a:avLst/>
          </a:prstGeom>
        </p:spPr>
      </p:pic>
      <p:pic>
        <p:nvPicPr>
          <p:cNvPr id="3" name="Picture 2">
            <a:extLst>
              <a:ext uri="{FF2B5EF4-FFF2-40B4-BE49-F238E27FC236}">
                <a16:creationId xmlns:a16="http://schemas.microsoft.com/office/drawing/2014/main" id="{52812376-7F92-4E5C-9C43-310D44A4B8B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
        <p:nvSpPr>
          <p:cNvPr id="4" name="Content Placeholder 2">
            <a:extLst>
              <a:ext uri="{FF2B5EF4-FFF2-40B4-BE49-F238E27FC236}">
                <a16:creationId xmlns:a16="http://schemas.microsoft.com/office/drawing/2014/main" id="{AB4F69BD-84FB-3EAC-3B17-4D5DFB5D047D}"/>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4250448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Isaiah 40.28</a:t>
            </a:r>
          </a:p>
        </p:txBody>
      </p:sp>
      <p:sp>
        <p:nvSpPr>
          <p:cNvPr id="7" name="Content Placeholder 2"/>
          <p:cNvSpPr>
            <a:spLocks noGrp="1"/>
          </p:cNvSpPr>
          <p:nvPr>
            <p:ph idx="1"/>
          </p:nvPr>
        </p:nvSpPr>
        <p:spPr>
          <a:xfrm>
            <a:off x="78348" y="1807693"/>
            <a:ext cx="12069650" cy="3944614"/>
          </a:xfrm>
        </p:spPr>
        <p:txBody>
          <a:bodyPr>
            <a:noAutofit/>
          </a:bodyPr>
          <a:lstStyle/>
          <a:p>
            <a:pPr marL="0" indent="0">
              <a:buNone/>
            </a:pPr>
            <a:r>
              <a:rPr lang="en-US" sz="4800" b="1" baseline="30000" dirty="0">
                <a:effectLst/>
                <a:latin typeface="BODONI 72 BOOK" pitchFamily="2" charset="0"/>
              </a:rPr>
              <a:t>28</a:t>
            </a:r>
            <a:r>
              <a:rPr lang="en-US" sz="4800" dirty="0">
                <a:effectLst/>
                <a:latin typeface="Bodoni 72 Book" pitchFamily="2" charset="0"/>
              </a:rPr>
              <a:t>  Do you not know? Have you not heard? </a:t>
            </a:r>
          </a:p>
          <a:p>
            <a:pPr marL="0" indent="0">
              <a:buNone/>
            </a:pPr>
            <a:r>
              <a:rPr lang="en-US" sz="4800" dirty="0">
                <a:effectLst/>
                <a:latin typeface="Bodoni 72 Book" pitchFamily="2" charset="0"/>
              </a:rPr>
              <a:t>The </a:t>
            </a:r>
            <a:r>
              <a:rPr lang="en-US" sz="4800" dirty="0">
                <a:solidFill>
                  <a:srgbClr val="FFFF00"/>
                </a:solidFill>
                <a:effectLst/>
                <a:latin typeface="Bodoni 72 Book" pitchFamily="2" charset="0"/>
              </a:rPr>
              <a:t>Everlasting God, the LORD</a:t>
            </a:r>
            <a:r>
              <a:rPr lang="en-US" sz="4800" dirty="0">
                <a:effectLst/>
                <a:latin typeface="Bodoni 72 Book" pitchFamily="2" charset="0"/>
              </a:rPr>
              <a:t>, the Creator of the ends of the earth </a:t>
            </a:r>
          </a:p>
          <a:p>
            <a:pPr marL="0" indent="0">
              <a:buNone/>
            </a:pPr>
            <a:r>
              <a:rPr lang="en-US" sz="4800" dirty="0">
                <a:effectLst/>
                <a:latin typeface="Bodoni 72 Book" pitchFamily="2" charset="0"/>
              </a:rPr>
              <a:t>Does not become weary or tired. </a:t>
            </a:r>
          </a:p>
          <a:p>
            <a:pPr marL="0" indent="0">
              <a:buNone/>
            </a:pPr>
            <a:r>
              <a:rPr lang="en-US" sz="4800" dirty="0">
                <a:effectLst/>
                <a:latin typeface="Bodoni 72 Book" pitchFamily="2" charset="0"/>
              </a:rPr>
              <a:t>His understanding is inscrutable.</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3">
            <a:alphaModFix amt="87000"/>
          </a:blip>
          <a:srcRect l="-1" t="18013" r="33" b="2384"/>
          <a:stretch/>
        </p:blipFill>
        <p:spPr>
          <a:xfrm>
            <a:off x="0" y="0"/>
            <a:ext cx="2865941" cy="1625398"/>
          </a:xfrm>
          <a:prstGeom prst="rect">
            <a:avLst/>
          </a:prstGeom>
        </p:spPr>
      </p:pic>
      <p:pic>
        <p:nvPicPr>
          <p:cNvPr id="3" name="Picture 2">
            <a:extLst>
              <a:ext uri="{FF2B5EF4-FFF2-40B4-BE49-F238E27FC236}">
                <a16:creationId xmlns:a16="http://schemas.microsoft.com/office/drawing/2014/main" id="{52812376-7F92-4E5C-9C43-310D44A4B8B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
        <p:nvSpPr>
          <p:cNvPr id="4" name="Content Placeholder 2">
            <a:extLst>
              <a:ext uri="{FF2B5EF4-FFF2-40B4-BE49-F238E27FC236}">
                <a16:creationId xmlns:a16="http://schemas.microsoft.com/office/drawing/2014/main" id="{AB4F69BD-84FB-3EAC-3B17-4D5DFB5D047D}"/>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36079498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624144" y="416755"/>
            <a:ext cx="8043856"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ETERNAL MEANS…</a:t>
            </a:r>
          </a:p>
        </p:txBody>
      </p:sp>
      <p:pic>
        <p:nvPicPr>
          <p:cNvPr id="11" name="Picture 10" descr="potw1649a.jpg">
            <a:extLst>
              <a:ext uri="{FF2B5EF4-FFF2-40B4-BE49-F238E27FC236}">
                <a16:creationId xmlns:a16="http://schemas.microsoft.com/office/drawing/2014/main" id="{32EDF0CD-24BA-984B-9428-42D5C2FFF7F8}"/>
              </a:ext>
            </a:extLst>
          </p:cNvPr>
          <p:cNvPicPr>
            <a:picLocks noChangeAspect="1"/>
          </p:cNvPicPr>
          <p:nvPr/>
        </p:nvPicPr>
        <p:blipFill rotWithShape="1">
          <a:blip r:embed="rId2">
            <a:alphaModFix amt="87000"/>
          </a:blip>
          <a:srcRect l="-1" t="14349" r="33" b="-11148"/>
          <a:stretch/>
        </p:blipFill>
        <p:spPr>
          <a:xfrm>
            <a:off x="0" y="0"/>
            <a:ext cx="2865941" cy="1976511"/>
          </a:xfrm>
          <a:prstGeom prst="rect">
            <a:avLst/>
          </a:prstGeom>
        </p:spPr>
      </p:pic>
      <p:pic>
        <p:nvPicPr>
          <p:cNvPr id="2" name="Picture 1">
            <a:extLst>
              <a:ext uri="{FF2B5EF4-FFF2-40B4-BE49-F238E27FC236}">
                <a16:creationId xmlns:a16="http://schemas.microsoft.com/office/drawing/2014/main" id="{9D870766-1325-B6B2-D0AD-7BB8342FA956}"/>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
        <p:nvSpPr>
          <p:cNvPr id="7" name="Content Placeholder 2">
            <a:extLst>
              <a:ext uri="{FF2B5EF4-FFF2-40B4-BE49-F238E27FC236}">
                <a16:creationId xmlns:a16="http://schemas.microsoft.com/office/drawing/2014/main" id="{AEE3767C-F096-198A-255A-5D4D2BDC18CF}"/>
              </a:ext>
            </a:extLst>
          </p:cNvPr>
          <p:cNvSpPr>
            <a:spLocks noGrp="1"/>
          </p:cNvSpPr>
          <p:nvPr>
            <p:ph idx="1"/>
          </p:nvPr>
        </p:nvSpPr>
        <p:spPr>
          <a:xfrm>
            <a:off x="244699" y="1700213"/>
            <a:ext cx="11903299" cy="4525963"/>
          </a:xfrm>
        </p:spPr>
        <p:txBody>
          <a:bodyPr>
            <a:noAutofit/>
          </a:bodyPr>
          <a:lstStyle/>
          <a:p>
            <a:r>
              <a:rPr lang="en-US" sz="4800" dirty="0">
                <a:latin typeface="Baskerville" charset="0"/>
                <a:ea typeface="Baskerville" charset="0"/>
                <a:cs typeface="Baskerville" charset="0"/>
              </a:rPr>
              <a:t>Ex. 3.13-15; 6.2,3 – “I AM WHO I AM”</a:t>
            </a:r>
          </a:p>
          <a:p>
            <a:r>
              <a:rPr lang="en-US" sz="4800" dirty="0">
                <a:latin typeface="Baskerville" charset="0"/>
                <a:ea typeface="Baskerville" charset="0"/>
                <a:cs typeface="Baskerville" charset="0"/>
              </a:rPr>
              <a:t>Ex. 34.6,7; Malachi 3.6 – Permanent Nature</a:t>
            </a:r>
          </a:p>
          <a:p>
            <a:r>
              <a:rPr lang="en-US" sz="4800" dirty="0">
                <a:latin typeface="Baskerville" charset="0"/>
                <a:ea typeface="Baskerville" charset="0"/>
                <a:cs typeface="Baskerville" charset="0"/>
              </a:rPr>
              <a:t>Psalm 9.7,8; Is. 40.27,28 – Permanent Judge</a:t>
            </a:r>
          </a:p>
          <a:p>
            <a:r>
              <a:rPr lang="en-US" sz="4800" dirty="0">
                <a:latin typeface="Baskerville" charset="0"/>
                <a:ea typeface="Baskerville" charset="0"/>
                <a:cs typeface="Baskerville" charset="0"/>
              </a:rPr>
              <a:t>Psalm 9.9,10; Is. 40.29,30</a:t>
            </a:r>
          </a:p>
          <a:p>
            <a:pPr lvl="1"/>
            <a:endParaRPr lang="en-US" sz="4400" dirty="0">
              <a:latin typeface="Baskerville" charset="0"/>
              <a:ea typeface="Baskerville" charset="0"/>
              <a:cs typeface="Baskerville" charset="0"/>
            </a:endParaRPr>
          </a:p>
          <a:p>
            <a:endParaRPr lang="en-US" sz="4800" dirty="0">
              <a:latin typeface="Baskerville" charset="0"/>
              <a:ea typeface="Baskerville" charset="0"/>
              <a:cs typeface="Baskerville" charset="0"/>
            </a:endParaRPr>
          </a:p>
        </p:txBody>
      </p:sp>
    </p:spTree>
    <p:extLst>
      <p:ext uri="{BB962C8B-B14F-4D97-AF65-F5344CB8AC3E}">
        <p14:creationId xmlns:p14="http://schemas.microsoft.com/office/powerpoint/2010/main" val="1184824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wheel(1)">
                                      <p:cBhvr>
                                        <p:cTn id="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Psalm 9.9,10</a:t>
            </a:r>
          </a:p>
        </p:txBody>
      </p:sp>
      <p:sp>
        <p:nvSpPr>
          <p:cNvPr id="7" name="Content Placeholder 2"/>
          <p:cNvSpPr>
            <a:spLocks noGrp="1"/>
          </p:cNvSpPr>
          <p:nvPr>
            <p:ph idx="1"/>
          </p:nvPr>
        </p:nvSpPr>
        <p:spPr>
          <a:xfrm>
            <a:off x="78348" y="1807693"/>
            <a:ext cx="12069650" cy="3944614"/>
          </a:xfrm>
        </p:spPr>
        <p:txBody>
          <a:bodyPr>
            <a:noAutofit/>
          </a:bodyPr>
          <a:lstStyle/>
          <a:p>
            <a:pPr marL="0" indent="0">
              <a:buNone/>
            </a:pPr>
            <a:r>
              <a:rPr lang="en-US" sz="4800" b="1" baseline="30000" dirty="0">
                <a:effectLst/>
                <a:latin typeface="BODONI 72 BOOK" pitchFamily="2" charset="0"/>
              </a:rPr>
              <a:t>9</a:t>
            </a:r>
            <a:r>
              <a:rPr lang="en-US" sz="4800" dirty="0">
                <a:effectLst/>
                <a:latin typeface="Bodoni 72 Book" pitchFamily="2" charset="0"/>
              </a:rPr>
              <a:t>  The LORD also will be a stronghold for the oppressed, </a:t>
            </a:r>
          </a:p>
          <a:p>
            <a:pPr marL="0" indent="0">
              <a:buNone/>
            </a:pPr>
            <a:r>
              <a:rPr lang="en-US" sz="4800" dirty="0">
                <a:effectLst/>
                <a:latin typeface="Bodoni 72 Book" pitchFamily="2" charset="0"/>
              </a:rPr>
              <a:t>A stronghold in times of trouble;</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3">
            <a:alphaModFix amt="87000"/>
          </a:blip>
          <a:srcRect l="-1" t="18013" r="33" b="2384"/>
          <a:stretch/>
        </p:blipFill>
        <p:spPr>
          <a:xfrm>
            <a:off x="0" y="0"/>
            <a:ext cx="2865941" cy="1625398"/>
          </a:xfrm>
          <a:prstGeom prst="rect">
            <a:avLst/>
          </a:prstGeom>
        </p:spPr>
      </p:pic>
      <p:pic>
        <p:nvPicPr>
          <p:cNvPr id="3" name="Picture 2">
            <a:extLst>
              <a:ext uri="{FF2B5EF4-FFF2-40B4-BE49-F238E27FC236}">
                <a16:creationId xmlns:a16="http://schemas.microsoft.com/office/drawing/2014/main" id="{52812376-7F92-4E5C-9C43-310D44A4B8B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
        <p:nvSpPr>
          <p:cNvPr id="4" name="Content Placeholder 2">
            <a:extLst>
              <a:ext uri="{FF2B5EF4-FFF2-40B4-BE49-F238E27FC236}">
                <a16:creationId xmlns:a16="http://schemas.microsoft.com/office/drawing/2014/main" id="{AB4F69BD-84FB-3EAC-3B17-4D5DFB5D047D}"/>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20004019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Psalm 9.9,10</a:t>
            </a:r>
          </a:p>
        </p:txBody>
      </p:sp>
      <p:sp>
        <p:nvSpPr>
          <p:cNvPr id="7" name="Content Placeholder 2"/>
          <p:cNvSpPr>
            <a:spLocks noGrp="1"/>
          </p:cNvSpPr>
          <p:nvPr>
            <p:ph idx="1"/>
          </p:nvPr>
        </p:nvSpPr>
        <p:spPr>
          <a:xfrm>
            <a:off x="78348" y="1807693"/>
            <a:ext cx="12069650" cy="3944614"/>
          </a:xfrm>
        </p:spPr>
        <p:txBody>
          <a:bodyPr>
            <a:noAutofit/>
          </a:bodyPr>
          <a:lstStyle/>
          <a:p>
            <a:pPr marL="0" indent="0">
              <a:buNone/>
            </a:pPr>
            <a:r>
              <a:rPr lang="en-US" sz="4800" b="1" baseline="30000" dirty="0">
                <a:effectLst/>
                <a:latin typeface="BODONI 72 BOOK" pitchFamily="2" charset="0"/>
              </a:rPr>
              <a:t>10</a:t>
            </a:r>
            <a:r>
              <a:rPr lang="en-US" sz="4800" dirty="0">
                <a:effectLst/>
                <a:latin typeface="Bodoni 72 Book" pitchFamily="2" charset="0"/>
              </a:rPr>
              <a:t>  And those who know Your name will put their trust in You, </a:t>
            </a:r>
          </a:p>
          <a:p>
            <a:pPr marL="0" indent="0">
              <a:buNone/>
            </a:pPr>
            <a:r>
              <a:rPr lang="en-US" sz="4800" dirty="0">
                <a:effectLst/>
                <a:latin typeface="Bodoni 72 Book" pitchFamily="2" charset="0"/>
              </a:rPr>
              <a:t>For You, O LORD, have not forsaken those who seek You.</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3">
            <a:alphaModFix amt="87000"/>
          </a:blip>
          <a:srcRect l="-1" t="18013" r="33" b="2384"/>
          <a:stretch/>
        </p:blipFill>
        <p:spPr>
          <a:xfrm>
            <a:off x="0" y="0"/>
            <a:ext cx="2865941" cy="1625398"/>
          </a:xfrm>
          <a:prstGeom prst="rect">
            <a:avLst/>
          </a:prstGeom>
        </p:spPr>
      </p:pic>
      <p:pic>
        <p:nvPicPr>
          <p:cNvPr id="3" name="Picture 2">
            <a:extLst>
              <a:ext uri="{FF2B5EF4-FFF2-40B4-BE49-F238E27FC236}">
                <a16:creationId xmlns:a16="http://schemas.microsoft.com/office/drawing/2014/main" id="{52812376-7F92-4E5C-9C43-310D44A4B8B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
        <p:nvSpPr>
          <p:cNvPr id="4" name="Content Placeholder 2">
            <a:extLst>
              <a:ext uri="{FF2B5EF4-FFF2-40B4-BE49-F238E27FC236}">
                <a16:creationId xmlns:a16="http://schemas.microsoft.com/office/drawing/2014/main" id="{AB4F69BD-84FB-3EAC-3B17-4D5DFB5D047D}"/>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1133427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otw1649a.jpg"/>
          <p:cNvPicPr>
            <a:picLocks noChangeAspect="1"/>
          </p:cNvPicPr>
          <p:nvPr/>
        </p:nvPicPr>
        <p:blipFill rotWithShape="1">
          <a:blip r:embed="rId2">
            <a:alphaModFix amt="87000"/>
          </a:blip>
          <a:srcRect l="-1" t="14349" r="33" b="-11148"/>
          <a:stretch/>
        </p:blipFill>
        <p:spPr>
          <a:xfrm>
            <a:off x="0" y="0"/>
            <a:ext cx="3125972" cy="2155843"/>
          </a:xfrm>
          <a:prstGeom prst="rect">
            <a:avLst/>
          </a:prstGeom>
          <a:ln>
            <a:noFill/>
          </a:ln>
          <a:effectLst>
            <a:softEdge rad="112500"/>
          </a:effectLst>
        </p:spPr>
      </p:pic>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REVELATION 4.8</a:t>
            </a:r>
          </a:p>
        </p:txBody>
      </p:sp>
      <p:sp>
        <p:nvSpPr>
          <p:cNvPr id="7" name="Content Placeholder 2"/>
          <p:cNvSpPr>
            <a:spLocks noGrp="1"/>
          </p:cNvSpPr>
          <p:nvPr>
            <p:ph idx="1"/>
          </p:nvPr>
        </p:nvSpPr>
        <p:spPr>
          <a:xfrm>
            <a:off x="662763" y="2155843"/>
            <a:ext cx="10866474" cy="3947966"/>
          </a:xfrm>
        </p:spPr>
        <p:txBody>
          <a:bodyPr>
            <a:noAutofit/>
          </a:bodyPr>
          <a:lstStyle/>
          <a:p>
            <a:pPr marL="0" indent="0">
              <a:buNone/>
            </a:pPr>
            <a:r>
              <a:rPr lang="en-US" sz="4800" dirty="0">
                <a:latin typeface="Bodoni 72 Book" charset="0"/>
                <a:ea typeface="Bodoni 72 Book" charset="0"/>
                <a:cs typeface="Bodoni 72 Book" charset="0"/>
              </a:rPr>
              <a:t>And the four living creatures, each one of them having six wings, are full of eyes around and within; and day and night they do not cease to say, “HOLY, HOLY, HOLY IS THE LORD GOD, THE ALMIGHTY, WHO WAS AND WHO IS AND WHO IS TO COME.”</a:t>
            </a:r>
          </a:p>
          <a:p>
            <a:pPr marL="742950" indent="-742950" algn="ctr">
              <a:buFont typeface="+mj-lt"/>
              <a:buAutoNum type="arabicPeriod"/>
            </a:pPr>
            <a:endParaRPr lang="en-US" sz="4800" dirty="0">
              <a:latin typeface="Baskerville" charset="0"/>
              <a:ea typeface="Baskerville" charset="0"/>
              <a:cs typeface="Baskerville" charset="0"/>
            </a:endParaRPr>
          </a:p>
        </p:txBody>
      </p:sp>
      <p:sp>
        <p:nvSpPr>
          <p:cNvPr id="2" name="TextBox 1">
            <a:extLst>
              <a:ext uri="{FF2B5EF4-FFF2-40B4-BE49-F238E27FC236}">
                <a16:creationId xmlns:a16="http://schemas.microsoft.com/office/drawing/2014/main" id="{4C8C1B62-FFA6-B5E0-0CDB-0CFB55470C1A}"/>
              </a:ext>
            </a:extLst>
          </p:cNvPr>
          <p:cNvSpPr txBox="1"/>
          <p:nvPr/>
        </p:nvSpPr>
        <p:spPr>
          <a:xfrm>
            <a:off x="10972800" y="6379175"/>
            <a:ext cx="1219200" cy="400110"/>
          </a:xfrm>
          <a:prstGeom prst="rect">
            <a:avLst/>
          </a:prstGeom>
          <a:noFill/>
        </p:spPr>
        <p:txBody>
          <a:bodyPr wrap="square">
            <a:spAutoFit/>
          </a:bodyPr>
          <a:lstStyle/>
          <a:p>
            <a:r>
              <a:rPr lang="en-US" sz="2000" b="1" i="1" dirty="0">
                <a:latin typeface="BODONI 72 BOOK" pitchFamily="2" charset="0"/>
              </a:rPr>
              <a:t>NASB95</a:t>
            </a:r>
          </a:p>
        </p:txBody>
      </p:sp>
    </p:spTree>
    <p:extLst>
      <p:ext uri="{BB962C8B-B14F-4D97-AF65-F5344CB8AC3E}">
        <p14:creationId xmlns:p14="http://schemas.microsoft.com/office/powerpoint/2010/main" val="16998086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Isaiah 40.29,30</a:t>
            </a:r>
          </a:p>
        </p:txBody>
      </p:sp>
      <p:sp>
        <p:nvSpPr>
          <p:cNvPr id="7" name="Content Placeholder 2"/>
          <p:cNvSpPr>
            <a:spLocks noGrp="1"/>
          </p:cNvSpPr>
          <p:nvPr>
            <p:ph idx="1"/>
          </p:nvPr>
        </p:nvSpPr>
        <p:spPr>
          <a:xfrm>
            <a:off x="78348" y="1807693"/>
            <a:ext cx="12069650" cy="4704800"/>
          </a:xfrm>
        </p:spPr>
        <p:txBody>
          <a:bodyPr>
            <a:noAutofit/>
          </a:bodyPr>
          <a:lstStyle/>
          <a:p>
            <a:pPr marL="0" indent="0">
              <a:buNone/>
            </a:pPr>
            <a:r>
              <a:rPr lang="en-US" sz="4800" b="1" baseline="30000" dirty="0">
                <a:effectLst/>
                <a:latin typeface="BODONI 72 BOOK" pitchFamily="2" charset="0"/>
              </a:rPr>
              <a:t>29</a:t>
            </a:r>
            <a:r>
              <a:rPr lang="en-US" sz="4800" dirty="0">
                <a:effectLst/>
                <a:latin typeface="Bodoni 72 Book" pitchFamily="2" charset="0"/>
              </a:rPr>
              <a:t>  He gives strength to the weary, </a:t>
            </a:r>
          </a:p>
          <a:p>
            <a:pPr marL="0" indent="0">
              <a:buNone/>
            </a:pPr>
            <a:r>
              <a:rPr lang="en-US" sz="4800" dirty="0">
                <a:effectLst/>
                <a:latin typeface="Bodoni 72 Book" pitchFamily="2" charset="0"/>
              </a:rPr>
              <a:t>And to </a:t>
            </a:r>
            <a:r>
              <a:rPr lang="en-US" sz="4800" i="1" dirty="0">
                <a:effectLst/>
                <a:latin typeface="Bodoni 72 Book" pitchFamily="2" charset="0"/>
              </a:rPr>
              <a:t>him who</a:t>
            </a:r>
            <a:r>
              <a:rPr lang="en-US" sz="4800" dirty="0">
                <a:effectLst/>
                <a:latin typeface="Bodoni 72 Book" pitchFamily="2" charset="0"/>
              </a:rPr>
              <a:t> lacks might He increases power.</a:t>
            </a:r>
          </a:p>
          <a:p>
            <a:pPr marL="0" indent="0">
              <a:buNone/>
            </a:pPr>
            <a:r>
              <a:rPr lang="en-US" sz="4800" b="1" baseline="30000" dirty="0">
                <a:effectLst/>
                <a:latin typeface="BODONI 72 BOOK" pitchFamily="2" charset="0"/>
              </a:rPr>
              <a:t>30</a:t>
            </a:r>
            <a:r>
              <a:rPr lang="en-US" sz="4800" dirty="0">
                <a:effectLst/>
                <a:latin typeface="Bodoni 72 Book" pitchFamily="2" charset="0"/>
              </a:rPr>
              <a:t>  Though youths grow weary and tired, </a:t>
            </a:r>
          </a:p>
          <a:p>
            <a:pPr marL="0" indent="0">
              <a:buNone/>
            </a:pPr>
            <a:r>
              <a:rPr lang="en-US" sz="4800" dirty="0">
                <a:effectLst/>
                <a:latin typeface="Bodoni 72 Book" pitchFamily="2" charset="0"/>
              </a:rPr>
              <a:t>And vigorous young men stumble badly,</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3">
            <a:alphaModFix amt="87000"/>
          </a:blip>
          <a:srcRect l="-1" t="18013" r="33" b="2384"/>
          <a:stretch/>
        </p:blipFill>
        <p:spPr>
          <a:xfrm>
            <a:off x="0" y="0"/>
            <a:ext cx="2865941" cy="1625398"/>
          </a:xfrm>
          <a:prstGeom prst="rect">
            <a:avLst/>
          </a:prstGeom>
        </p:spPr>
      </p:pic>
      <p:pic>
        <p:nvPicPr>
          <p:cNvPr id="3" name="Picture 2">
            <a:extLst>
              <a:ext uri="{FF2B5EF4-FFF2-40B4-BE49-F238E27FC236}">
                <a16:creationId xmlns:a16="http://schemas.microsoft.com/office/drawing/2014/main" id="{52812376-7F92-4E5C-9C43-310D44A4B8B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
        <p:nvSpPr>
          <p:cNvPr id="4" name="Content Placeholder 2">
            <a:extLst>
              <a:ext uri="{FF2B5EF4-FFF2-40B4-BE49-F238E27FC236}">
                <a16:creationId xmlns:a16="http://schemas.microsoft.com/office/drawing/2014/main" id="{AB4F69BD-84FB-3EAC-3B17-4D5DFB5D047D}"/>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29333539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624144" y="416755"/>
            <a:ext cx="8043856"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ETERNAL MEANS…</a:t>
            </a:r>
          </a:p>
        </p:txBody>
      </p:sp>
      <p:pic>
        <p:nvPicPr>
          <p:cNvPr id="11" name="Picture 10" descr="potw1649a.jpg">
            <a:extLst>
              <a:ext uri="{FF2B5EF4-FFF2-40B4-BE49-F238E27FC236}">
                <a16:creationId xmlns:a16="http://schemas.microsoft.com/office/drawing/2014/main" id="{32EDF0CD-24BA-984B-9428-42D5C2FFF7F8}"/>
              </a:ext>
            </a:extLst>
          </p:cNvPr>
          <p:cNvPicPr>
            <a:picLocks noChangeAspect="1"/>
          </p:cNvPicPr>
          <p:nvPr/>
        </p:nvPicPr>
        <p:blipFill rotWithShape="1">
          <a:blip r:embed="rId2">
            <a:alphaModFix amt="87000"/>
          </a:blip>
          <a:srcRect l="-1" t="14349" r="33" b="-11148"/>
          <a:stretch/>
        </p:blipFill>
        <p:spPr>
          <a:xfrm>
            <a:off x="0" y="0"/>
            <a:ext cx="2865941" cy="1976511"/>
          </a:xfrm>
          <a:prstGeom prst="rect">
            <a:avLst/>
          </a:prstGeom>
        </p:spPr>
      </p:pic>
      <p:pic>
        <p:nvPicPr>
          <p:cNvPr id="2" name="Picture 1">
            <a:extLst>
              <a:ext uri="{FF2B5EF4-FFF2-40B4-BE49-F238E27FC236}">
                <a16:creationId xmlns:a16="http://schemas.microsoft.com/office/drawing/2014/main" id="{9D870766-1325-B6B2-D0AD-7BB8342FA956}"/>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
        <p:nvSpPr>
          <p:cNvPr id="7" name="Content Placeholder 2">
            <a:extLst>
              <a:ext uri="{FF2B5EF4-FFF2-40B4-BE49-F238E27FC236}">
                <a16:creationId xmlns:a16="http://schemas.microsoft.com/office/drawing/2014/main" id="{AEE3767C-F096-198A-255A-5D4D2BDC18CF}"/>
              </a:ext>
            </a:extLst>
          </p:cNvPr>
          <p:cNvSpPr>
            <a:spLocks noGrp="1"/>
          </p:cNvSpPr>
          <p:nvPr>
            <p:ph idx="1"/>
          </p:nvPr>
        </p:nvSpPr>
        <p:spPr>
          <a:xfrm>
            <a:off x="244699" y="1700213"/>
            <a:ext cx="11903299" cy="4525963"/>
          </a:xfrm>
        </p:spPr>
        <p:txBody>
          <a:bodyPr>
            <a:noAutofit/>
          </a:bodyPr>
          <a:lstStyle/>
          <a:p>
            <a:r>
              <a:rPr lang="en-US" sz="4800" dirty="0">
                <a:latin typeface="Baskerville" charset="0"/>
                <a:ea typeface="Baskerville" charset="0"/>
                <a:cs typeface="Baskerville" charset="0"/>
              </a:rPr>
              <a:t>Ex. 3.13-15; 6.2,3 – “I AM WHO I AM”</a:t>
            </a:r>
          </a:p>
          <a:p>
            <a:r>
              <a:rPr lang="en-US" sz="4800" dirty="0">
                <a:latin typeface="Baskerville" charset="0"/>
                <a:ea typeface="Baskerville" charset="0"/>
                <a:cs typeface="Baskerville" charset="0"/>
              </a:rPr>
              <a:t>Ex. 34.6,7; Malachi 3.6 – Permanent Nature</a:t>
            </a:r>
          </a:p>
          <a:p>
            <a:r>
              <a:rPr lang="en-US" sz="4800" dirty="0">
                <a:latin typeface="Baskerville" charset="0"/>
                <a:ea typeface="Baskerville" charset="0"/>
                <a:cs typeface="Baskerville" charset="0"/>
              </a:rPr>
              <a:t>Psalm 9.7,8; Is. 40.27,28 – Permanent Judge</a:t>
            </a:r>
          </a:p>
          <a:p>
            <a:r>
              <a:rPr lang="en-US" sz="4800" dirty="0">
                <a:latin typeface="Baskerville" charset="0"/>
                <a:ea typeface="Baskerville" charset="0"/>
                <a:cs typeface="Baskerville" charset="0"/>
              </a:rPr>
              <a:t>Psalm 9.9,10; Is. 40.29,30 – Permanent Help</a:t>
            </a:r>
          </a:p>
          <a:p>
            <a:r>
              <a:rPr lang="en-US" sz="4800" dirty="0">
                <a:latin typeface="Baskerville" charset="0"/>
                <a:ea typeface="Baskerville" charset="0"/>
                <a:cs typeface="Baskerville" charset="0"/>
              </a:rPr>
              <a:t>Isaiah 44.6-8</a:t>
            </a:r>
          </a:p>
          <a:p>
            <a:pPr lvl="1"/>
            <a:endParaRPr lang="en-US" sz="4400" dirty="0">
              <a:latin typeface="Baskerville" charset="0"/>
              <a:ea typeface="Baskerville" charset="0"/>
              <a:cs typeface="Baskerville" charset="0"/>
            </a:endParaRPr>
          </a:p>
          <a:p>
            <a:endParaRPr lang="en-US" sz="4800" dirty="0">
              <a:latin typeface="Baskerville" charset="0"/>
              <a:ea typeface="Baskerville" charset="0"/>
              <a:cs typeface="Baskerville" charset="0"/>
            </a:endParaRPr>
          </a:p>
        </p:txBody>
      </p:sp>
    </p:spTree>
    <p:extLst>
      <p:ext uri="{BB962C8B-B14F-4D97-AF65-F5344CB8AC3E}">
        <p14:creationId xmlns:p14="http://schemas.microsoft.com/office/powerpoint/2010/main" val="608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Effect transition="in" filter="wheel(1)">
                                      <p:cBhvr>
                                        <p:cTn id="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Isaiah 44.6-8</a:t>
            </a:r>
          </a:p>
        </p:txBody>
      </p:sp>
      <p:sp>
        <p:nvSpPr>
          <p:cNvPr id="7" name="Content Placeholder 2"/>
          <p:cNvSpPr>
            <a:spLocks noGrp="1"/>
          </p:cNvSpPr>
          <p:nvPr>
            <p:ph idx="1"/>
          </p:nvPr>
        </p:nvSpPr>
        <p:spPr>
          <a:xfrm>
            <a:off x="78348" y="1807693"/>
            <a:ext cx="12069650" cy="4704800"/>
          </a:xfrm>
        </p:spPr>
        <p:txBody>
          <a:bodyPr>
            <a:noAutofit/>
          </a:bodyPr>
          <a:lstStyle/>
          <a:p>
            <a:pPr marL="0" indent="0">
              <a:buNone/>
            </a:pPr>
            <a:r>
              <a:rPr lang="en-US" sz="4800" b="1" dirty="0">
                <a:effectLst/>
                <a:latin typeface="BODONI 72 BOOK" pitchFamily="2" charset="0"/>
              </a:rPr>
              <a:t>Is. 44:6</a:t>
            </a:r>
            <a:r>
              <a:rPr lang="en-US" sz="4800" dirty="0">
                <a:effectLst/>
                <a:latin typeface="Bodoni 72 Book" pitchFamily="2" charset="0"/>
              </a:rPr>
              <a:t>    “Thus says the LORD, the King of Israel and his Redeemer, the LORD of hosts: </a:t>
            </a:r>
          </a:p>
          <a:p>
            <a:pPr marL="0" indent="0">
              <a:buNone/>
            </a:pPr>
            <a:r>
              <a:rPr lang="en-US" sz="4800" dirty="0">
                <a:effectLst/>
                <a:latin typeface="Bodoni 72 Book" pitchFamily="2" charset="0"/>
              </a:rPr>
              <a:t>‘I am the first and I am the last, </a:t>
            </a:r>
          </a:p>
          <a:p>
            <a:pPr marL="0" indent="0">
              <a:buNone/>
            </a:pPr>
            <a:r>
              <a:rPr lang="en-US" sz="4800" dirty="0">
                <a:effectLst/>
                <a:latin typeface="Bodoni 72 Book" pitchFamily="2" charset="0"/>
              </a:rPr>
              <a:t>And there is no God besides Me.</a:t>
            </a:r>
          </a:p>
          <a:p>
            <a:pPr marL="0" indent="0">
              <a:buNone/>
            </a:pPr>
            <a:r>
              <a:rPr lang="en-US" sz="4800" b="1" baseline="30000" dirty="0">
                <a:effectLst/>
                <a:latin typeface="BODONI 72 BOOK" pitchFamily="2" charset="0"/>
              </a:rPr>
              <a:t>7</a:t>
            </a:r>
            <a:r>
              <a:rPr lang="en-US" sz="4800" dirty="0">
                <a:effectLst/>
                <a:latin typeface="Bodoni 72 Book" pitchFamily="2" charset="0"/>
              </a:rPr>
              <a:t>  ‘Who is like Me? Let him proclaim and declare it; </a:t>
            </a:r>
          </a:p>
          <a:p>
            <a:pPr marL="0" indent="0">
              <a:buNone/>
            </a:pPr>
            <a:r>
              <a:rPr lang="en-US" sz="4800" dirty="0">
                <a:effectLst/>
                <a:latin typeface="Bodoni 72 Book" pitchFamily="2" charset="0"/>
              </a:rPr>
              <a:t>Yes, let him recount it to Me in order, </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3">
            <a:alphaModFix amt="87000"/>
          </a:blip>
          <a:srcRect l="-1" t="18013" r="33" b="2384"/>
          <a:stretch/>
        </p:blipFill>
        <p:spPr>
          <a:xfrm>
            <a:off x="0" y="0"/>
            <a:ext cx="2865941" cy="1625398"/>
          </a:xfrm>
          <a:prstGeom prst="rect">
            <a:avLst/>
          </a:prstGeom>
        </p:spPr>
      </p:pic>
      <p:pic>
        <p:nvPicPr>
          <p:cNvPr id="3" name="Picture 2">
            <a:extLst>
              <a:ext uri="{FF2B5EF4-FFF2-40B4-BE49-F238E27FC236}">
                <a16:creationId xmlns:a16="http://schemas.microsoft.com/office/drawing/2014/main" id="{52812376-7F92-4E5C-9C43-310D44A4B8B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
        <p:nvSpPr>
          <p:cNvPr id="4" name="Content Placeholder 2">
            <a:extLst>
              <a:ext uri="{FF2B5EF4-FFF2-40B4-BE49-F238E27FC236}">
                <a16:creationId xmlns:a16="http://schemas.microsoft.com/office/drawing/2014/main" id="{AB4F69BD-84FB-3EAC-3B17-4D5DFB5D047D}"/>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17712445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78348" y="1807693"/>
            <a:ext cx="12069650" cy="4704800"/>
          </a:xfrm>
        </p:spPr>
        <p:txBody>
          <a:bodyPr>
            <a:noAutofit/>
          </a:bodyPr>
          <a:lstStyle/>
          <a:p>
            <a:pPr marL="0" indent="0">
              <a:buNone/>
            </a:pPr>
            <a:r>
              <a:rPr lang="en-US" sz="4800" dirty="0">
                <a:effectLst/>
                <a:latin typeface="Bodoni 72 Book" pitchFamily="2" charset="0"/>
              </a:rPr>
              <a:t>From the time that I established the ancient nation. </a:t>
            </a:r>
          </a:p>
          <a:p>
            <a:pPr marL="0" indent="0">
              <a:buNone/>
            </a:pPr>
            <a:r>
              <a:rPr lang="en-US" sz="4800" dirty="0">
                <a:effectLst/>
                <a:latin typeface="Bodoni 72 Book" pitchFamily="2" charset="0"/>
              </a:rPr>
              <a:t>And let them declare to them the things that are coming </a:t>
            </a:r>
          </a:p>
          <a:p>
            <a:pPr marL="0" indent="0">
              <a:buNone/>
            </a:pPr>
            <a:r>
              <a:rPr lang="en-US" sz="4800" dirty="0">
                <a:effectLst/>
                <a:latin typeface="Bodoni 72 Book" pitchFamily="2" charset="0"/>
              </a:rPr>
              <a:t>And the events that are going to take place.</a:t>
            </a:r>
          </a:p>
          <a:p>
            <a:pPr marL="0" indent="0">
              <a:buNone/>
            </a:pPr>
            <a:r>
              <a:rPr lang="en-US" sz="4800" b="1" baseline="30000" dirty="0">
                <a:effectLst/>
                <a:latin typeface="BODONI 72 BOOK" pitchFamily="2" charset="0"/>
              </a:rPr>
              <a:t>8</a:t>
            </a:r>
            <a:r>
              <a:rPr lang="en-US" sz="4800" dirty="0">
                <a:effectLst/>
                <a:latin typeface="Bodoni 72 Book" pitchFamily="2" charset="0"/>
              </a:rPr>
              <a:t>  ‘Do not tremble and do not be afraid; </a:t>
            </a:r>
          </a:p>
          <a:p>
            <a:pPr marL="0" indent="0">
              <a:buNone/>
            </a:pPr>
            <a:r>
              <a:rPr lang="en-US" sz="4800" dirty="0">
                <a:effectLst/>
                <a:latin typeface="Bodoni 72 Book" pitchFamily="2" charset="0"/>
              </a:rPr>
              <a:t>Have I not long since announced</a:t>
            </a:r>
            <a:r>
              <a:rPr lang="en-US" sz="4800" i="1" dirty="0">
                <a:effectLst/>
                <a:latin typeface="Bodoni 72 Book" pitchFamily="2" charset="0"/>
              </a:rPr>
              <a:t> it</a:t>
            </a:r>
            <a:r>
              <a:rPr lang="en-US" sz="4800" dirty="0">
                <a:effectLst/>
                <a:latin typeface="Bodoni 72 Book" pitchFamily="2" charset="0"/>
              </a:rPr>
              <a:t> to you and</a:t>
            </a: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3">
            <a:alphaModFix amt="87000"/>
          </a:blip>
          <a:srcRect l="-1" t="18013" r="33" b="2384"/>
          <a:stretch/>
        </p:blipFill>
        <p:spPr>
          <a:xfrm>
            <a:off x="0" y="0"/>
            <a:ext cx="2865941" cy="1625398"/>
          </a:xfrm>
          <a:prstGeom prst="rect">
            <a:avLst/>
          </a:prstGeom>
        </p:spPr>
      </p:pic>
      <p:pic>
        <p:nvPicPr>
          <p:cNvPr id="3" name="Picture 2">
            <a:extLst>
              <a:ext uri="{FF2B5EF4-FFF2-40B4-BE49-F238E27FC236}">
                <a16:creationId xmlns:a16="http://schemas.microsoft.com/office/drawing/2014/main" id="{52812376-7F92-4E5C-9C43-310D44A4B8B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
        <p:nvSpPr>
          <p:cNvPr id="4" name="Content Placeholder 2">
            <a:extLst>
              <a:ext uri="{FF2B5EF4-FFF2-40B4-BE49-F238E27FC236}">
                <a16:creationId xmlns:a16="http://schemas.microsoft.com/office/drawing/2014/main" id="{AB4F69BD-84FB-3EAC-3B17-4D5DFB5D047D}"/>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
        <p:nvSpPr>
          <p:cNvPr id="13" name="Title 1">
            <a:extLst>
              <a:ext uri="{FF2B5EF4-FFF2-40B4-BE49-F238E27FC236}">
                <a16:creationId xmlns:a16="http://schemas.microsoft.com/office/drawing/2014/main" id="{D6EA096D-0E37-0940-21BB-D7111BC25D68}"/>
              </a:ext>
            </a:extLst>
          </p:cNvPr>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Isaiah 44.6-8</a:t>
            </a:r>
          </a:p>
        </p:txBody>
      </p:sp>
    </p:spTree>
    <p:extLst>
      <p:ext uri="{BB962C8B-B14F-4D97-AF65-F5344CB8AC3E}">
        <p14:creationId xmlns:p14="http://schemas.microsoft.com/office/powerpoint/2010/main" val="7216677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78348" y="1807693"/>
            <a:ext cx="12069650" cy="4704800"/>
          </a:xfrm>
        </p:spPr>
        <p:txBody>
          <a:bodyPr>
            <a:noAutofit/>
          </a:bodyPr>
          <a:lstStyle/>
          <a:p>
            <a:pPr marL="0" indent="0">
              <a:buNone/>
            </a:pPr>
            <a:r>
              <a:rPr lang="en-US" sz="4800" dirty="0">
                <a:effectLst/>
                <a:latin typeface="Bodoni 72 Book" pitchFamily="2" charset="0"/>
              </a:rPr>
              <a:t>declared</a:t>
            </a:r>
            <a:r>
              <a:rPr lang="en-US" sz="4800" i="1" dirty="0">
                <a:effectLst/>
                <a:latin typeface="Bodoni 72 Book" pitchFamily="2" charset="0"/>
              </a:rPr>
              <a:t> it?</a:t>
            </a:r>
            <a:r>
              <a:rPr lang="en-US" sz="4800" dirty="0">
                <a:effectLst/>
                <a:latin typeface="Bodoni 72 Book" pitchFamily="2" charset="0"/>
              </a:rPr>
              <a:t> </a:t>
            </a:r>
          </a:p>
          <a:p>
            <a:pPr marL="0" indent="0">
              <a:buNone/>
            </a:pPr>
            <a:r>
              <a:rPr lang="en-US" sz="4800" dirty="0">
                <a:effectLst/>
                <a:latin typeface="Bodoni 72 Book" pitchFamily="2" charset="0"/>
              </a:rPr>
              <a:t>And you are My witnesses. </a:t>
            </a:r>
          </a:p>
          <a:p>
            <a:pPr marL="0" indent="0">
              <a:buNone/>
            </a:pPr>
            <a:r>
              <a:rPr lang="en-US" sz="4800" dirty="0">
                <a:effectLst/>
                <a:latin typeface="Bodoni 72 Book" pitchFamily="2" charset="0"/>
              </a:rPr>
              <a:t>Is there any God besides Me, </a:t>
            </a:r>
          </a:p>
          <a:p>
            <a:pPr marL="0" indent="0">
              <a:buNone/>
            </a:pPr>
            <a:r>
              <a:rPr lang="en-US" sz="4800" dirty="0">
                <a:effectLst/>
                <a:latin typeface="Bodoni 72 Book" pitchFamily="2" charset="0"/>
              </a:rPr>
              <a:t>Or is there any </a:t>
            </a:r>
            <a:r>
              <a:rPr lang="en-US" sz="4800" i="1" dirty="0">
                <a:effectLst/>
                <a:latin typeface="Bodoni 72 Book" pitchFamily="2" charset="0"/>
              </a:rPr>
              <a:t>other </a:t>
            </a:r>
            <a:r>
              <a:rPr lang="en-US" sz="4800" dirty="0">
                <a:effectLst/>
                <a:latin typeface="Bodoni 72 Book" pitchFamily="2" charset="0"/>
              </a:rPr>
              <a:t>Rock? </a:t>
            </a:r>
          </a:p>
          <a:p>
            <a:pPr marL="0" indent="0">
              <a:buNone/>
            </a:pPr>
            <a:r>
              <a:rPr lang="en-US" sz="4800" dirty="0">
                <a:effectLst/>
                <a:latin typeface="Bodoni 72 Book" pitchFamily="2" charset="0"/>
              </a:rPr>
              <a:t>I know of none.’”</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3">
            <a:alphaModFix amt="87000"/>
          </a:blip>
          <a:srcRect l="-1" t="18013" r="33" b="2384"/>
          <a:stretch/>
        </p:blipFill>
        <p:spPr>
          <a:xfrm>
            <a:off x="0" y="0"/>
            <a:ext cx="2865941" cy="1625398"/>
          </a:xfrm>
          <a:prstGeom prst="rect">
            <a:avLst/>
          </a:prstGeom>
        </p:spPr>
      </p:pic>
      <p:pic>
        <p:nvPicPr>
          <p:cNvPr id="3" name="Picture 2">
            <a:extLst>
              <a:ext uri="{FF2B5EF4-FFF2-40B4-BE49-F238E27FC236}">
                <a16:creationId xmlns:a16="http://schemas.microsoft.com/office/drawing/2014/main" id="{52812376-7F92-4E5C-9C43-310D44A4B8B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
        <p:nvSpPr>
          <p:cNvPr id="4" name="Content Placeholder 2">
            <a:extLst>
              <a:ext uri="{FF2B5EF4-FFF2-40B4-BE49-F238E27FC236}">
                <a16:creationId xmlns:a16="http://schemas.microsoft.com/office/drawing/2014/main" id="{AB4F69BD-84FB-3EAC-3B17-4D5DFB5D047D}"/>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
        <p:nvSpPr>
          <p:cNvPr id="9" name="Title 1">
            <a:extLst>
              <a:ext uri="{FF2B5EF4-FFF2-40B4-BE49-F238E27FC236}">
                <a16:creationId xmlns:a16="http://schemas.microsoft.com/office/drawing/2014/main" id="{8F9D4159-9065-9088-7522-00DAA6B4C48E}"/>
              </a:ext>
            </a:extLst>
          </p:cNvPr>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Isaiah 44.6-8</a:t>
            </a:r>
          </a:p>
        </p:txBody>
      </p:sp>
    </p:spTree>
    <p:extLst>
      <p:ext uri="{BB962C8B-B14F-4D97-AF65-F5344CB8AC3E}">
        <p14:creationId xmlns:p14="http://schemas.microsoft.com/office/powerpoint/2010/main" val="5626041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624144" y="416755"/>
            <a:ext cx="8043856"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ETERNAL MEANS…</a:t>
            </a:r>
          </a:p>
        </p:txBody>
      </p:sp>
      <p:pic>
        <p:nvPicPr>
          <p:cNvPr id="11" name="Picture 10" descr="potw1649a.jpg">
            <a:extLst>
              <a:ext uri="{FF2B5EF4-FFF2-40B4-BE49-F238E27FC236}">
                <a16:creationId xmlns:a16="http://schemas.microsoft.com/office/drawing/2014/main" id="{32EDF0CD-24BA-984B-9428-42D5C2FFF7F8}"/>
              </a:ext>
            </a:extLst>
          </p:cNvPr>
          <p:cNvPicPr>
            <a:picLocks noChangeAspect="1"/>
          </p:cNvPicPr>
          <p:nvPr/>
        </p:nvPicPr>
        <p:blipFill rotWithShape="1">
          <a:blip r:embed="rId2">
            <a:alphaModFix amt="87000"/>
          </a:blip>
          <a:srcRect l="-1" t="14349" r="33" b="-11148"/>
          <a:stretch/>
        </p:blipFill>
        <p:spPr>
          <a:xfrm>
            <a:off x="0" y="0"/>
            <a:ext cx="2865941" cy="1976511"/>
          </a:xfrm>
          <a:prstGeom prst="rect">
            <a:avLst/>
          </a:prstGeom>
        </p:spPr>
      </p:pic>
      <p:pic>
        <p:nvPicPr>
          <p:cNvPr id="2" name="Picture 1">
            <a:extLst>
              <a:ext uri="{FF2B5EF4-FFF2-40B4-BE49-F238E27FC236}">
                <a16:creationId xmlns:a16="http://schemas.microsoft.com/office/drawing/2014/main" id="{9D870766-1325-B6B2-D0AD-7BB8342FA956}"/>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
        <p:nvSpPr>
          <p:cNvPr id="7" name="Content Placeholder 2">
            <a:extLst>
              <a:ext uri="{FF2B5EF4-FFF2-40B4-BE49-F238E27FC236}">
                <a16:creationId xmlns:a16="http://schemas.microsoft.com/office/drawing/2014/main" id="{AEE3767C-F096-198A-255A-5D4D2BDC18CF}"/>
              </a:ext>
            </a:extLst>
          </p:cNvPr>
          <p:cNvSpPr>
            <a:spLocks noGrp="1"/>
          </p:cNvSpPr>
          <p:nvPr>
            <p:ph idx="1"/>
          </p:nvPr>
        </p:nvSpPr>
        <p:spPr>
          <a:xfrm>
            <a:off x="244699" y="1700213"/>
            <a:ext cx="11903299" cy="5310187"/>
          </a:xfrm>
        </p:spPr>
        <p:txBody>
          <a:bodyPr>
            <a:noAutofit/>
          </a:bodyPr>
          <a:lstStyle/>
          <a:p>
            <a:r>
              <a:rPr lang="en-US" sz="4800" dirty="0">
                <a:latin typeface="Baskerville" charset="0"/>
                <a:ea typeface="Baskerville" charset="0"/>
                <a:cs typeface="Baskerville" charset="0"/>
              </a:rPr>
              <a:t>Ex. 3.13-15; 6.2,3 – “I AM WHO I AM”</a:t>
            </a:r>
          </a:p>
          <a:p>
            <a:r>
              <a:rPr lang="en-US" sz="4800" dirty="0">
                <a:latin typeface="Baskerville" charset="0"/>
                <a:ea typeface="Baskerville" charset="0"/>
                <a:cs typeface="Baskerville" charset="0"/>
              </a:rPr>
              <a:t>Ex. 34.6,7; Malachi 3.6 – Permanent Nature</a:t>
            </a:r>
          </a:p>
          <a:p>
            <a:r>
              <a:rPr lang="en-US" sz="4800" dirty="0">
                <a:latin typeface="Baskerville" charset="0"/>
                <a:ea typeface="Baskerville" charset="0"/>
                <a:cs typeface="Baskerville" charset="0"/>
              </a:rPr>
              <a:t>Psalm 9.7,8; Is. 40.27,28 – Permanent Judge</a:t>
            </a:r>
          </a:p>
          <a:p>
            <a:r>
              <a:rPr lang="en-US" sz="4800" dirty="0">
                <a:latin typeface="Baskerville" charset="0"/>
                <a:ea typeface="Baskerville" charset="0"/>
                <a:cs typeface="Baskerville" charset="0"/>
              </a:rPr>
              <a:t>Psalm 9.9,10; Is. 40.29,30 – Permanent Help</a:t>
            </a:r>
          </a:p>
          <a:p>
            <a:r>
              <a:rPr lang="en-US" sz="4800" dirty="0">
                <a:latin typeface="Baskerville" charset="0"/>
                <a:ea typeface="Baskerville" charset="0"/>
                <a:cs typeface="Baskerville" charset="0"/>
              </a:rPr>
              <a:t>Isaiah 44.6-8 – Infinite Knowledge</a:t>
            </a:r>
          </a:p>
          <a:p>
            <a:r>
              <a:rPr lang="en-US" sz="4800" dirty="0">
                <a:latin typeface="Baskerville" charset="0"/>
                <a:ea typeface="Baskerville" charset="0"/>
                <a:cs typeface="Baskerville" charset="0"/>
              </a:rPr>
              <a:t>Isaiah 48.12,13 </a:t>
            </a:r>
          </a:p>
          <a:p>
            <a:pPr lvl="1"/>
            <a:endParaRPr lang="en-US" sz="4400" dirty="0">
              <a:latin typeface="Baskerville" charset="0"/>
              <a:ea typeface="Baskerville" charset="0"/>
              <a:cs typeface="Baskerville" charset="0"/>
            </a:endParaRPr>
          </a:p>
          <a:p>
            <a:endParaRPr lang="en-US" sz="4800" dirty="0">
              <a:latin typeface="Baskerville" charset="0"/>
              <a:ea typeface="Baskerville" charset="0"/>
              <a:cs typeface="Baskerville" charset="0"/>
            </a:endParaRPr>
          </a:p>
        </p:txBody>
      </p:sp>
    </p:spTree>
    <p:extLst>
      <p:ext uri="{BB962C8B-B14F-4D97-AF65-F5344CB8AC3E}">
        <p14:creationId xmlns:p14="http://schemas.microsoft.com/office/powerpoint/2010/main" val="4181778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animEffect transition="in" filter="wheel(1)">
                                      <p:cBhvr>
                                        <p:cTn id="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Isaiah 48.12,13</a:t>
            </a:r>
          </a:p>
        </p:txBody>
      </p:sp>
      <p:sp>
        <p:nvSpPr>
          <p:cNvPr id="7" name="Content Placeholder 2"/>
          <p:cNvSpPr>
            <a:spLocks noGrp="1"/>
          </p:cNvSpPr>
          <p:nvPr>
            <p:ph idx="1"/>
          </p:nvPr>
        </p:nvSpPr>
        <p:spPr>
          <a:xfrm>
            <a:off x="78348" y="1807693"/>
            <a:ext cx="12069650" cy="4704800"/>
          </a:xfrm>
        </p:spPr>
        <p:txBody>
          <a:bodyPr>
            <a:noAutofit/>
          </a:bodyPr>
          <a:lstStyle/>
          <a:p>
            <a:pPr marL="0" indent="0">
              <a:buNone/>
            </a:pPr>
            <a:r>
              <a:rPr lang="en-US" sz="4800" b="1" dirty="0">
                <a:effectLst/>
                <a:latin typeface="BODONI 72 BOOK" pitchFamily="2" charset="0"/>
              </a:rPr>
              <a:t>Is. 48:12</a:t>
            </a:r>
            <a:r>
              <a:rPr lang="en-US" sz="4800" dirty="0">
                <a:effectLst/>
                <a:latin typeface="Bodoni 72 Book" pitchFamily="2" charset="0"/>
              </a:rPr>
              <a:t>    “Listen to Me, O Jacob, even Israel whom I called; </a:t>
            </a:r>
          </a:p>
          <a:p>
            <a:pPr marL="0" indent="0">
              <a:buNone/>
            </a:pPr>
            <a:r>
              <a:rPr lang="en-US" sz="4800" dirty="0">
                <a:effectLst/>
                <a:latin typeface="Bodoni 72 Book" pitchFamily="2" charset="0"/>
              </a:rPr>
              <a:t>I am He, I am the first, I am also the last.</a:t>
            </a:r>
          </a:p>
          <a:p>
            <a:pPr marL="0" indent="0">
              <a:buNone/>
            </a:pPr>
            <a:r>
              <a:rPr lang="en-US" sz="4800" b="1" baseline="30000" dirty="0">
                <a:effectLst/>
                <a:latin typeface="BODONI 72 BOOK" pitchFamily="2" charset="0"/>
              </a:rPr>
              <a:t>13</a:t>
            </a:r>
            <a:r>
              <a:rPr lang="en-US" sz="4800" dirty="0">
                <a:effectLst/>
                <a:latin typeface="Bodoni 72 Book" pitchFamily="2" charset="0"/>
              </a:rPr>
              <a:t>  “Surely My hand founded the earth, </a:t>
            </a:r>
          </a:p>
          <a:p>
            <a:pPr marL="0" indent="0">
              <a:buNone/>
            </a:pPr>
            <a:r>
              <a:rPr lang="en-US" sz="4800" dirty="0">
                <a:effectLst/>
                <a:latin typeface="Bodoni 72 Book" pitchFamily="2" charset="0"/>
              </a:rPr>
              <a:t>And My right hand spread out the heavens; </a:t>
            </a:r>
          </a:p>
          <a:p>
            <a:pPr marL="0" indent="0">
              <a:buNone/>
            </a:pPr>
            <a:r>
              <a:rPr lang="en-US" sz="4800" dirty="0">
                <a:effectLst/>
                <a:latin typeface="Bodoni 72 Book" pitchFamily="2" charset="0"/>
              </a:rPr>
              <a:t>When I call to them, they stand together.</a:t>
            </a: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3">
            <a:alphaModFix amt="87000"/>
          </a:blip>
          <a:srcRect l="-1" t="18013" r="33" b="2384"/>
          <a:stretch/>
        </p:blipFill>
        <p:spPr>
          <a:xfrm>
            <a:off x="0" y="0"/>
            <a:ext cx="2865941" cy="1625398"/>
          </a:xfrm>
          <a:prstGeom prst="rect">
            <a:avLst/>
          </a:prstGeom>
        </p:spPr>
      </p:pic>
      <p:pic>
        <p:nvPicPr>
          <p:cNvPr id="3" name="Picture 2">
            <a:extLst>
              <a:ext uri="{FF2B5EF4-FFF2-40B4-BE49-F238E27FC236}">
                <a16:creationId xmlns:a16="http://schemas.microsoft.com/office/drawing/2014/main" id="{52812376-7F92-4E5C-9C43-310D44A4B8B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
        <p:nvSpPr>
          <p:cNvPr id="4" name="Content Placeholder 2">
            <a:extLst>
              <a:ext uri="{FF2B5EF4-FFF2-40B4-BE49-F238E27FC236}">
                <a16:creationId xmlns:a16="http://schemas.microsoft.com/office/drawing/2014/main" id="{AB4F69BD-84FB-3EAC-3B17-4D5DFB5D047D}"/>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33789822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624144" y="416755"/>
            <a:ext cx="8043856"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ETERNAL MEANS…</a:t>
            </a:r>
          </a:p>
        </p:txBody>
      </p:sp>
      <p:pic>
        <p:nvPicPr>
          <p:cNvPr id="11" name="Picture 10" descr="potw1649a.jpg">
            <a:extLst>
              <a:ext uri="{FF2B5EF4-FFF2-40B4-BE49-F238E27FC236}">
                <a16:creationId xmlns:a16="http://schemas.microsoft.com/office/drawing/2014/main" id="{32EDF0CD-24BA-984B-9428-42D5C2FFF7F8}"/>
              </a:ext>
            </a:extLst>
          </p:cNvPr>
          <p:cNvPicPr>
            <a:picLocks noChangeAspect="1"/>
          </p:cNvPicPr>
          <p:nvPr/>
        </p:nvPicPr>
        <p:blipFill rotWithShape="1">
          <a:blip r:embed="rId2">
            <a:alphaModFix amt="87000"/>
          </a:blip>
          <a:srcRect l="-1" t="14349" r="33" b="-11148"/>
          <a:stretch/>
        </p:blipFill>
        <p:spPr>
          <a:xfrm>
            <a:off x="0" y="0"/>
            <a:ext cx="2865941" cy="1976511"/>
          </a:xfrm>
          <a:prstGeom prst="rect">
            <a:avLst/>
          </a:prstGeom>
        </p:spPr>
      </p:pic>
      <p:pic>
        <p:nvPicPr>
          <p:cNvPr id="2" name="Picture 1">
            <a:extLst>
              <a:ext uri="{FF2B5EF4-FFF2-40B4-BE49-F238E27FC236}">
                <a16:creationId xmlns:a16="http://schemas.microsoft.com/office/drawing/2014/main" id="{9D870766-1325-B6B2-D0AD-7BB8342FA956}"/>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
        <p:nvSpPr>
          <p:cNvPr id="7" name="Content Placeholder 2">
            <a:extLst>
              <a:ext uri="{FF2B5EF4-FFF2-40B4-BE49-F238E27FC236}">
                <a16:creationId xmlns:a16="http://schemas.microsoft.com/office/drawing/2014/main" id="{AEE3767C-F096-198A-255A-5D4D2BDC18CF}"/>
              </a:ext>
            </a:extLst>
          </p:cNvPr>
          <p:cNvSpPr>
            <a:spLocks noGrp="1"/>
          </p:cNvSpPr>
          <p:nvPr>
            <p:ph idx="1"/>
          </p:nvPr>
        </p:nvSpPr>
        <p:spPr>
          <a:xfrm>
            <a:off x="244699" y="1700213"/>
            <a:ext cx="11903299" cy="5310187"/>
          </a:xfrm>
        </p:spPr>
        <p:txBody>
          <a:bodyPr>
            <a:noAutofit/>
          </a:bodyPr>
          <a:lstStyle/>
          <a:p>
            <a:r>
              <a:rPr lang="en-US" sz="4800" dirty="0">
                <a:latin typeface="Baskerville" charset="0"/>
                <a:ea typeface="Baskerville" charset="0"/>
                <a:cs typeface="Baskerville" charset="0"/>
              </a:rPr>
              <a:t>Ex. 3.13-15; 6.2,3 – “I AM WHO I AM”</a:t>
            </a:r>
          </a:p>
          <a:p>
            <a:r>
              <a:rPr lang="en-US" sz="4800" dirty="0">
                <a:latin typeface="Baskerville" charset="0"/>
                <a:ea typeface="Baskerville" charset="0"/>
                <a:cs typeface="Baskerville" charset="0"/>
              </a:rPr>
              <a:t>Ex. 34.6,7; Malachi 3.6 – Permanent Nature</a:t>
            </a:r>
          </a:p>
          <a:p>
            <a:r>
              <a:rPr lang="en-US" sz="4800" dirty="0">
                <a:latin typeface="Baskerville" charset="0"/>
                <a:ea typeface="Baskerville" charset="0"/>
                <a:cs typeface="Baskerville" charset="0"/>
              </a:rPr>
              <a:t>Psalm 9.7,8; Is. 40.27,28 – Permanent Judge</a:t>
            </a:r>
          </a:p>
          <a:p>
            <a:r>
              <a:rPr lang="en-US" sz="4800" dirty="0">
                <a:latin typeface="Baskerville" charset="0"/>
                <a:ea typeface="Baskerville" charset="0"/>
                <a:cs typeface="Baskerville" charset="0"/>
              </a:rPr>
              <a:t>Psalm 9.9,10; Is. 40.29,30 – Permanent Help</a:t>
            </a:r>
          </a:p>
          <a:p>
            <a:r>
              <a:rPr lang="en-US" sz="4800" dirty="0">
                <a:latin typeface="Baskerville" charset="0"/>
                <a:ea typeface="Baskerville" charset="0"/>
                <a:cs typeface="Baskerville" charset="0"/>
              </a:rPr>
              <a:t>Isaiah 44.6-8 – Infinite Knowledge</a:t>
            </a:r>
          </a:p>
          <a:p>
            <a:r>
              <a:rPr lang="en-US" sz="4800" dirty="0">
                <a:latin typeface="Baskerville" charset="0"/>
                <a:ea typeface="Baskerville" charset="0"/>
                <a:cs typeface="Baskerville" charset="0"/>
              </a:rPr>
              <a:t>Isaiah 48.12,13  - “Surely” Creator</a:t>
            </a:r>
          </a:p>
          <a:p>
            <a:pPr lvl="1"/>
            <a:endParaRPr lang="en-US" sz="4400" dirty="0">
              <a:latin typeface="Baskerville" charset="0"/>
              <a:ea typeface="Baskerville" charset="0"/>
              <a:cs typeface="Baskerville" charset="0"/>
            </a:endParaRPr>
          </a:p>
          <a:p>
            <a:endParaRPr lang="en-US" sz="4800" dirty="0">
              <a:latin typeface="Baskerville" charset="0"/>
              <a:ea typeface="Baskerville" charset="0"/>
              <a:cs typeface="Baskerville" charset="0"/>
            </a:endParaRPr>
          </a:p>
        </p:txBody>
      </p:sp>
    </p:spTree>
    <p:extLst>
      <p:ext uri="{BB962C8B-B14F-4D97-AF65-F5344CB8AC3E}">
        <p14:creationId xmlns:p14="http://schemas.microsoft.com/office/powerpoint/2010/main" val="42601440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122026" y="1700212"/>
            <a:ext cx="12069974" cy="5157788"/>
          </a:xfrm>
        </p:spPr>
        <p:txBody>
          <a:bodyPr>
            <a:noAutofit/>
          </a:bodyPr>
          <a:lstStyle/>
          <a:p>
            <a:pPr marL="514350" indent="-514350">
              <a:buFont typeface="+mj-lt"/>
              <a:buAutoNum type="arabicPeriod"/>
            </a:pPr>
            <a:r>
              <a:rPr lang="en-US" sz="4800" dirty="0">
                <a:latin typeface="Baskerville" charset="0"/>
                <a:ea typeface="Baskerville" charset="0"/>
                <a:cs typeface="Baskerville" charset="0"/>
              </a:rPr>
              <a:t>God’s Eternal Nature ( James 1.17)</a:t>
            </a:r>
          </a:p>
          <a:p>
            <a:endParaRPr lang="en-US" sz="4800" dirty="0">
              <a:latin typeface="Baskerville" charset="0"/>
              <a:ea typeface="Baskerville" charset="0"/>
              <a:cs typeface="Baskerville" charset="0"/>
            </a:endParaRPr>
          </a:p>
        </p:txBody>
      </p:sp>
      <p:pic>
        <p:nvPicPr>
          <p:cNvPr id="7" name="Picture 6" descr="potw1649a.jpg">
            <a:extLst>
              <a:ext uri="{FF2B5EF4-FFF2-40B4-BE49-F238E27FC236}">
                <a16:creationId xmlns:a16="http://schemas.microsoft.com/office/drawing/2014/main" id="{BEEEB3CA-F70A-FB4A-AE36-1FDF0BA4EEC2}"/>
              </a:ext>
            </a:extLst>
          </p:cNvPr>
          <p:cNvPicPr>
            <a:picLocks noChangeAspect="1"/>
          </p:cNvPicPr>
          <p:nvPr/>
        </p:nvPicPr>
        <p:blipFill rotWithShape="1">
          <a:blip r:embed="rId2">
            <a:alphaModFix amt="87000"/>
          </a:blip>
          <a:srcRect l="-1" t="14349" r="33" b="-11148"/>
          <a:stretch/>
        </p:blipFill>
        <p:spPr>
          <a:xfrm>
            <a:off x="0" y="0"/>
            <a:ext cx="2865941" cy="1976511"/>
          </a:xfrm>
          <a:prstGeom prst="rect">
            <a:avLst/>
          </a:prstGeom>
        </p:spPr>
      </p:pic>
      <p:sp>
        <p:nvSpPr>
          <p:cNvPr id="9" name="Title 1">
            <a:extLst>
              <a:ext uri="{FF2B5EF4-FFF2-40B4-BE49-F238E27FC236}">
                <a16:creationId xmlns:a16="http://schemas.microsoft.com/office/drawing/2014/main" id="{F7DF15AC-BAA4-2040-B7FA-B0420F1DEF5A}"/>
              </a:ext>
            </a:extLst>
          </p:cNvPr>
          <p:cNvSpPr>
            <a:spLocks noGrp="1"/>
          </p:cNvSpPr>
          <p:nvPr>
            <p:ph type="title"/>
          </p:nvPr>
        </p:nvSpPr>
        <p:spPr>
          <a:xfrm>
            <a:off x="2074072" y="416755"/>
            <a:ext cx="8043856"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Consequences</a:t>
            </a:r>
          </a:p>
        </p:txBody>
      </p:sp>
      <p:pic>
        <p:nvPicPr>
          <p:cNvPr id="3" name="Picture 2">
            <a:extLst>
              <a:ext uri="{FF2B5EF4-FFF2-40B4-BE49-F238E27FC236}">
                <a16:creationId xmlns:a16="http://schemas.microsoft.com/office/drawing/2014/main" id="{0363B963-16E9-DCB6-E044-1BBF9E0204C0}"/>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Tree>
    <p:extLst>
      <p:ext uri="{BB962C8B-B14F-4D97-AF65-F5344CB8AC3E}">
        <p14:creationId xmlns:p14="http://schemas.microsoft.com/office/powerpoint/2010/main" val="2603578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heel(1)">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James 1.17</a:t>
            </a:r>
          </a:p>
        </p:txBody>
      </p:sp>
      <p:sp>
        <p:nvSpPr>
          <p:cNvPr id="7" name="Content Placeholder 2"/>
          <p:cNvSpPr>
            <a:spLocks noGrp="1"/>
          </p:cNvSpPr>
          <p:nvPr>
            <p:ph idx="1"/>
          </p:nvPr>
        </p:nvSpPr>
        <p:spPr>
          <a:xfrm>
            <a:off x="78348" y="1807693"/>
            <a:ext cx="12069650" cy="4704800"/>
          </a:xfrm>
        </p:spPr>
        <p:txBody>
          <a:bodyPr>
            <a:noAutofit/>
          </a:bodyPr>
          <a:lstStyle/>
          <a:p>
            <a:pPr marL="0" indent="0">
              <a:buNone/>
            </a:pPr>
            <a:r>
              <a:rPr lang="en-US" sz="4800" dirty="0">
                <a:solidFill>
                  <a:srgbClr val="FFFF00"/>
                </a:solidFill>
                <a:effectLst/>
                <a:latin typeface="Bodoni 72 Book" pitchFamily="2" charset="0"/>
              </a:rPr>
              <a:t>Every good thing </a:t>
            </a:r>
            <a:r>
              <a:rPr lang="en-US" sz="4800" dirty="0">
                <a:effectLst/>
                <a:latin typeface="Bodoni 72 Book" pitchFamily="2" charset="0"/>
              </a:rPr>
              <a:t>given and every perfect gift is from above, coming down from the Father of lights, with whom there is </a:t>
            </a:r>
            <a:r>
              <a:rPr lang="en-US" sz="4800" dirty="0">
                <a:solidFill>
                  <a:srgbClr val="FFFF00"/>
                </a:solidFill>
                <a:effectLst/>
                <a:latin typeface="Bodoni 72 Book" pitchFamily="2" charset="0"/>
              </a:rPr>
              <a:t>no variation or shifting shadow</a:t>
            </a:r>
            <a:r>
              <a:rPr lang="en-US" sz="4800" dirty="0">
                <a:effectLst/>
                <a:latin typeface="Bodoni 72 Book" pitchFamily="2" charset="0"/>
              </a:rPr>
              <a:t>. </a:t>
            </a:r>
          </a:p>
          <a:p>
            <a:pPr marL="0" indent="0">
              <a:buNone/>
            </a:pPr>
            <a:endParaRPr lang="en-US" sz="4800" dirty="0">
              <a:effectLst/>
              <a:latin typeface="Bodoni 72 Book" pitchFamily="2"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3">
            <a:alphaModFix amt="87000"/>
          </a:blip>
          <a:srcRect l="-1" t="18013" r="33" b="2384"/>
          <a:stretch/>
        </p:blipFill>
        <p:spPr>
          <a:xfrm>
            <a:off x="0" y="0"/>
            <a:ext cx="2865941" cy="1625398"/>
          </a:xfrm>
          <a:prstGeom prst="rect">
            <a:avLst/>
          </a:prstGeom>
        </p:spPr>
      </p:pic>
      <p:pic>
        <p:nvPicPr>
          <p:cNvPr id="3" name="Picture 2">
            <a:extLst>
              <a:ext uri="{FF2B5EF4-FFF2-40B4-BE49-F238E27FC236}">
                <a16:creationId xmlns:a16="http://schemas.microsoft.com/office/drawing/2014/main" id="{52812376-7F92-4E5C-9C43-310D44A4B8B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
        <p:nvSpPr>
          <p:cNvPr id="4" name="Content Placeholder 2">
            <a:extLst>
              <a:ext uri="{FF2B5EF4-FFF2-40B4-BE49-F238E27FC236}">
                <a16:creationId xmlns:a16="http://schemas.microsoft.com/office/drawing/2014/main" id="{AB4F69BD-84FB-3EAC-3B17-4D5DFB5D047D}"/>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19364165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otw1649a.jpg"/>
          <p:cNvPicPr>
            <a:picLocks noChangeAspect="1"/>
          </p:cNvPicPr>
          <p:nvPr/>
        </p:nvPicPr>
        <p:blipFill rotWithShape="1">
          <a:blip r:embed="rId2">
            <a:alphaModFix amt="87000"/>
          </a:blip>
          <a:srcRect l="-1" t="14349" r="33" b="-11148"/>
          <a:stretch/>
        </p:blipFill>
        <p:spPr>
          <a:xfrm>
            <a:off x="0" y="0"/>
            <a:ext cx="3125972" cy="2155843"/>
          </a:xfrm>
          <a:prstGeom prst="rect">
            <a:avLst/>
          </a:prstGeom>
          <a:ln>
            <a:noFill/>
          </a:ln>
          <a:effectLst>
            <a:softEdge rad="112500"/>
          </a:effectLst>
        </p:spPr>
      </p:pic>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REVELATION 4.8</a:t>
            </a:r>
          </a:p>
        </p:txBody>
      </p:sp>
      <p:sp>
        <p:nvSpPr>
          <p:cNvPr id="7" name="Content Placeholder 2"/>
          <p:cNvSpPr>
            <a:spLocks noGrp="1"/>
          </p:cNvSpPr>
          <p:nvPr>
            <p:ph idx="1"/>
          </p:nvPr>
        </p:nvSpPr>
        <p:spPr>
          <a:xfrm>
            <a:off x="662763" y="2155843"/>
            <a:ext cx="10866474" cy="3947966"/>
          </a:xfrm>
        </p:spPr>
        <p:txBody>
          <a:bodyPr>
            <a:noAutofit/>
          </a:bodyPr>
          <a:lstStyle/>
          <a:p>
            <a:pPr marL="0" indent="0">
              <a:buNone/>
            </a:pPr>
            <a:r>
              <a:rPr lang="en-US" sz="4800" dirty="0">
                <a:latin typeface="Bodoni 72 Book" charset="0"/>
                <a:ea typeface="Bodoni 72 Book" charset="0"/>
                <a:cs typeface="Bodoni 72 Book" charset="0"/>
              </a:rPr>
              <a:t>And the four living creatures, each one of them having six wings, are full of eyes around and within; and day and night they do not cease to say, “HOLY, HOLY, HOLY IS THE LORD GOD, THE ALMIGHTY, </a:t>
            </a:r>
            <a:r>
              <a:rPr lang="en-US" sz="4800" dirty="0">
                <a:solidFill>
                  <a:srgbClr val="FFFF00"/>
                </a:solidFill>
                <a:latin typeface="Bodoni 72 Book" charset="0"/>
                <a:ea typeface="Bodoni 72 Book" charset="0"/>
                <a:cs typeface="Bodoni 72 Book" charset="0"/>
              </a:rPr>
              <a:t>WHO WAS AND WHO IS AND WHO IS TO COME.”</a:t>
            </a:r>
          </a:p>
          <a:p>
            <a:pPr marL="742950" indent="-742950" algn="ctr">
              <a:buFont typeface="+mj-lt"/>
              <a:buAutoNum type="arabicPeriod"/>
            </a:pPr>
            <a:endParaRPr lang="en-US" sz="4800" dirty="0">
              <a:latin typeface="Baskerville" charset="0"/>
              <a:ea typeface="Baskerville" charset="0"/>
              <a:cs typeface="Baskerville" charset="0"/>
            </a:endParaRPr>
          </a:p>
        </p:txBody>
      </p:sp>
      <p:sp>
        <p:nvSpPr>
          <p:cNvPr id="2" name="TextBox 1">
            <a:extLst>
              <a:ext uri="{FF2B5EF4-FFF2-40B4-BE49-F238E27FC236}">
                <a16:creationId xmlns:a16="http://schemas.microsoft.com/office/drawing/2014/main" id="{4C8C1B62-FFA6-B5E0-0CDB-0CFB55470C1A}"/>
              </a:ext>
            </a:extLst>
          </p:cNvPr>
          <p:cNvSpPr txBox="1"/>
          <p:nvPr/>
        </p:nvSpPr>
        <p:spPr>
          <a:xfrm>
            <a:off x="10972800" y="6379175"/>
            <a:ext cx="1219200" cy="400110"/>
          </a:xfrm>
          <a:prstGeom prst="rect">
            <a:avLst/>
          </a:prstGeom>
          <a:noFill/>
        </p:spPr>
        <p:txBody>
          <a:bodyPr wrap="square">
            <a:spAutoFit/>
          </a:bodyPr>
          <a:lstStyle/>
          <a:p>
            <a:r>
              <a:rPr lang="en-US" sz="2000" b="1" i="1" dirty="0">
                <a:latin typeface="BODONI 72 BOOK" pitchFamily="2" charset="0"/>
              </a:rPr>
              <a:t>NASB95</a:t>
            </a:r>
          </a:p>
        </p:txBody>
      </p:sp>
    </p:spTree>
    <p:extLst>
      <p:ext uri="{BB962C8B-B14F-4D97-AF65-F5344CB8AC3E}">
        <p14:creationId xmlns:p14="http://schemas.microsoft.com/office/powerpoint/2010/main" val="36146855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122026" y="1700212"/>
            <a:ext cx="12069974" cy="5157788"/>
          </a:xfrm>
        </p:spPr>
        <p:txBody>
          <a:bodyPr>
            <a:noAutofit/>
          </a:bodyPr>
          <a:lstStyle/>
          <a:p>
            <a:pPr marL="514350" indent="-514350">
              <a:buFont typeface="+mj-lt"/>
              <a:buAutoNum type="arabicPeriod"/>
            </a:pPr>
            <a:r>
              <a:rPr lang="en-US" sz="4800" dirty="0">
                <a:latin typeface="Baskerville" charset="0"/>
                <a:ea typeface="Baskerville" charset="0"/>
                <a:cs typeface="Baskerville" charset="0"/>
              </a:rPr>
              <a:t>God’s Eternal Nature ( James 1.17)</a:t>
            </a:r>
          </a:p>
          <a:p>
            <a:pPr marL="457200" lvl="1" indent="0">
              <a:buNone/>
            </a:pPr>
            <a:r>
              <a:rPr lang="en-US" sz="4400" dirty="0">
                <a:latin typeface="Baskerville" charset="0"/>
                <a:ea typeface="Baskerville" charset="0"/>
                <a:cs typeface="Baskerville" charset="0"/>
              </a:rPr>
              <a:t>- Means Objective MORALITY is also eternal</a:t>
            </a:r>
          </a:p>
          <a:p>
            <a:pPr marL="914400" lvl="1" indent="-514350">
              <a:buFont typeface="+mj-lt"/>
              <a:buAutoNum type="arabicPeriod"/>
            </a:pPr>
            <a:endParaRPr lang="en-US" sz="4400" dirty="0">
              <a:latin typeface="Baskerville" charset="0"/>
              <a:ea typeface="Baskerville" charset="0"/>
              <a:cs typeface="Baskerville" charset="0"/>
            </a:endParaRPr>
          </a:p>
          <a:p>
            <a:pPr marL="0" indent="0">
              <a:buNone/>
            </a:pPr>
            <a:endParaRPr lang="en-US" sz="4800" dirty="0">
              <a:latin typeface="Baskerville" charset="0"/>
              <a:ea typeface="Baskerville" charset="0"/>
              <a:cs typeface="Baskerville" charset="0"/>
            </a:endParaRPr>
          </a:p>
          <a:p>
            <a:endParaRPr lang="en-US" sz="4800" dirty="0">
              <a:latin typeface="Baskerville" charset="0"/>
              <a:ea typeface="Baskerville" charset="0"/>
              <a:cs typeface="Baskerville" charset="0"/>
            </a:endParaRPr>
          </a:p>
        </p:txBody>
      </p:sp>
      <p:pic>
        <p:nvPicPr>
          <p:cNvPr id="7" name="Picture 6" descr="potw1649a.jpg">
            <a:extLst>
              <a:ext uri="{FF2B5EF4-FFF2-40B4-BE49-F238E27FC236}">
                <a16:creationId xmlns:a16="http://schemas.microsoft.com/office/drawing/2014/main" id="{BEEEB3CA-F70A-FB4A-AE36-1FDF0BA4EEC2}"/>
              </a:ext>
            </a:extLst>
          </p:cNvPr>
          <p:cNvPicPr>
            <a:picLocks noChangeAspect="1"/>
          </p:cNvPicPr>
          <p:nvPr/>
        </p:nvPicPr>
        <p:blipFill rotWithShape="1">
          <a:blip r:embed="rId2">
            <a:alphaModFix amt="87000"/>
          </a:blip>
          <a:srcRect l="-1" t="14349" r="33" b="-11148"/>
          <a:stretch/>
        </p:blipFill>
        <p:spPr>
          <a:xfrm>
            <a:off x="0" y="0"/>
            <a:ext cx="2865941" cy="1976511"/>
          </a:xfrm>
          <a:prstGeom prst="rect">
            <a:avLst/>
          </a:prstGeom>
        </p:spPr>
      </p:pic>
      <p:sp>
        <p:nvSpPr>
          <p:cNvPr id="9" name="Title 1">
            <a:extLst>
              <a:ext uri="{FF2B5EF4-FFF2-40B4-BE49-F238E27FC236}">
                <a16:creationId xmlns:a16="http://schemas.microsoft.com/office/drawing/2014/main" id="{F7DF15AC-BAA4-2040-B7FA-B0420F1DEF5A}"/>
              </a:ext>
            </a:extLst>
          </p:cNvPr>
          <p:cNvSpPr>
            <a:spLocks noGrp="1"/>
          </p:cNvSpPr>
          <p:nvPr>
            <p:ph type="title"/>
          </p:nvPr>
        </p:nvSpPr>
        <p:spPr>
          <a:xfrm>
            <a:off x="2074072" y="416755"/>
            <a:ext cx="8043856"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Consequences</a:t>
            </a:r>
          </a:p>
        </p:txBody>
      </p:sp>
      <p:pic>
        <p:nvPicPr>
          <p:cNvPr id="3" name="Picture 2">
            <a:extLst>
              <a:ext uri="{FF2B5EF4-FFF2-40B4-BE49-F238E27FC236}">
                <a16:creationId xmlns:a16="http://schemas.microsoft.com/office/drawing/2014/main" id="{0363B963-16E9-DCB6-E044-1BBF9E0204C0}"/>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Tree>
    <p:extLst>
      <p:ext uri="{BB962C8B-B14F-4D97-AF65-F5344CB8AC3E}">
        <p14:creationId xmlns:p14="http://schemas.microsoft.com/office/powerpoint/2010/main" val="3217319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heel(1)">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122026" y="1700212"/>
            <a:ext cx="12069974" cy="5157788"/>
          </a:xfrm>
        </p:spPr>
        <p:txBody>
          <a:bodyPr>
            <a:noAutofit/>
          </a:bodyPr>
          <a:lstStyle/>
          <a:p>
            <a:pPr marL="514350" indent="-514350">
              <a:buFont typeface="+mj-lt"/>
              <a:buAutoNum type="arabicPeriod"/>
            </a:pPr>
            <a:r>
              <a:rPr lang="en-US" sz="4800" dirty="0">
                <a:latin typeface="Baskerville" charset="0"/>
                <a:ea typeface="Baskerville" charset="0"/>
                <a:cs typeface="Baskerville" charset="0"/>
              </a:rPr>
              <a:t>God’s Eternal Nature ( James 1.17)</a:t>
            </a:r>
          </a:p>
          <a:p>
            <a:pPr marL="457200" lvl="1" indent="0">
              <a:buNone/>
            </a:pPr>
            <a:r>
              <a:rPr lang="en-US" sz="4400" dirty="0">
                <a:latin typeface="Baskerville" charset="0"/>
                <a:ea typeface="Baskerville" charset="0"/>
                <a:cs typeface="Baskerville" charset="0"/>
              </a:rPr>
              <a:t>- Means Objective MORALITY is also eternal</a:t>
            </a:r>
          </a:p>
          <a:p>
            <a:pPr marL="514350" indent="-514350">
              <a:buFont typeface="+mj-lt"/>
              <a:buAutoNum type="arabicPeriod"/>
            </a:pPr>
            <a:r>
              <a:rPr lang="en-US" sz="4800" dirty="0">
                <a:latin typeface="Baskerville" charset="0"/>
                <a:ea typeface="Baskerville" charset="0"/>
                <a:cs typeface="Baskerville" charset="0"/>
              </a:rPr>
              <a:t>God’s Infinite Knowledge (Heb. 6.18)</a:t>
            </a:r>
          </a:p>
          <a:p>
            <a:pPr marL="914400" lvl="1" indent="-514350">
              <a:buFont typeface="+mj-lt"/>
              <a:buAutoNum type="arabicPeriod"/>
            </a:pPr>
            <a:endParaRPr lang="en-US" sz="4400" dirty="0">
              <a:latin typeface="Baskerville" charset="0"/>
              <a:ea typeface="Baskerville" charset="0"/>
              <a:cs typeface="Baskerville" charset="0"/>
            </a:endParaRPr>
          </a:p>
          <a:p>
            <a:pPr marL="0" indent="0">
              <a:buNone/>
            </a:pPr>
            <a:endParaRPr lang="en-US" sz="4800" dirty="0">
              <a:latin typeface="Baskerville" charset="0"/>
              <a:ea typeface="Baskerville" charset="0"/>
              <a:cs typeface="Baskerville" charset="0"/>
            </a:endParaRPr>
          </a:p>
          <a:p>
            <a:endParaRPr lang="en-US" sz="4800" dirty="0">
              <a:latin typeface="Baskerville" charset="0"/>
              <a:ea typeface="Baskerville" charset="0"/>
              <a:cs typeface="Baskerville" charset="0"/>
            </a:endParaRPr>
          </a:p>
        </p:txBody>
      </p:sp>
      <p:pic>
        <p:nvPicPr>
          <p:cNvPr id="7" name="Picture 6" descr="potw1649a.jpg">
            <a:extLst>
              <a:ext uri="{FF2B5EF4-FFF2-40B4-BE49-F238E27FC236}">
                <a16:creationId xmlns:a16="http://schemas.microsoft.com/office/drawing/2014/main" id="{BEEEB3CA-F70A-FB4A-AE36-1FDF0BA4EEC2}"/>
              </a:ext>
            </a:extLst>
          </p:cNvPr>
          <p:cNvPicPr>
            <a:picLocks noChangeAspect="1"/>
          </p:cNvPicPr>
          <p:nvPr/>
        </p:nvPicPr>
        <p:blipFill rotWithShape="1">
          <a:blip r:embed="rId2">
            <a:alphaModFix amt="87000"/>
          </a:blip>
          <a:srcRect l="-1" t="14349" r="33" b="-11148"/>
          <a:stretch/>
        </p:blipFill>
        <p:spPr>
          <a:xfrm>
            <a:off x="0" y="0"/>
            <a:ext cx="2865941" cy="1976511"/>
          </a:xfrm>
          <a:prstGeom prst="rect">
            <a:avLst/>
          </a:prstGeom>
        </p:spPr>
      </p:pic>
      <p:sp>
        <p:nvSpPr>
          <p:cNvPr id="9" name="Title 1">
            <a:extLst>
              <a:ext uri="{FF2B5EF4-FFF2-40B4-BE49-F238E27FC236}">
                <a16:creationId xmlns:a16="http://schemas.microsoft.com/office/drawing/2014/main" id="{F7DF15AC-BAA4-2040-B7FA-B0420F1DEF5A}"/>
              </a:ext>
            </a:extLst>
          </p:cNvPr>
          <p:cNvSpPr>
            <a:spLocks noGrp="1"/>
          </p:cNvSpPr>
          <p:nvPr>
            <p:ph type="title"/>
          </p:nvPr>
        </p:nvSpPr>
        <p:spPr>
          <a:xfrm>
            <a:off x="2074072" y="416755"/>
            <a:ext cx="8043856"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Consequences</a:t>
            </a:r>
          </a:p>
        </p:txBody>
      </p:sp>
      <p:pic>
        <p:nvPicPr>
          <p:cNvPr id="3" name="Picture 2">
            <a:extLst>
              <a:ext uri="{FF2B5EF4-FFF2-40B4-BE49-F238E27FC236}">
                <a16:creationId xmlns:a16="http://schemas.microsoft.com/office/drawing/2014/main" id="{0363B963-16E9-DCB6-E044-1BBF9E0204C0}"/>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Tree>
    <p:extLst>
      <p:ext uri="{BB962C8B-B14F-4D97-AF65-F5344CB8AC3E}">
        <p14:creationId xmlns:p14="http://schemas.microsoft.com/office/powerpoint/2010/main" val="1872855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heel(1)">
                                      <p:cBhvr>
                                        <p:cTn id="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Hebrews 6.18</a:t>
            </a:r>
          </a:p>
        </p:txBody>
      </p:sp>
      <p:sp>
        <p:nvSpPr>
          <p:cNvPr id="7" name="Content Placeholder 2"/>
          <p:cNvSpPr>
            <a:spLocks noGrp="1"/>
          </p:cNvSpPr>
          <p:nvPr>
            <p:ph idx="1"/>
          </p:nvPr>
        </p:nvSpPr>
        <p:spPr>
          <a:xfrm>
            <a:off x="78348" y="1807693"/>
            <a:ext cx="12069650" cy="4704800"/>
          </a:xfrm>
        </p:spPr>
        <p:txBody>
          <a:bodyPr>
            <a:noAutofit/>
          </a:bodyPr>
          <a:lstStyle/>
          <a:p>
            <a:pPr marL="0" indent="0">
              <a:buNone/>
            </a:pPr>
            <a:r>
              <a:rPr lang="en-US" sz="4800" dirty="0">
                <a:effectLst/>
                <a:latin typeface="Bodoni 72 Book" pitchFamily="2" charset="0"/>
              </a:rPr>
              <a:t>so that by two </a:t>
            </a:r>
            <a:r>
              <a:rPr lang="en-US" sz="4800" dirty="0">
                <a:solidFill>
                  <a:srgbClr val="FFFF00"/>
                </a:solidFill>
                <a:effectLst/>
                <a:latin typeface="Bodoni 72 Book" pitchFamily="2" charset="0"/>
              </a:rPr>
              <a:t>unchangeable</a:t>
            </a:r>
            <a:r>
              <a:rPr lang="en-US" sz="4800" dirty="0">
                <a:effectLst/>
                <a:latin typeface="Bodoni 72 Book" pitchFamily="2" charset="0"/>
              </a:rPr>
              <a:t> things in which it is </a:t>
            </a:r>
            <a:r>
              <a:rPr lang="en-US" sz="4800" dirty="0">
                <a:solidFill>
                  <a:srgbClr val="FFFF00"/>
                </a:solidFill>
                <a:effectLst/>
                <a:latin typeface="Bodoni 72 Book" pitchFamily="2" charset="0"/>
              </a:rPr>
              <a:t>impossible for God to lie</a:t>
            </a:r>
          </a:p>
          <a:p>
            <a:pPr marL="0" indent="0">
              <a:buNone/>
            </a:pPr>
            <a:endParaRPr lang="en-US" sz="4800" dirty="0">
              <a:effectLst/>
              <a:latin typeface="Bodoni 72 Book" pitchFamily="2"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3">
            <a:alphaModFix amt="87000"/>
          </a:blip>
          <a:srcRect l="-1" t="18013" r="33" b="2384"/>
          <a:stretch/>
        </p:blipFill>
        <p:spPr>
          <a:xfrm>
            <a:off x="0" y="0"/>
            <a:ext cx="2865941" cy="1625398"/>
          </a:xfrm>
          <a:prstGeom prst="rect">
            <a:avLst/>
          </a:prstGeom>
        </p:spPr>
      </p:pic>
      <p:pic>
        <p:nvPicPr>
          <p:cNvPr id="3" name="Picture 2">
            <a:extLst>
              <a:ext uri="{FF2B5EF4-FFF2-40B4-BE49-F238E27FC236}">
                <a16:creationId xmlns:a16="http://schemas.microsoft.com/office/drawing/2014/main" id="{52812376-7F92-4E5C-9C43-310D44A4B8B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
        <p:nvSpPr>
          <p:cNvPr id="4" name="Content Placeholder 2">
            <a:extLst>
              <a:ext uri="{FF2B5EF4-FFF2-40B4-BE49-F238E27FC236}">
                <a16:creationId xmlns:a16="http://schemas.microsoft.com/office/drawing/2014/main" id="{AB4F69BD-84FB-3EAC-3B17-4D5DFB5D047D}"/>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32606910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122026" y="1700212"/>
            <a:ext cx="12069974" cy="5157788"/>
          </a:xfrm>
        </p:spPr>
        <p:txBody>
          <a:bodyPr>
            <a:noAutofit/>
          </a:bodyPr>
          <a:lstStyle/>
          <a:p>
            <a:pPr marL="514350" indent="-514350">
              <a:buFont typeface="+mj-lt"/>
              <a:buAutoNum type="arabicPeriod"/>
            </a:pPr>
            <a:r>
              <a:rPr lang="en-US" sz="4800" dirty="0">
                <a:latin typeface="Baskerville" charset="0"/>
                <a:ea typeface="Baskerville" charset="0"/>
                <a:cs typeface="Baskerville" charset="0"/>
              </a:rPr>
              <a:t>God’s Eternal Nature ( James 1.17)</a:t>
            </a:r>
          </a:p>
          <a:p>
            <a:pPr marL="457200" lvl="1" indent="0">
              <a:buNone/>
            </a:pPr>
            <a:r>
              <a:rPr lang="en-US" sz="4400" dirty="0">
                <a:latin typeface="Baskerville" charset="0"/>
                <a:ea typeface="Baskerville" charset="0"/>
                <a:cs typeface="Baskerville" charset="0"/>
              </a:rPr>
              <a:t>- Means Objective MORALITY is also eternal</a:t>
            </a:r>
          </a:p>
          <a:p>
            <a:pPr marL="514350" indent="-514350">
              <a:buFont typeface="+mj-lt"/>
              <a:buAutoNum type="arabicPeriod"/>
            </a:pPr>
            <a:r>
              <a:rPr lang="en-US" sz="4800" dirty="0">
                <a:latin typeface="Baskerville" charset="0"/>
                <a:ea typeface="Baskerville" charset="0"/>
                <a:cs typeface="Baskerville" charset="0"/>
              </a:rPr>
              <a:t>God’s Infinite Knowledge (Heb. 6.18)</a:t>
            </a:r>
          </a:p>
          <a:p>
            <a:pPr marL="400050" lvl="1" indent="0">
              <a:buNone/>
            </a:pPr>
            <a:r>
              <a:rPr lang="en-US" sz="4400" dirty="0">
                <a:latin typeface="Baskerville" charset="0"/>
                <a:ea typeface="Baskerville" charset="0"/>
                <a:cs typeface="Baskerville" charset="0"/>
              </a:rPr>
              <a:t>- Means God CANNOT Lie</a:t>
            </a:r>
          </a:p>
          <a:p>
            <a:pPr marL="514350" indent="-514350">
              <a:buFont typeface="+mj-lt"/>
              <a:buAutoNum type="arabicPeriod"/>
            </a:pPr>
            <a:r>
              <a:rPr lang="en-US" sz="4800" dirty="0">
                <a:latin typeface="Baskerville" charset="0"/>
                <a:ea typeface="Baskerville" charset="0"/>
                <a:cs typeface="Baskerville" charset="0"/>
              </a:rPr>
              <a:t>God’s Eternal Creatorship (2 Cor. 4.17,18)</a:t>
            </a:r>
          </a:p>
          <a:p>
            <a:pPr marL="914400" lvl="1" indent="-514350">
              <a:buFont typeface="+mj-lt"/>
              <a:buAutoNum type="arabicPeriod"/>
            </a:pPr>
            <a:endParaRPr lang="en-US" sz="4400" dirty="0">
              <a:latin typeface="Baskerville" charset="0"/>
              <a:ea typeface="Baskerville" charset="0"/>
              <a:cs typeface="Baskerville" charset="0"/>
            </a:endParaRPr>
          </a:p>
          <a:p>
            <a:pPr marL="0" indent="0">
              <a:buNone/>
            </a:pPr>
            <a:endParaRPr lang="en-US" sz="4800" dirty="0">
              <a:latin typeface="Baskerville" charset="0"/>
              <a:ea typeface="Baskerville" charset="0"/>
              <a:cs typeface="Baskerville" charset="0"/>
            </a:endParaRPr>
          </a:p>
          <a:p>
            <a:endParaRPr lang="en-US" sz="4800" dirty="0">
              <a:latin typeface="Baskerville" charset="0"/>
              <a:ea typeface="Baskerville" charset="0"/>
              <a:cs typeface="Baskerville" charset="0"/>
            </a:endParaRPr>
          </a:p>
        </p:txBody>
      </p:sp>
      <p:pic>
        <p:nvPicPr>
          <p:cNvPr id="7" name="Picture 6" descr="potw1649a.jpg">
            <a:extLst>
              <a:ext uri="{FF2B5EF4-FFF2-40B4-BE49-F238E27FC236}">
                <a16:creationId xmlns:a16="http://schemas.microsoft.com/office/drawing/2014/main" id="{BEEEB3CA-F70A-FB4A-AE36-1FDF0BA4EEC2}"/>
              </a:ext>
            </a:extLst>
          </p:cNvPr>
          <p:cNvPicPr>
            <a:picLocks noChangeAspect="1"/>
          </p:cNvPicPr>
          <p:nvPr/>
        </p:nvPicPr>
        <p:blipFill rotWithShape="1">
          <a:blip r:embed="rId2">
            <a:alphaModFix amt="87000"/>
          </a:blip>
          <a:srcRect l="-1" t="14349" r="33" b="-11148"/>
          <a:stretch/>
        </p:blipFill>
        <p:spPr>
          <a:xfrm>
            <a:off x="0" y="0"/>
            <a:ext cx="2865941" cy="1976511"/>
          </a:xfrm>
          <a:prstGeom prst="rect">
            <a:avLst/>
          </a:prstGeom>
        </p:spPr>
      </p:pic>
      <p:sp>
        <p:nvSpPr>
          <p:cNvPr id="9" name="Title 1">
            <a:extLst>
              <a:ext uri="{FF2B5EF4-FFF2-40B4-BE49-F238E27FC236}">
                <a16:creationId xmlns:a16="http://schemas.microsoft.com/office/drawing/2014/main" id="{F7DF15AC-BAA4-2040-B7FA-B0420F1DEF5A}"/>
              </a:ext>
            </a:extLst>
          </p:cNvPr>
          <p:cNvSpPr>
            <a:spLocks noGrp="1"/>
          </p:cNvSpPr>
          <p:nvPr>
            <p:ph type="title"/>
          </p:nvPr>
        </p:nvSpPr>
        <p:spPr>
          <a:xfrm>
            <a:off x="2074072" y="416755"/>
            <a:ext cx="8043856"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Consequences</a:t>
            </a:r>
          </a:p>
        </p:txBody>
      </p:sp>
      <p:pic>
        <p:nvPicPr>
          <p:cNvPr id="3" name="Picture 2">
            <a:extLst>
              <a:ext uri="{FF2B5EF4-FFF2-40B4-BE49-F238E27FC236}">
                <a16:creationId xmlns:a16="http://schemas.microsoft.com/office/drawing/2014/main" id="{0363B963-16E9-DCB6-E044-1BBF9E0204C0}"/>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Tree>
    <p:extLst>
      <p:ext uri="{BB962C8B-B14F-4D97-AF65-F5344CB8AC3E}">
        <p14:creationId xmlns:p14="http://schemas.microsoft.com/office/powerpoint/2010/main" val="1223091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wheel(1)">
                                      <p:cBhvr>
                                        <p:cTn id="7" dur="500"/>
                                        <p:tgtEl>
                                          <p:spTgt spid="6">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wheel(1)">
                                      <p:cBhvr>
                                        <p:cTn id="1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2 Cor. 4.17,18</a:t>
            </a:r>
          </a:p>
        </p:txBody>
      </p:sp>
      <p:sp>
        <p:nvSpPr>
          <p:cNvPr id="7" name="Content Placeholder 2"/>
          <p:cNvSpPr>
            <a:spLocks noGrp="1"/>
          </p:cNvSpPr>
          <p:nvPr>
            <p:ph idx="1"/>
          </p:nvPr>
        </p:nvSpPr>
        <p:spPr>
          <a:xfrm>
            <a:off x="78348" y="1807693"/>
            <a:ext cx="12069650" cy="4704800"/>
          </a:xfrm>
        </p:spPr>
        <p:txBody>
          <a:bodyPr>
            <a:noAutofit/>
          </a:bodyPr>
          <a:lstStyle/>
          <a:p>
            <a:pPr marL="0" indent="0">
              <a:buNone/>
            </a:pPr>
            <a:r>
              <a:rPr lang="en-US" sz="4800" b="1" baseline="30000" dirty="0">
                <a:effectLst/>
                <a:latin typeface="BODONI 72 BOOK" pitchFamily="2" charset="0"/>
              </a:rPr>
              <a:t>17</a:t>
            </a:r>
            <a:r>
              <a:rPr lang="en-US" sz="4800" dirty="0">
                <a:effectLst/>
                <a:latin typeface="Bodoni 72 Book" pitchFamily="2" charset="0"/>
              </a:rPr>
              <a:t> For momentary, light affliction is producing for us an eternal weight of glory far beyond all comparison, </a:t>
            </a:r>
            <a:r>
              <a:rPr lang="en-US" sz="4800" b="1" baseline="30000" dirty="0">
                <a:effectLst/>
                <a:latin typeface="BODONI 72 BOOK" pitchFamily="2" charset="0"/>
              </a:rPr>
              <a:t>18</a:t>
            </a:r>
            <a:r>
              <a:rPr lang="en-US" sz="4800" dirty="0">
                <a:effectLst/>
                <a:latin typeface="Bodoni 72 Book" pitchFamily="2" charset="0"/>
              </a:rPr>
              <a:t> while we look not at the things which are seen, but at the things which are not seen; for the things which are seen are temporal, but the things which are not seen are eternal.</a:t>
            </a:r>
          </a:p>
          <a:p>
            <a:pPr marL="0" indent="0">
              <a:buNone/>
            </a:pPr>
            <a:endParaRPr lang="en-US" sz="4800" dirty="0">
              <a:effectLst/>
              <a:latin typeface="Bodoni 72 Book" pitchFamily="2"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3">
            <a:alphaModFix amt="87000"/>
          </a:blip>
          <a:srcRect l="-1" t="18013" r="33" b="2384"/>
          <a:stretch/>
        </p:blipFill>
        <p:spPr>
          <a:xfrm>
            <a:off x="0" y="0"/>
            <a:ext cx="2865941" cy="1625398"/>
          </a:xfrm>
          <a:prstGeom prst="rect">
            <a:avLst/>
          </a:prstGeom>
        </p:spPr>
      </p:pic>
      <p:pic>
        <p:nvPicPr>
          <p:cNvPr id="3" name="Picture 2">
            <a:extLst>
              <a:ext uri="{FF2B5EF4-FFF2-40B4-BE49-F238E27FC236}">
                <a16:creationId xmlns:a16="http://schemas.microsoft.com/office/drawing/2014/main" id="{52812376-7F92-4E5C-9C43-310D44A4B8B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
        <p:nvSpPr>
          <p:cNvPr id="4" name="Content Placeholder 2">
            <a:extLst>
              <a:ext uri="{FF2B5EF4-FFF2-40B4-BE49-F238E27FC236}">
                <a16:creationId xmlns:a16="http://schemas.microsoft.com/office/drawing/2014/main" id="{AB4F69BD-84FB-3EAC-3B17-4D5DFB5D047D}"/>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24092425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122026" y="1700212"/>
            <a:ext cx="12069974" cy="5157788"/>
          </a:xfrm>
        </p:spPr>
        <p:txBody>
          <a:bodyPr>
            <a:noAutofit/>
          </a:bodyPr>
          <a:lstStyle/>
          <a:p>
            <a:pPr marL="514350" indent="-514350">
              <a:buFont typeface="+mj-lt"/>
              <a:buAutoNum type="arabicPeriod"/>
            </a:pPr>
            <a:r>
              <a:rPr lang="en-US" sz="4800" dirty="0">
                <a:latin typeface="Baskerville" charset="0"/>
                <a:ea typeface="Baskerville" charset="0"/>
                <a:cs typeface="Baskerville" charset="0"/>
              </a:rPr>
              <a:t>God’s Eternal Nature ( James 1.17)</a:t>
            </a:r>
          </a:p>
          <a:p>
            <a:pPr marL="457200" lvl="1" indent="0">
              <a:buNone/>
            </a:pPr>
            <a:r>
              <a:rPr lang="en-US" sz="4400" dirty="0">
                <a:latin typeface="Baskerville" charset="0"/>
                <a:ea typeface="Baskerville" charset="0"/>
                <a:cs typeface="Baskerville" charset="0"/>
              </a:rPr>
              <a:t>- Means Objective MORALITY is also eternal</a:t>
            </a:r>
          </a:p>
          <a:p>
            <a:pPr marL="514350" indent="-514350">
              <a:buFont typeface="+mj-lt"/>
              <a:buAutoNum type="arabicPeriod"/>
            </a:pPr>
            <a:r>
              <a:rPr lang="en-US" sz="4800" dirty="0">
                <a:latin typeface="Baskerville" charset="0"/>
                <a:ea typeface="Baskerville" charset="0"/>
                <a:cs typeface="Baskerville" charset="0"/>
              </a:rPr>
              <a:t>God’s Infinite Knowledge (Heb. 6.18)</a:t>
            </a:r>
          </a:p>
          <a:p>
            <a:pPr marL="400050" lvl="1" indent="0">
              <a:buNone/>
            </a:pPr>
            <a:r>
              <a:rPr lang="en-US" sz="4400" dirty="0">
                <a:latin typeface="Baskerville" charset="0"/>
                <a:ea typeface="Baskerville" charset="0"/>
                <a:cs typeface="Baskerville" charset="0"/>
              </a:rPr>
              <a:t>- Means God CANNOT Lie</a:t>
            </a:r>
          </a:p>
          <a:p>
            <a:pPr marL="514350" indent="-514350">
              <a:buFont typeface="+mj-lt"/>
              <a:buAutoNum type="arabicPeriod"/>
            </a:pPr>
            <a:r>
              <a:rPr lang="en-US" sz="4800" dirty="0">
                <a:latin typeface="Baskerville" charset="0"/>
                <a:ea typeface="Baskerville" charset="0"/>
                <a:cs typeface="Baskerville" charset="0"/>
              </a:rPr>
              <a:t>God’s Eternal Creatorship(2 Cor. 4.17,18)</a:t>
            </a:r>
          </a:p>
          <a:p>
            <a:pPr marL="0" indent="0">
              <a:buNone/>
            </a:pPr>
            <a:r>
              <a:rPr lang="en-US" sz="4800" dirty="0">
                <a:latin typeface="Baskerville" charset="0"/>
                <a:ea typeface="Baskerville" charset="0"/>
                <a:cs typeface="Baskerville" charset="0"/>
              </a:rPr>
              <a:t>	- Means What we Can’t See if MORE REAL</a:t>
            </a:r>
          </a:p>
          <a:p>
            <a:pPr marL="0" indent="0">
              <a:buNone/>
            </a:pPr>
            <a:endParaRPr lang="en-US" sz="4800" dirty="0">
              <a:latin typeface="Baskerville" charset="0"/>
              <a:ea typeface="Baskerville" charset="0"/>
              <a:cs typeface="Baskerville" charset="0"/>
            </a:endParaRPr>
          </a:p>
          <a:p>
            <a:pPr marL="914400" lvl="1" indent="-514350">
              <a:buFont typeface="+mj-lt"/>
              <a:buAutoNum type="arabicPeriod"/>
            </a:pPr>
            <a:endParaRPr lang="en-US" sz="4400" dirty="0">
              <a:latin typeface="Baskerville" charset="0"/>
              <a:ea typeface="Baskerville" charset="0"/>
              <a:cs typeface="Baskerville" charset="0"/>
            </a:endParaRPr>
          </a:p>
          <a:p>
            <a:pPr marL="0" indent="0">
              <a:buNone/>
            </a:pPr>
            <a:endParaRPr lang="en-US" sz="4800" dirty="0">
              <a:latin typeface="Baskerville" charset="0"/>
              <a:ea typeface="Baskerville" charset="0"/>
              <a:cs typeface="Baskerville" charset="0"/>
            </a:endParaRPr>
          </a:p>
          <a:p>
            <a:endParaRPr lang="en-US" sz="4800" dirty="0">
              <a:latin typeface="Baskerville" charset="0"/>
              <a:ea typeface="Baskerville" charset="0"/>
              <a:cs typeface="Baskerville" charset="0"/>
            </a:endParaRPr>
          </a:p>
        </p:txBody>
      </p:sp>
      <p:pic>
        <p:nvPicPr>
          <p:cNvPr id="7" name="Picture 6" descr="potw1649a.jpg">
            <a:extLst>
              <a:ext uri="{FF2B5EF4-FFF2-40B4-BE49-F238E27FC236}">
                <a16:creationId xmlns:a16="http://schemas.microsoft.com/office/drawing/2014/main" id="{BEEEB3CA-F70A-FB4A-AE36-1FDF0BA4EEC2}"/>
              </a:ext>
            </a:extLst>
          </p:cNvPr>
          <p:cNvPicPr>
            <a:picLocks noChangeAspect="1"/>
          </p:cNvPicPr>
          <p:nvPr/>
        </p:nvPicPr>
        <p:blipFill rotWithShape="1">
          <a:blip r:embed="rId2">
            <a:alphaModFix amt="87000"/>
          </a:blip>
          <a:srcRect l="-1" t="14349" r="33" b="-11148"/>
          <a:stretch/>
        </p:blipFill>
        <p:spPr>
          <a:xfrm>
            <a:off x="0" y="0"/>
            <a:ext cx="2865941" cy="1976511"/>
          </a:xfrm>
          <a:prstGeom prst="rect">
            <a:avLst/>
          </a:prstGeom>
        </p:spPr>
      </p:pic>
      <p:sp>
        <p:nvSpPr>
          <p:cNvPr id="9" name="Title 1">
            <a:extLst>
              <a:ext uri="{FF2B5EF4-FFF2-40B4-BE49-F238E27FC236}">
                <a16:creationId xmlns:a16="http://schemas.microsoft.com/office/drawing/2014/main" id="{F7DF15AC-BAA4-2040-B7FA-B0420F1DEF5A}"/>
              </a:ext>
            </a:extLst>
          </p:cNvPr>
          <p:cNvSpPr>
            <a:spLocks noGrp="1"/>
          </p:cNvSpPr>
          <p:nvPr>
            <p:ph type="title"/>
          </p:nvPr>
        </p:nvSpPr>
        <p:spPr>
          <a:xfrm>
            <a:off x="2074072" y="416755"/>
            <a:ext cx="8043856"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Consequences</a:t>
            </a:r>
          </a:p>
        </p:txBody>
      </p:sp>
      <p:pic>
        <p:nvPicPr>
          <p:cNvPr id="3" name="Picture 2">
            <a:extLst>
              <a:ext uri="{FF2B5EF4-FFF2-40B4-BE49-F238E27FC236}">
                <a16:creationId xmlns:a16="http://schemas.microsoft.com/office/drawing/2014/main" id="{0363B963-16E9-DCB6-E044-1BBF9E0204C0}"/>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Tree>
    <p:extLst>
      <p:ext uri="{BB962C8B-B14F-4D97-AF65-F5344CB8AC3E}">
        <p14:creationId xmlns:p14="http://schemas.microsoft.com/office/powerpoint/2010/main" val="82549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animEffect transition="in" filter="wheel(1)">
                                      <p:cBhvr>
                                        <p:cTn id="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3902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dirty="0">
                <a:solidFill>
                  <a:srgbClr val="FFFF00"/>
                </a:solidFill>
                <a:latin typeface="Bodoni 72 Smallcaps Book" charset="0"/>
                <a:ea typeface="Bodoni 72 Smallcaps Book" charset="0"/>
                <a:cs typeface="Bodoni 72 Smallcaps Book" charset="0"/>
              </a:rPr>
              <a:t>God is Eternal</a:t>
            </a:r>
          </a:p>
        </p:txBody>
      </p:sp>
      <p:sp>
        <p:nvSpPr>
          <p:cNvPr id="3" name="Subtitle 2"/>
          <p:cNvSpPr>
            <a:spLocks noGrp="1"/>
          </p:cNvSpPr>
          <p:nvPr>
            <p:ph type="subTitle" idx="1"/>
          </p:nvPr>
        </p:nvSpPr>
        <p:spPr>
          <a:xfrm>
            <a:off x="2095501" y="3970607"/>
            <a:ext cx="8086725" cy="1752600"/>
          </a:xfrm>
        </p:spPr>
        <p:txBody>
          <a:bodyPr>
            <a:normAutofit/>
          </a:bodyPr>
          <a:lstStyle/>
          <a:p>
            <a:r>
              <a:rPr lang="en-US" sz="4400" dirty="0">
                <a:latin typeface="Baskerville" charset="0"/>
                <a:ea typeface="Baskerville" charset="0"/>
                <a:cs typeface="Baskerville" charset="0"/>
              </a:rPr>
              <a:t>The Significance </a:t>
            </a:r>
            <a:r>
              <a:rPr lang="en-US" sz="4400">
                <a:latin typeface="Baskerville" charset="0"/>
                <a:ea typeface="Baskerville" charset="0"/>
                <a:cs typeface="Baskerville" charset="0"/>
              </a:rPr>
              <a:t>&amp; Consequence</a:t>
            </a:r>
            <a:endParaRPr lang="en-US" sz="4400" dirty="0">
              <a:latin typeface="Baskerville" charset="0"/>
              <a:ea typeface="Baskerville" charset="0"/>
              <a:cs typeface="Baskerville" charset="0"/>
            </a:endParaRPr>
          </a:p>
        </p:txBody>
      </p:sp>
      <p:pic>
        <p:nvPicPr>
          <p:cNvPr id="5" name="Picture 4" descr="potw1649a.jpg">
            <a:extLst>
              <a:ext uri="{FF2B5EF4-FFF2-40B4-BE49-F238E27FC236}">
                <a16:creationId xmlns:a16="http://schemas.microsoft.com/office/drawing/2014/main" id="{6DB02516-FCAA-BF7C-1102-9D3D7B390BC9}"/>
              </a:ext>
            </a:extLst>
          </p:cNvPr>
          <p:cNvPicPr>
            <a:picLocks noChangeAspect="1"/>
          </p:cNvPicPr>
          <p:nvPr/>
        </p:nvPicPr>
        <p:blipFill rotWithShape="1">
          <a:blip r:embed="rId2">
            <a:alphaModFix amt="87000"/>
          </a:blip>
          <a:srcRect l="-1" t="14349" r="33" b="-11148"/>
          <a:stretch/>
        </p:blipFill>
        <p:spPr>
          <a:xfrm>
            <a:off x="0" y="0"/>
            <a:ext cx="2865941" cy="1976511"/>
          </a:xfrm>
          <a:prstGeom prst="rect">
            <a:avLst/>
          </a:prstGeom>
        </p:spPr>
      </p:pic>
    </p:spTree>
    <p:extLst>
      <p:ext uri="{BB962C8B-B14F-4D97-AF65-F5344CB8AC3E}">
        <p14:creationId xmlns:p14="http://schemas.microsoft.com/office/powerpoint/2010/main" val="2796056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685800" y="1700213"/>
            <a:ext cx="11506200" cy="4525963"/>
          </a:xfrm>
        </p:spPr>
        <p:txBody>
          <a:bodyPr>
            <a:normAutofit/>
          </a:bodyPr>
          <a:lstStyle/>
          <a:p>
            <a:r>
              <a:rPr lang="en-US" sz="4800" dirty="0">
                <a:latin typeface="Baskerville" charset="0"/>
                <a:ea typeface="Baskerville" charset="0"/>
                <a:cs typeface="Baskerville" charset="0"/>
              </a:rPr>
              <a:t>Difficult to Comprehend</a:t>
            </a:r>
          </a:p>
          <a:p>
            <a:pPr lvl="1"/>
            <a:r>
              <a:rPr lang="en-US" sz="4800" dirty="0">
                <a:latin typeface="Baskerville" charset="0"/>
                <a:ea typeface="Baskerville" charset="0"/>
                <a:cs typeface="Baskerville" charset="0"/>
              </a:rPr>
              <a:t>Outside of Our Experience</a:t>
            </a:r>
          </a:p>
          <a:p>
            <a:pPr lvl="1"/>
            <a:r>
              <a:rPr lang="en-US" sz="4800" dirty="0">
                <a:latin typeface="Baskerville" charset="0"/>
                <a:ea typeface="Baskerville" charset="0"/>
                <a:cs typeface="Baskerville" charset="0"/>
              </a:rPr>
              <a:t>Time Part of Our Physical Universe</a:t>
            </a:r>
          </a:p>
          <a:p>
            <a:r>
              <a:rPr lang="en-US" sz="4800" dirty="0">
                <a:latin typeface="Baskerville" charset="0"/>
                <a:ea typeface="Baskerville" charset="0"/>
                <a:cs typeface="Baskerville" charset="0"/>
              </a:rPr>
              <a:t>2 Pet. 3.8; Is. 43.10</a:t>
            </a:r>
          </a:p>
          <a:p>
            <a:pPr lvl="1"/>
            <a:endParaRPr lang="en-US" sz="4800" dirty="0">
              <a:latin typeface="Baskerville" charset="0"/>
              <a:ea typeface="Baskerville" charset="0"/>
              <a:cs typeface="Baskerville" charset="0"/>
            </a:endParaRPr>
          </a:p>
        </p:txBody>
      </p:sp>
      <p:sp>
        <p:nvSpPr>
          <p:cNvPr id="9" name="Title 1"/>
          <p:cNvSpPr>
            <a:spLocks noGrp="1"/>
          </p:cNvSpPr>
          <p:nvPr>
            <p:ph type="title"/>
          </p:nvPr>
        </p:nvSpPr>
        <p:spPr>
          <a:xfrm>
            <a:off x="2009086" y="433010"/>
            <a:ext cx="9093200" cy="1143000"/>
          </a:xfrm>
        </p:spPr>
        <p:txBody>
          <a:bodyPr>
            <a:noAutofit/>
          </a:bodyPr>
          <a:lstStyle/>
          <a:p>
            <a:r>
              <a:rPr lang="en-US" sz="5000" dirty="0">
                <a:solidFill>
                  <a:srgbClr val="FFFF00"/>
                </a:solidFill>
                <a:latin typeface="Bodoni 72 Smallcaps Book" charset="0"/>
                <a:ea typeface="Bodoni 72 Smallcaps Book" charset="0"/>
                <a:cs typeface="Bodoni 72 Smallcaps Book" charset="0"/>
              </a:rPr>
              <a:t>What Does “Eternal” Mean?</a:t>
            </a:r>
          </a:p>
        </p:txBody>
      </p:sp>
      <p:pic>
        <p:nvPicPr>
          <p:cNvPr id="8" name="Picture 7" descr="potw1649a.jpg">
            <a:extLst>
              <a:ext uri="{FF2B5EF4-FFF2-40B4-BE49-F238E27FC236}">
                <a16:creationId xmlns:a16="http://schemas.microsoft.com/office/drawing/2014/main" id="{C61B3031-5920-0242-8B7D-9712F2F055FC}"/>
              </a:ext>
            </a:extLst>
          </p:cNvPr>
          <p:cNvPicPr>
            <a:picLocks noChangeAspect="1"/>
          </p:cNvPicPr>
          <p:nvPr/>
        </p:nvPicPr>
        <p:blipFill rotWithShape="1">
          <a:blip r:embed="rId2">
            <a:alphaModFix amt="87000"/>
          </a:blip>
          <a:srcRect l="-1" t="14349" r="33" b="-11148"/>
          <a:stretch/>
        </p:blipFill>
        <p:spPr>
          <a:xfrm>
            <a:off x="0" y="0"/>
            <a:ext cx="2865941" cy="1976511"/>
          </a:xfrm>
          <a:prstGeom prst="rect">
            <a:avLst/>
          </a:prstGeom>
        </p:spPr>
      </p:pic>
      <p:pic>
        <p:nvPicPr>
          <p:cNvPr id="10" name="Picture 9">
            <a:extLst>
              <a:ext uri="{FF2B5EF4-FFF2-40B4-BE49-F238E27FC236}">
                <a16:creationId xmlns:a16="http://schemas.microsoft.com/office/drawing/2014/main" id="{B8AD2887-C043-2A4B-BB4B-8B31EE6CA6E0}"/>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Tree>
    <p:extLst>
      <p:ext uri="{BB962C8B-B14F-4D97-AF65-F5344CB8AC3E}">
        <p14:creationId xmlns:p14="http://schemas.microsoft.com/office/powerpoint/2010/main" val="391548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heel(1)">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heel(1)">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heel(1)">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heel(1)">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2 Peter 3.8</a:t>
            </a:r>
          </a:p>
        </p:txBody>
      </p:sp>
      <p:sp>
        <p:nvSpPr>
          <p:cNvPr id="7" name="Content Placeholder 2"/>
          <p:cNvSpPr>
            <a:spLocks noGrp="1"/>
          </p:cNvSpPr>
          <p:nvPr>
            <p:ph idx="1"/>
          </p:nvPr>
        </p:nvSpPr>
        <p:spPr>
          <a:xfrm>
            <a:off x="236112" y="2717442"/>
            <a:ext cx="11719775" cy="3944614"/>
          </a:xfrm>
        </p:spPr>
        <p:txBody>
          <a:bodyPr>
            <a:noAutofit/>
          </a:bodyPr>
          <a:lstStyle/>
          <a:p>
            <a:pPr marL="0" indent="0">
              <a:buNone/>
            </a:pPr>
            <a:r>
              <a:rPr lang="en-US" sz="4800" dirty="0">
                <a:latin typeface="Bodoni 72 Book" pitchFamily="2" charset="0"/>
              </a:rPr>
              <a:t>But do not let this one</a:t>
            </a:r>
            <a:r>
              <a:rPr lang="en-US" sz="4800" i="1" dirty="0">
                <a:latin typeface="Bodoni 72 Book" pitchFamily="2" charset="0"/>
              </a:rPr>
              <a:t> fact</a:t>
            </a:r>
            <a:r>
              <a:rPr lang="en-US" sz="4800" dirty="0">
                <a:latin typeface="Bodoni 72 Book" pitchFamily="2" charset="0"/>
              </a:rPr>
              <a:t> escape your notice, beloved, that with the Lord one day is like a thousand years, and a thousand years like one day. </a:t>
            </a:r>
          </a:p>
          <a:p>
            <a:pPr marL="0" indent="0">
              <a:buNone/>
            </a:pPr>
            <a:endParaRPr lang="en-US" sz="4800" dirty="0">
              <a:latin typeface="Bodoni 72 Book" pitchFamily="2" charset="0"/>
            </a:endParaRP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pic>
        <p:nvPicPr>
          <p:cNvPr id="3" name="Picture 2">
            <a:extLst>
              <a:ext uri="{FF2B5EF4-FFF2-40B4-BE49-F238E27FC236}">
                <a16:creationId xmlns:a16="http://schemas.microsoft.com/office/drawing/2014/main" id="{52812376-7F92-4E5C-9C43-310D44A4B8B6}"/>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
        <p:nvSpPr>
          <p:cNvPr id="4" name="Content Placeholder 2">
            <a:extLst>
              <a:ext uri="{FF2B5EF4-FFF2-40B4-BE49-F238E27FC236}">
                <a16:creationId xmlns:a16="http://schemas.microsoft.com/office/drawing/2014/main" id="{AB4F69BD-84FB-3EAC-3B17-4D5DFB5D047D}"/>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19647396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C46F86A0-9561-5222-9174-EAE2B2F4FB87}"/>
              </a:ext>
            </a:extLst>
          </p:cNvPr>
          <p:cNvSpPr/>
          <p:nvPr/>
        </p:nvSpPr>
        <p:spPr>
          <a:xfrm>
            <a:off x="998828" y="3617414"/>
            <a:ext cx="9550399" cy="2484606"/>
          </a:xfrm>
          <a:prstGeom prst="ellipse">
            <a:avLst/>
          </a:prstGeom>
          <a:noFill/>
          <a:ln>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400" dirty="0">
              <a:solidFill>
                <a:srgbClr val="00B050"/>
              </a:solidFill>
            </a:endParaRPr>
          </a:p>
          <a:p>
            <a:pPr algn="ctr"/>
            <a:endParaRPr lang="en-US" sz="4400" dirty="0">
              <a:solidFill>
                <a:srgbClr val="00B050"/>
              </a:solidFill>
            </a:endParaRPr>
          </a:p>
          <a:p>
            <a:pPr algn="ctr"/>
            <a:endParaRPr lang="en-US" sz="4400" dirty="0">
              <a:solidFill>
                <a:srgbClr val="00B050"/>
              </a:solidFill>
            </a:endParaRPr>
          </a:p>
          <a:p>
            <a:pPr algn="ctr"/>
            <a:r>
              <a:rPr lang="en-US" sz="4400" dirty="0">
                <a:solidFill>
                  <a:srgbClr val="00B050"/>
                </a:solidFill>
              </a:rPr>
              <a:t>Supra-Time</a:t>
            </a:r>
          </a:p>
        </p:txBody>
      </p:sp>
      <p:sp>
        <p:nvSpPr>
          <p:cNvPr id="9" name="Title 1"/>
          <p:cNvSpPr>
            <a:spLocks noGrp="1"/>
          </p:cNvSpPr>
          <p:nvPr>
            <p:ph type="title"/>
          </p:nvPr>
        </p:nvSpPr>
        <p:spPr>
          <a:xfrm>
            <a:off x="2009086" y="433010"/>
            <a:ext cx="9093200" cy="1143000"/>
          </a:xfrm>
        </p:spPr>
        <p:txBody>
          <a:bodyPr>
            <a:noAutofit/>
          </a:bodyPr>
          <a:lstStyle/>
          <a:p>
            <a:r>
              <a:rPr lang="en-US" sz="5000" dirty="0">
                <a:solidFill>
                  <a:srgbClr val="FFFF00"/>
                </a:solidFill>
                <a:latin typeface="Bodoni 72 Smallcaps Book" charset="0"/>
                <a:ea typeface="Bodoni 72 Smallcaps Book" charset="0"/>
                <a:cs typeface="Bodoni 72 Smallcaps Book" charset="0"/>
              </a:rPr>
              <a:t>What Does “Eternal” Mean?</a:t>
            </a:r>
          </a:p>
        </p:txBody>
      </p:sp>
      <p:pic>
        <p:nvPicPr>
          <p:cNvPr id="8" name="Picture 7" descr="potw1649a.jpg">
            <a:extLst>
              <a:ext uri="{FF2B5EF4-FFF2-40B4-BE49-F238E27FC236}">
                <a16:creationId xmlns:a16="http://schemas.microsoft.com/office/drawing/2014/main" id="{C61B3031-5920-0242-8B7D-9712F2F055FC}"/>
              </a:ext>
            </a:extLst>
          </p:cNvPr>
          <p:cNvPicPr>
            <a:picLocks noChangeAspect="1"/>
          </p:cNvPicPr>
          <p:nvPr/>
        </p:nvPicPr>
        <p:blipFill rotWithShape="1">
          <a:blip r:embed="rId2">
            <a:alphaModFix amt="87000"/>
          </a:blip>
          <a:srcRect l="-1" t="14349" r="33" b="-11148"/>
          <a:stretch/>
        </p:blipFill>
        <p:spPr>
          <a:xfrm>
            <a:off x="0" y="0"/>
            <a:ext cx="2865941" cy="1976511"/>
          </a:xfrm>
          <a:prstGeom prst="rect">
            <a:avLst/>
          </a:prstGeom>
        </p:spPr>
      </p:pic>
      <p:sp>
        <p:nvSpPr>
          <p:cNvPr id="2" name="Oval 1">
            <a:extLst>
              <a:ext uri="{FF2B5EF4-FFF2-40B4-BE49-F238E27FC236}">
                <a16:creationId xmlns:a16="http://schemas.microsoft.com/office/drawing/2014/main" id="{083BAB6D-69BF-3986-0055-A6FD688260B3}"/>
              </a:ext>
            </a:extLst>
          </p:cNvPr>
          <p:cNvSpPr/>
          <p:nvPr/>
        </p:nvSpPr>
        <p:spPr>
          <a:xfrm>
            <a:off x="1773528" y="3758582"/>
            <a:ext cx="4328154" cy="1976512"/>
          </a:xfrm>
          <a:prstGeom prst="ellipse">
            <a:avLst/>
          </a:prstGeom>
          <a:noFill/>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dirty="0">
                <a:solidFill>
                  <a:srgbClr val="00B0F0"/>
                </a:solidFill>
              </a:rPr>
              <a:t>Universe</a:t>
            </a:r>
          </a:p>
          <a:p>
            <a:pPr algn="ctr"/>
            <a:r>
              <a:rPr lang="en-US" sz="3000" dirty="0">
                <a:solidFill>
                  <a:srgbClr val="00B0F0"/>
                </a:solidFill>
              </a:rPr>
              <a:t>(Physical Time)</a:t>
            </a:r>
          </a:p>
        </p:txBody>
      </p:sp>
      <p:sp>
        <p:nvSpPr>
          <p:cNvPr id="3" name="TextBox 2">
            <a:extLst>
              <a:ext uri="{FF2B5EF4-FFF2-40B4-BE49-F238E27FC236}">
                <a16:creationId xmlns:a16="http://schemas.microsoft.com/office/drawing/2014/main" id="{202D40D6-2BBA-6AC0-E1F6-3FBFB7387B8B}"/>
              </a:ext>
            </a:extLst>
          </p:cNvPr>
          <p:cNvSpPr txBox="1"/>
          <p:nvPr/>
        </p:nvSpPr>
        <p:spPr>
          <a:xfrm>
            <a:off x="6101682" y="3991086"/>
            <a:ext cx="4931610" cy="163121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0000" b="1" dirty="0">
                <a:solidFill>
                  <a:srgbClr val="FFC000"/>
                </a:solidFill>
                <a:latin typeface="Engravers MT" charset="0"/>
                <a:ea typeface="Engravers MT" charset="0"/>
                <a:cs typeface="Engravers MT" charset="0"/>
              </a:rPr>
              <a:t>GOD</a:t>
            </a:r>
          </a:p>
        </p:txBody>
      </p:sp>
      <p:pic>
        <p:nvPicPr>
          <p:cNvPr id="5" name="Picture 4">
            <a:extLst>
              <a:ext uri="{FF2B5EF4-FFF2-40B4-BE49-F238E27FC236}">
                <a16:creationId xmlns:a16="http://schemas.microsoft.com/office/drawing/2014/main" id="{5747FC33-ADB8-7369-9DA3-522D1796ED29}"/>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
        <p:nvSpPr>
          <p:cNvPr id="12" name="Content Placeholder 2">
            <a:extLst>
              <a:ext uri="{FF2B5EF4-FFF2-40B4-BE49-F238E27FC236}">
                <a16:creationId xmlns:a16="http://schemas.microsoft.com/office/drawing/2014/main" id="{64B4E447-6986-7A00-B74E-6B4F0A8DF36D}"/>
              </a:ext>
            </a:extLst>
          </p:cNvPr>
          <p:cNvSpPr>
            <a:spLocks noGrp="1"/>
          </p:cNvSpPr>
          <p:nvPr>
            <p:ph idx="1"/>
          </p:nvPr>
        </p:nvSpPr>
        <p:spPr>
          <a:xfrm>
            <a:off x="685800" y="1700213"/>
            <a:ext cx="11506200" cy="4525963"/>
          </a:xfrm>
        </p:spPr>
        <p:txBody>
          <a:bodyPr>
            <a:normAutofit/>
          </a:bodyPr>
          <a:lstStyle/>
          <a:p>
            <a:r>
              <a:rPr lang="en-US" sz="4800" dirty="0">
                <a:latin typeface="Baskerville" charset="0"/>
                <a:ea typeface="Baskerville" charset="0"/>
                <a:cs typeface="Baskerville" charset="0"/>
              </a:rPr>
              <a:t>Difficult to Comprehend</a:t>
            </a:r>
          </a:p>
          <a:p>
            <a:r>
              <a:rPr lang="en-US" sz="4800" dirty="0">
                <a:latin typeface="Baskerville" charset="0"/>
                <a:ea typeface="Baskerville" charset="0"/>
                <a:cs typeface="Baskerville" charset="0"/>
              </a:rPr>
              <a:t>2 Pet. 3.8; Is. 43.10</a:t>
            </a:r>
          </a:p>
          <a:p>
            <a:pPr lvl="1"/>
            <a:endParaRPr lang="en-US" sz="4800" dirty="0">
              <a:latin typeface="Baskerville" charset="0"/>
              <a:ea typeface="Baskerville" charset="0"/>
              <a:cs typeface="Baskerville" charset="0"/>
            </a:endParaRPr>
          </a:p>
        </p:txBody>
      </p:sp>
    </p:spTree>
    <p:extLst>
      <p:ext uri="{BB962C8B-B14F-4D97-AF65-F5344CB8AC3E}">
        <p14:creationId xmlns:p14="http://schemas.microsoft.com/office/powerpoint/2010/main" val="4101577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heel(1)">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Is. 43.10</a:t>
            </a:r>
          </a:p>
        </p:txBody>
      </p:sp>
      <p:sp>
        <p:nvSpPr>
          <p:cNvPr id="7" name="Content Placeholder 2"/>
          <p:cNvSpPr>
            <a:spLocks noGrp="1"/>
          </p:cNvSpPr>
          <p:nvPr>
            <p:ph idx="1"/>
          </p:nvPr>
        </p:nvSpPr>
        <p:spPr>
          <a:xfrm>
            <a:off x="1867437" y="2717442"/>
            <a:ext cx="10088450" cy="3944614"/>
          </a:xfrm>
        </p:spPr>
        <p:txBody>
          <a:bodyPr>
            <a:noAutofit/>
          </a:bodyPr>
          <a:lstStyle/>
          <a:p>
            <a:pPr marL="0" indent="0">
              <a:buNone/>
            </a:pPr>
            <a:r>
              <a:rPr lang="en-US" sz="4800" dirty="0">
                <a:effectLst/>
                <a:latin typeface="Bodoni 72 Book" pitchFamily="2" charset="0"/>
              </a:rPr>
              <a:t>…And understand that I am He. </a:t>
            </a:r>
          </a:p>
          <a:p>
            <a:pPr marL="0" indent="0">
              <a:buNone/>
            </a:pPr>
            <a:r>
              <a:rPr lang="en-US" sz="4800" dirty="0">
                <a:solidFill>
                  <a:srgbClr val="FFFF00"/>
                </a:solidFill>
                <a:effectLst/>
                <a:latin typeface="Bodoni 72 Book" pitchFamily="2" charset="0"/>
              </a:rPr>
              <a:t>Before Me </a:t>
            </a:r>
            <a:r>
              <a:rPr lang="en-US" sz="4800" dirty="0">
                <a:effectLst/>
                <a:latin typeface="Bodoni 72 Book" pitchFamily="2" charset="0"/>
              </a:rPr>
              <a:t>there was no God formed, </a:t>
            </a:r>
          </a:p>
          <a:p>
            <a:pPr marL="0" indent="0">
              <a:buNone/>
            </a:pPr>
            <a:r>
              <a:rPr lang="en-US" sz="4800" dirty="0">
                <a:effectLst/>
                <a:latin typeface="Bodoni 72 Book" pitchFamily="2" charset="0"/>
              </a:rPr>
              <a:t>And there will be none </a:t>
            </a:r>
            <a:r>
              <a:rPr lang="en-US" sz="4800" dirty="0">
                <a:solidFill>
                  <a:srgbClr val="FFFF00"/>
                </a:solidFill>
                <a:effectLst/>
                <a:latin typeface="Bodoni 72 Book" pitchFamily="2" charset="0"/>
              </a:rPr>
              <a:t>after Me</a:t>
            </a:r>
            <a:r>
              <a:rPr lang="en-US" sz="4800" dirty="0">
                <a:effectLst/>
                <a:latin typeface="Bodoni 72 Book" pitchFamily="2" charset="0"/>
              </a:rPr>
              <a:t>.</a:t>
            </a:r>
          </a:p>
          <a:p>
            <a:pPr marL="0" indent="0">
              <a:buNone/>
            </a:pPr>
            <a:endParaRPr lang="en-US" sz="4800" dirty="0">
              <a:latin typeface="Bodoni 72 Book" pitchFamily="2" charset="0"/>
            </a:endParaRP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pic>
        <p:nvPicPr>
          <p:cNvPr id="3" name="Picture 2">
            <a:extLst>
              <a:ext uri="{FF2B5EF4-FFF2-40B4-BE49-F238E27FC236}">
                <a16:creationId xmlns:a16="http://schemas.microsoft.com/office/drawing/2014/main" id="{52812376-7F92-4E5C-9C43-310D44A4B8B6}"/>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41" b="98238" l="9662" r="89372"/>
                    </a14:imgEffect>
                  </a14:imgLayer>
                </a14:imgProps>
              </a:ext>
              <a:ext uri="{28A0092B-C50C-407E-A947-70E740481C1C}">
                <a14:useLocalDpi xmlns:a14="http://schemas.microsoft.com/office/drawing/2010/main" val="0"/>
              </a:ext>
            </a:extLst>
          </a:blip>
          <a:stretch>
            <a:fillRect/>
          </a:stretch>
        </p:blipFill>
        <p:spPr>
          <a:xfrm rot="16625899">
            <a:off x="10821495" y="241904"/>
            <a:ext cx="1199485" cy="1315378"/>
          </a:xfrm>
          <a:prstGeom prst="rect">
            <a:avLst/>
          </a:prstGeom>
        </p:spPr>
      </p:pic>
      <p:sp>
        <p:nvSpPr>
          <p:cNvPr id="4" name="Content Placeholder 2">
            <a:extLst>
              <a:ext uri="{FF2B5EF4-FFF2-40B4-BE49-F238E27FC236}">
                <a16:creationId xmlns:a16="http://schemas.microsoft.com/office/drawing/2014/main" id="{AB4F69BD-84FB-3EAC-3B17-4D5DFB5D047D}"/>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20394523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12311</TotalTime>
  <Words>1780</Words>
  <Application>Microsoft Macintosh PowerPoint</Application>
  <PresentationFormat>Widescreen</PresentationFormat>
  <Paragraphs>216</Paragraphs>
  <Slides>46</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46</vt:i4>
      </vt:variant>
    </vt:vector>
  </HeadingPairs>
  <TitlesOfParts>
    <vt:vector size="55" baseType="lpstr">
      <vt:lpstr>Arial</vt:lpstr>
      <vt:lpstr>Baskerville</vt:lpstr>
      <vt:lpstr>Bodoni 72 Book</vt:lpstr>
      <vt:lpstr>Bodoni 72 Book</vt:lpstr>
      <vt:lpstr>Bodoni 72 Smallcaps Book</vt:lpstr>
      <vt:lpstr>Calibri</vt:lpstr>
      <vt:lpstr>Engravers MT</vt:lpstr>
      <vt:lpstr>PCSB Hebrew</vt:lpstr>
      <vt:lpstr>Office Theme</vt:lpstr>
      <vt:lpstr>PowerPoint Presentation</vt:lpstr>
      <vt:lpstr>Jeremiah 9.23,24</vt:lpstr>
      <vt:lpstr>REVELATION 4.8</vt:lpstr>
      <vt:lpstr>REVELATION 4.8</vt:lpstr>
      <vt:lpstr>God is Eternal</vt:lpstr>
      <vt:lpstr>What Does “Eternal” Mean?</vt:lpstr>
      <vt:lpstr>2 Peter 3.8</vt:lpstr>
      <vt:lpstr>What Does “Eternal” Mean?</vt:lpstr>
      <vt:lpstr>Is. 43.10</vt:lpstr>
      <vt:lpstr>What Does “Eternal” Mean?</vt:lpstr>
      <vt:lpstr>What’s In A Name?</vt:lpstr>
      <vt:lpstr>Exodus 3.13-15</vt:lpstr>
      <vt:lpstr>Exodus 3.13-15</vt:lpstr>
      <vt:lpstr>What’s In A Name?</vt:lpstr>
      <vt:lpstr>What’s In A Name?</vt:lpstr>
      <vt:lpstr>What’s In A Name?</vt:lpstr>
      <vt:lpstr>Exodus 6.2,3</vt:lpstr>
      <vt:lpstr>John 8.56-58</vt:lpstr>
      <vt:lpstr>What’s In A Name?</vt:lpstr>
      <vt:lpstr>Exodus 34.6,7</vt:lpstr>
      <vt:lpstr>Exodus 34.6,7</vt:lpstr>
      <vt:lpstr>Malachi 3.6</vt:lpstr>
      <vt:lpstr>ETERNAL MEANS…</vt:lpstr>
      <vt:lpstr>Psalm 9.7,8</vt:lpstr>
      <vt:lpstr>Isaiah 40.27</vt:lpstr>
      <vt:lpstr>Isaiah 40.28</vt:lpstr>
      <vt:lpstr>ETERNAL MEANS…</vt:lpstr>
      <vt:lpstr>Psalm 9.9,10</vt:lpstr>
      <vt:lpstr>Psalm 9.9,10</vt:lpstr>
      <vt:lpstr>Isaiah 40.29,30</vt:lpstr>
      <vt:lpstr>ETERNAL MEANS…</vt:lpstr>
      <vt:lpstr>Isaiah 44.6-8</vt:lpstr>
      <vt:lpstr>Isaiah 44.6-8</vt:lpstr>
      <vt:lpstr>Isaiah 44.6-8</vt:lpstr>
      <vt:lpstr>ETERNAL MEANS…</vt:lpstr>
      <vt:lpstr>Isaiah 48.12,13</vt:lpstr>
      <vt:lpstr>ETERNAL MEANS…</vt:lpstr>
      <vt:lpstr>Consequences</vt:lpstr>
      <vt:lpstr>James 1.17</vt:lpstr>
      <vt:lpstr>Consequences</vt:lpstr>
      <vt:lpstr>Consequences</vt:lpstr>
      <vt:lpstr>Hebrews 6.18</vt:lpstr>
      <vt:lpstr>Consequences</vt:lpstr>
      <vt:lpstr>2 Cor. 4.17,18</vt:lpstr>
      <vt:lpstr>Consequences</vt:lpstr>
      <vt:lpstr>PowerPoint Presentation</vt:lpstr>
    </vt:vector>
  </TitlesOfParts>
  <Company>Florida College (Temple Terrace, FL)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Bunting</dc:creator>
  <cp:lastModifiedBy>David Bunting</cp:lastModifiedBy>
  <cp:revision>190</cp:revision>
  <cp:lastPrinted>2017-06-28T16:09:12Z</cp:lastPrinted>
  <dcterms:created xsi:type="dcterms:W3CDTF">2017-06-28T15:34:13Z</dcterms:created>
  <dcterms:modified xsi:type="dcterms:W3CDTF">2023-09-30T15:20:21Z</dcterms:modified>
</cp:coreProperties>
</file>