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12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510"/>
    <p:restoredTop sz="97438"/>
  </p:normalViewPr>
  <p:slideViewPr>
    <p:cSldViewPr snapToGrid="0" snapToObjects="1">
      <p:cViewPr varScale="1">
        <p:scale>
          <a:sx n="86" d="100"/>
          <a:sy n="86" d="100"/>
        </p:scale>
        <p:origin x="224" y="1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6/17/23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6/17/23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6/17/23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6/17/23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6/17/23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6/17/23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6/17/23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6/17/23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6/17/23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19BF5-079A-5E42-AEA1-69FA53DEFA77}"/>
              </a:ext>
            </a:extLst>
          </p:cNvPr>
          <p:cNvSpPr>
            <a:spLocks noGrp="1"/>
          </p:cNvSpPr>
          <p:nvPr>
            <p:ph type="ctrTitle"/>
          </p:nvPr>
        </p:nvSpPr>
        <p:spPr/>
        <p:txBody>
          <a:bodyPr/>
          <a:lstStyle/>
          <a:p>
            <a:r>
              <a:rPr lang="en-US" dirty="0"/>
              <a:t>GRATITUDE</a:t>
            </a:r>
          </a:p>
        </p:txBody>
      </p:sp>
    </p:spTree>
    <p:extLst>
      <p:ext uri="{BB962C8B-B14F-4D97-AF65-F5344CB8AC3E}">
        <p14:creationId xmlns:p14="http://schemas.microsoft.com/office/powerpoint/2010/main" val="3640649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E311A07-F8AD-B943-95BB-D0704F0360D5}"/>
              </a:ext>
            </a:extLst>
          </p:cNvPr>
          <p:cNvSpPr/>
          <p:nvPr/>
        </p:nvSpPr>
        <p:spPr>
          <a:xfrm>
            <a:off x="1322173" y="1532238"/>
            <a:ext cx="8760941" cy="3416320"/>
          </a:xfrm>
          <a:prstGeom prst="rect">
            <a:avLst/>
          </a:prstGeom>
        </p:spPr>
        <p:txBody>
          <a:bodyPr wrap="square">
            <a:spAutoFit/>
          </a:bodyPr>
          <a:lstStyle/>
          <a:p>
            <a:pPr algn="ctr"/>
            <a:r>
              <a:rPr lang="en-US" sz="3600" b="1" dirty="0">
                <a:latin typeface="Calibri" panose="020F0502020204030204" pitchFamily="34" charset="0"/>
                <a:ea typeface="Calibri" panose="020F0502020204030204" pitchFamily="34" charset="0"/>
                <a:cs typeface="Times New Roman" panose="02020603050405020304" pitchFamily="18" charset="0"/>
              </a:rPr>
              <a:t>“But we ought to </a:t>
            </a:r>
            <a:r>
              <a:rPr lang="en-US" sz="3600" b="1" u="sng"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thank God</a:t>
            </a:r>
            <a:r>
              <a:rPr lang="en-US" sz="3600" b="1"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 </a:t>
            </a:r>
            <a:r>
              <a:rPr lang="en-US" sz="3600" b="1" dirty="0">
                <a:latin typeface="Calibri" panose="020F0502020204030204" pitchFamily="34" charset="0"/>
                <a:ea typeface="Calibri" panose="020F0502020204030204" pitchFamily="34" charset="0"/>
                <a:cs typeface="Times New Roman" panose="02020603050405020304" pitchFamily="18" charset="0"/>
              </a:rPr>
              <a:t>always for you, brothers and sisters loved by the Lord, because from the beginning God has chosen you for salvation through sanctification by the Spirit and through belief in the truth</a:t>
            </a:r>
            <a:r>
              <a:rPr lang="en-US" sz="3600" dirty="0">
                <a:latin typeface="Calibri" panose="020F0502020204030204" pitchFamily="34" charset="0"/>
                <a:ea typeface="Calibri" panose="020F0502020204030204" pitchFamily="34" charset="0"/>
                <a:cs typeface="Times New Roman" panose="02020603050405020304" pitchFamily="18" charset="0"/>
              </a:rPr>
              <a:t>.” </a:t>
            </a:r>
          </a:p>
          <a:p>
            <a:pPr algn="ctr"/>
            <a:r>
              <a:rPr lang="en-US" sz="3600" b="1" dirty="0">
                <a:latin typeface="Calibri" panose="020F0502020204030204" pitchFamily="34" charset="0"/>
                <a:ea typeface="Calibri" panose="020F0502020204030204" pitchFamily="34" charset="0"/>
                <a:cs typeface="Times New Roman" panose="02020603050405020304" pitchFamily="18" charset="0"/>
              </a:rPr>
              <a:t>2 Thessalonians 2:13</a:t>
            </a:r>
            <a:endParaRPr lang="en-US" sz="3600" dirty="0"/>
          </a:p>
        </p:txBody>
      </p:sp>
    </p:spTree>
    <p:extLst>
      <p:ext uri="{BB962C8B-B14F-4D97-AF65-F5344CB8AC3E}">
        <p14:creationId xmlns:p14="http://schemas.microsoft.com/office/powerpoint/2010/main" val="1650377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4FABEE-B6A8-4C4A-91FD-4528518E8502}"/>
              </a:ext>
            </a:extLst>
          </p:cNvPr>
          <p:cNvSpPr/>
          <p:nvPr/>
        </p:nvSpPr>
        <p:spPr>
          <a:xfrm>
            <a:off x="2232453" y="2003507"/>
            <a:ext cx="7652951" cy="2308324"/>
          </a:xfrm>
          <a:prstGeom prst="rect">
            <a:avLst/>
          </a:prstGeom>
        </p:spPr>
        <p:txBody>
          <a:bodyPr wrap="square">
            <a:spAutoFit/>
          </a:bodyPr>
          <a:lstStyle/>
          <a:p>
            <a:r>
              <a:rPr lang="en-US" sz="3600" b="1" u="sng"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Gratitude</a:t>
            </a:r>
            <a:r>
              <a:rPr lang="en-US" sz="3600" dirty="0">
                <a:latin typeface="Calibri" panose="020F0502020204030204" pitchFamily="34" charset="0"/>
                <a:ea typeface="Calibri" panose="020F0502020204030204" pitchFamily="34" charset="0"/>
                <a:cs typeface="Times New Roman" panose="02020603050405020304" pitchFamily="18" charset="0"/>
              </a:rPr>
              <a:t>: state of being thankful; pausing to notice and appreciate the things that we often take for granted; </a:t>
            </a:r>
            <a:r>
              <a:rPr lang="en-US" sz="3600" b="1" dirty="0">
                <a:solidFill>
                  <a:srgbClr val="FFFF00"/>
                </a:solidFill>
                <a:latin typeface="Calibri" panose="020F0502020204030204" pitchFamily="34" charset="0"/>
                <a:ea typeface="Calibri" panose="020F0502020204030204" pitchFamily="34" charset="0"/>
                <a:cs typeface="Times New Roman" panose="02020603050405020304" pitchFamily="18" charset="0"/>
              </a:rPr>
              <a:t>appreciative of benefits received</a:t>
            </a:r>
            <a:r>
              <a:rPr lang="en-US" sz="3600" dirty="0">
                <a:solidFill>
                  <a:srgbClr val="FFFF00"/>
                </a:solidFill>
              </a:rPr>
              <a:t> </a:t>
            </a:r>
          </a:p>
        </p:txBody>
      </p:sp>
    </p:spTree>
    <p:extLst>
      <p:ext uri="{BB962C8B-B14F-4D97-AF65-F5344CB8AC3E}">
        <p14:creationId xmlns:p14="http://schemas.microsoft.com/office/powerpoint/2010/main" val="2582075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1F7D87-9494-E94A-AF34-998368575925}"/>
              </a:ext>
            </a:extLst>
          </p:cNvPr>
          <p:cNvSpPr txBox="1"/>
          <p:nvPr/>
        </p:nvSpPr>
        <p:spPr>
          <a:xfrm>
            <a:off x="5059405" y="609193"/>
            <a:ext cx="6397905" cy="707886"/>
          </a:xfrm>
          <a:prstGeom prst="rect">
            <a:avLst/>
          </a:prstGeom>
          <a:noFill/>
        </p:spPr>
        <p:txBody>
          <a:bodyPr wrap="none" rtlCol="0">
            <a:spAutoFit/>
          </a:bodyPr>
          <a:lstStyle/>
          <a:p>
            <a:r>
              <a:rPr lang="en-US" sz="4000" u="sng" dirty="0"/>
              <a:t>Why be grateful to God?</a:t>
            </a:r>
          </a:p>
        </p:txBody>
      </p:sp>
      <p:sp>
        <p:nvSpPr>
          <p:cNvPr id="3" name="TextBox 2">
            <a:extLst>
              <a:ext uri="{FF2B5EF4-FFF2-40B4-BE49-F238E27FC236}">
                <a16:creationId xmlns:a16="http://schemas.microsoft.com/office/drawing/2014/main" id="{52BE621B-F677-2B42-9090-87891B107118}"/>
              </a:ext>
            </a:extLst>
          </p:cNvPr>
          <p:cNvSpPr txBox="1"/>
          <p:nvPr/>
        </p:nvSpPr>
        <p:spPr>
          <a:xfrm>
            <a:off x="800100" y="1701800"/>
            <a:ext cx="4814138" cy="584775"/>
          </a:xfrm>
          <a:prstGeom prst="rect">
            <a:avLst/>
          </a:prstGeom>
          <a:noFill/>
        </p:spPr>
        <p:txBody>
          <a:bodyPr wrap="none" rtlCol="0">
            <a:spAutoFit/>
          </a:bodyPr>
          <a:lstStyle/>
          <a:p>
            <a:pPr marL="285750" indent="-285750">
              <a:buFont typeface="Arial" panose="020B0604020202020204" pitchFamily="34" charset="0"/>
              <a:buChar char="•"/>
            </a:pPr>
            <a:r>
              <a:rPr lang="en-US" sz="3200" dirty="0"/>
              <a:t>Our life:  Acts 17:25-28</a:t>
            </a:r>
          </a:p>
        </p:txBody>
      </p:sp>
      <p:sp>
        <p:nvSpPr>
          <p:cNvPr id="4" name="TextBox 3">
            <a:extLst>
              <a:ext uri="{FF2B5EF4-FFF2-40B4-BE49-F238E27FC236}">
                <a16:creationId xmlns:a16="http://schemas.microsoft.com/office/drawing/2014/main" id="{04EEA849-F4F1-3446-90E3-B1DA0FCF5F8D}"/>
              </a:ext>
            </a:extLst>
          </p:cNvPr>
          <p:cNvSpPr txBox="1"/>
          <p:nvPr/>
        </p:nvSpPr>
        <p:spPr>
          <a:xfrm>
            <a:off x="800099" y="2348131"/>
            <a:ext cx="6420347" cy="584775"/>
          </a:xfrm>
          <a:prstGeom prst="rect">
            <a:avLst/>
          </a:prstGeom>
          <a:noFill/>
        </p:spPr>
        <p:txBody>
          <a:bodyPr wrap="none" rtlCol="0">
            <a:spAutoFit/>
          </a:bodyPr>
          <a:lstStyle/>
          <a:p>
            <a:pPr marL="285750" indent="-285750">
              <a:buFont typeface="Arial" panose="020B0604020202020204" pitchFamily="34" charset="0"/>
              <a:buChar char="•"/>
            </a:pPr>
            <a:r>
              <a:rPr lang="en-US" sz="3200" dirty="0"/>
              <a:t>Physical blessings:  James 1:17</a:t>
            </a:r>
          </a:p>
        </p:txBody>
      </p:sp>
      <p:sp>
        <p:nvSpPr>
          <p:cNvPr id="5" name="TextBox 4">
            <a:extLst>
              <a:ext uri="{FF2B5EF4-FFF2-40B4-BE49-F238E27FC236}">
                <a16:creationId xmlns:a16="http://schemas.microsoft.com/office/drawing/2014/main" id="{763EC797-3775-A947-BD1B-58D0AC6AC74F}"/>
              </a:ext>
            </a:extLst>
          </p:cNvPr>
          <p:cNvSpPr txBox="1"/>
          <p:nvPr/>
        </p:nvSpPr>
        <p:spPr>
          <a:xfrm>
            <a:off x="800099" y="2994462"/>
            <a:ext cx="8193269" cy="584775"/>
          </a:xfrm>
          <a:prstGeom prst="rect">
            <a:avLst/>
          </a:prstGeom>
          <a:noFill/>
        </p:spPr>
        <p:txBody>
          <a:bodyPr wrap="none" rtlCol="0">
            <a:spAutoFit/>
          </a:bodyPr>
          <a:lstStyle/>
          <a:p>
            <a:pPr marL="285750" indent="-285750">
              <a:buFont typeface="Arial" panose="020B0604020202020204" pitchFamily="34" charset="0"/>
              <a:buChar char="•"/>
            </a:pPr>
            <a:r>
              <a:rPr lang="en-US" sz="3200" dirty="0"/>
              <a:t>Forgiveness:  </a:t>
            </a:r>
            <a:r>
              <a:rPr lang="en-US" sz="3200" dirty="0" err="1"/>
              <a:t>Eph</a:t>
            </a:r>
            <a:r>
              <a:rPr lang="en-US" sz="3200" dirty="0"/>
              <a:t> 1:7, Mt 18:21, 2 Pet1:3</a:t>
            </a:r>
          </a:p>
        </p:txBody>
      </p:sp>
      <p:sp>
        <p:nvSpPr>
          <p:cNvPr id="6" name="TextBox 5">
            <a:extLst>
              <a:ext uri="{FF2B5EF4-FFF2-40B4-BE49-F238E27FC236}">
                <a16:creationId xmlns:a16="http://schemas.microsoft.com/office/drawing/2014/main" id="{66A0C920-BBD7-EE4E-AA24-AC389B7656E6}"/>
              </a:ext>
            </a:extLst>
          </p:cNvPr>
          <p:cNvSpPr txBox="1"/>
          <p:nvPr/>
        </p:nvSpPr>
        <p:spPr>
          <a:xfrm>
            <a:off x="800099" y="3640793"/>
            <a:ext cx="6700873" cy="584775"/>
          </a:xfrm>
          <a:prstGeom prst="rect">
            <a:avLst/>
          </a:prstGeom>
          <a:noFill/>
        </p:spPr>
        <p:txBody>
          <a:bodyPr wrap="none" rtlCol="0">
            <a:spAutoFit/>
          </a:bodyPr>
          <a:lstStyle/>
          <a:p>
            <a:pPr marL="285750" indent="-285750">
              <a:buFont typeface="Arial" panose="020B0604020202020204" pitchFamily="34" charset="0"/>
              <a:buChar char="•"/>
            </a:pPr>
            <a:r>
              <a:rPr lang="en-US" sz="3200" dirty="0"/>
              <a:t>Repentance: Rom 2:4, 2 Pet 3:9</a:t>
            </a:r>
          </a:p>
        </p:txBody>
      </p:sp>
      <p:sp>
        <p:nvSpPr>
          <p:cNvPr id="7" name="TextBox 6">
            <a:extLst>
              <a:ext uri="{FF2B5EF4-FFF2-40B4-BE49-F238E27FC236}">
                <a16:creationId xmlns:a16="http://schemas.microsoft.com/office/drawing/2014/main" id="{25775E3E-39E6-2D40-A62F-6FC8596BA9C4}"/>
              </a:ext>
            </a:extLst>
          </p:cNvPr>
          <p:cNvSpPr txBox="1"/>
          <p:nvPr/>
        </p:nvSpPr>
        <p:spPr>
          <a:xfrm>
            <a:off x="800099" y="4287124"/>
            <a:ext cx="9579867" cy="584775"/>
          </a:xfrm>
          <a:prstGeom prst="rect">
            <a:avLst/>
          </a:prstGeom>
          <a:noFill/>
        </p:spPr>
        <p:txBody>
          <a:bodyPr wrap="none" rtlCol="0">
            <a:spAutoFit/>
          </a:bodyPr>
          <a:lstStyle/>
          <a:p>
            <a:pPr marL="285750" indent="-285750">
              <a:buFont typeface="Arial" panose="020B0604020202020204" pitchFamily="34" charset="0"/>
              <a:buChar char="•"/>
            </a:pPr>
            <a:r>
              <a:rPr lang="en-US" sz="3200" dirty="0"/>
              <a:t>Prayer:  </a:t>
            </a:r>
            <a:r>
              <a:rPr lang="en-US" sz="3200" dirty="0" err="1"/>
              <a:t>Eph</a:t>
            </a:r>
            <a:r>
              <a:rPr lang="en-US" sz="3200" dirty="0"/>
              <a:t> 3:20, Phil 4:6, </a:t>
            </a:r>
            <a:r>
              <a:rPr lang="en-US" sz="3200" dirty="0" err="1"/>
              <a:t>Eph</a:t>
            </a:r>
            <a:r>
              <a:rPr lang="en-US" sz="3200" dirty="0"/>
              <a:t> 5:20, Col 3:15,17</a:t>
            </a:r>
          </a:p>
        </p:txBody>
      </p:sp>
      <p:sp>
        <p:nvSpPr>
          <p:cNvPr id="8" name="TextBox 7">
            <a:extLst>
              <a:ext uri="{FF2B5EF4-FFF2-40B4-BE49-F238E27FC236}">
                <a16:creationId xmlns:a16="http://schemas.microsoft.com/office/drawing/2014/main" id="{8745F54A-E984-B24B-9B43-FD9B8380979E}"/>
              </a:ext>
            </a:extLst>
          </p:cNvPr>
          <p:cNvSpPr txBox="1"/>
          <p:nvPr/>
        </p:nvSpPr>
        <p:spPr>
          <a:xfrm>
            <a:off x="800099" y="4933455"/>
            <a:ext cx="11213326" cy="584775"/>
          </a:xfrm>
          <a:prstGeom prst="rect">
            <a:avLst/>
          </a:prstGeom>
          <a:noFill/>
        </p:spPr>
        <p:txBody>
          <a:bodyPr wrap="none" rtlCol="0">
            <a:spAutoFit/>
          </a:bodyPr>
          <a:lstStyle/>
          <a:p>
            <a:pPr marL="285750" indent="-285750">
              <a:buFont typeface="Arial" panose="020B0604020202020204" pitchFamily="34" charset="0"/>
              <a:buChar char="•"/>
            </a:pPr>
            <a:r>
              <a:rPr lang="en-US" sz="3200" dirty="0"/>
              <a:t>Constant regard: Phil 4:4, </a:t>
            </a:r>
            <a:r>
              <a:rPr lang="en-US" sz="3200" dirty="0" err="1"/>
              <a:t>Jer</a:t>
            </a:r>
            <a:r>
              <a:rPr lang="en-US" sz="3200" dirty="0"/>
              <a:t> 2:13, 1 Pet 3:12, Isa 59:1-2</a:t>
            </a:r>
          </a:p>
        </p:txBody>
      </p:sp>
      <p:sp>
        <p:nvSpPr>
          <p:cNvPr id="9" name="TextBox 8">
            <a:extLst>
              <a:ext uri="{FF2B5EF4-FFF2-40B4-BE49-F238E27FC236}">
                <a16:creationId xmlns:a16="http://schemas.microsoft.com/office/drawing/2014/main" id="{B022C732-3EEB-B24F-B7A0-1C5E79788D55}"/>
              </a:ext>
            </a:extLst>
          </p:cNvPr>
          <p:cNvSpPr txBox="1"/>
          <p:nvPr/>
        </p:nvSpPr>
        <p:spPr>
          <a:xfrm>
            <a:off x="800099" y="5579786"/>
            <a:ext cx="11152412" cy="1077218"/>
          </a:xfrm>
          <a:prstGeom prst="rect">
            <a:avLst/>
          </a:prstGeom>
          <a:noFill/>
        </p:spPr>
        <p:txBody>
          <a:bodyPr wrap="none" rtlCol="0">
            <a:spAutoFit/>
          </a:bodyPr>
          <a:lstStyle/>
          <a:p>
            <a:pPr marL="285750" indent="-285750">
              <a:buFont typeface="Arial" panose="020B0604020202020204" pitchFamily="34" charset="0"/>
              <a:buChar char="•"/>
            </a:pPr>
            <a:r>
              <a:rPr lang="en-US" sz="3200" dirty="0"/>
              <a:t>Fellowship:  Acts 2:44-46, </a:t>
            </a:r>
            <a:r>
              <a:rPr lang="en-US" sz="3200" dirty="0" err="1"/>
              <a:t>Heb</a:t>
            </a:r>
            <a:r>
              <a:rPr lang="en-US" sz="3200" dirty="0"/>
              <a:t> 3:12-13, 1 </a:t>
            </a:r>
            <a:r>
              <a:rPr lang="en-US" sz="3200" dirty="0" err="1"/>
              <a:t>Thes</a:t>
            </a:r>
            <a:r>
              <a:rPr lang="en-US" sz="3200" dirty="0"/>
              <a:t> 5:14-15, </a:t>
            </a:r>
          </a:p>
          <a:p>
            <a:r>
              <a:rPr lang="en-US" sz="3200" dirty="0"/>
              <a:t>                       Gal 6:1-2, </a:t>
            </a:r>
            <a:r>
              <a:rPr lang="en-US" sz="3200" dirty="0" err="1"/>
              <a:t>Eph</a:t>
            </a:r>
            <a:r>
              <a:rPr lang="en-US" sz="3200" dirty="0"/>
              <a:t> 6:18, 1 </a:t>
            </a:r>
            <a:r>
              <a:rPr lang="en-US" sz="3200" dirty="0" err="1"/>
              <a:t>Jn</a:t>
            </a:r>
            <a:r>
              <a:rPr lang="en-US" sz="3200" dirty="0"/>
              <a:t> 1:3-4, Rom 12:9-13</a:t>
            </a:r>
          </a:p>
        </p:txBody>
      </p:sp>
    </p:spTree>
    <p:extLst>
      <p:ext uri="{BB962C8B-B14F-4D97-AF65-F5344CB8AC3E}">
        <p14:creationId xmlns:p14="http://schemas.microsoft.com/office/powerpoint/2010/main" val="3461883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checkerboard(across)">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dissolve">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linds(horizontal)">
                                      <p:cBhvr>
                                        <p:cTn id="26" dur="5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checkerboard(across)">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dissolve">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3B02B6-FA02-8641-B119-945E4686522A}"/>
              </a:ext>
            </a:extLst>
          </p:cNvPr>
          <p:cNvSpPr txBox="1"/>
          <p:nvPr/>
        </p:nvSpPr>
        <p:spPr>
          <a:xfrm>
            <a:off x="6672305" y="544384"/>
            <a:ext cx="2948243" cy="707886"/>
          </a:xfrm>
          <a:prstGeom prst="rect">
            <a:avLst/>
          </a:prstGeom>
          <a:noFill/>
        </p:spPr>
        <p:txBody>
          <a:bodyPr wrap="none" rtlCol="0">
            <a:spAutoFit/>
          </a:bodyPr>
          <a:lstStyle/>
          <a:p>
            <a:r>
              <a:rPr lang="en-US" sz="4000" u="sng" dirty="0"/>
              <a:t>Conclusion</a:t>
            </a:r>
          </a:p>
        </p:txBody>
      </p:sp>
      <p:sp>
        <p:nvSpPr>
          <p:cNvPr id="3" name="TextBox 2">
            <a:extLst>
              <a:ext uri="{FF2B5EF4-FFF2-40B4-BE49-F238E27FC236}">
                <a16:creationId xmlns:a16="http://schemas.microsoft.com/office/drawing/2014/main" id="{FD3B1BCF-B3A1-514F-A88F-E187B5205F77}"/>
              </a:ext>
            </a:extLst>
          </p:cNvPr>
          <p:cNvSpPr txBox="1"/>
          <p:nvPr/>
        </p:nvSpPr>
        <p:spPr>
          <a:xfrm>
            <a:off x="565099" y="1955800"/>
            <a:ext cx="11785599" cy="584775"/>
          </a:xfrm>
          <a:prstGeom prst="rect">
            <a:avLst/>
          </a:prstGeom>
          <a:noFill/>
        </p:spPr>
        <p:txBody>
          <a:bodyPr wrap="none" rtlCol="0">
            <a:spAutoFit/>
          </a:bodyPr>
          <a:lstStyle/>
          <a:p>
            <a:pPr marL="285750" indent="-285750">
              <a:buFont typeface="Arial" panose="020B0604020202020204" pitchFamily="34" charset="0"/>
              <a:buChar char="•"/>
            </a:pPr>
            <a:r>
              <a:rPr lang="en-US" sz="3200" dirty="0"/>
              <a:t>Are we grateful for the blessings we received from God? </a:t>
            </a:r>
          </a:p>
        </p:txBody>
      </p:sp>
      <p:sp>
        <p:nvSpPr>
          <p:cNvPr id="4" name="TextBox 3">
            <a:extLst>
              <a:ext uri="{FF2B5EF4-FFF2-40B4-BE49-F238E27FC236}">
                <a16:creationId xmlns:a16="http://schemas.microsoft.com/office/drawing/2014/main" id="{C33BF4B7-8491-034D-8674-23BFE766DED4}"/>
              </a:ext>
            </a:extLst>
          </p:cNvPr>
          <p:cNvSpPr txBox="1"/>
          <p:nvPr/>
        </p:nvSpPr>
        <p:spPr>
          <a:xfrm>
            <a:off x="565098" y="2755900"/>
            <a:ext cx="7830990" cy="584775"/>
          </a:xfrm>
          <a:prstGeom prst="rect">
            <a:avLst/>
          </a:prstGeom>
          <a:noFill/>
        </p:spPr>
        <p:txBody>
          <a:bodyPr wrap="none" rtlCol="0">
            <a:spAutoFit/>
          </a:bodyPr>
          <a:lstStyle/>
          <a:p>
            <a:pPr marL="279400" indent="-279400">
              <a:buFont typeface="Arial" panose="020B0604020202020204" pitchFamily="34" charset="0"/>
              <a:buChar char="•"/>
            </a:pPr>
            <a:r>
              <a:rPr lang="en-US" sz="3200" dirty="0"/>
              <a:t>How do we express that gratitude?  </a:t>
            </a:r>
          </a:p>
        </p:txBody>
      </p:sp>
    </p:spTree>
    <p:extLst>
      <p:ext uri="{BB962C8B-B14F-4D97-AF65-F5344CB8AC3E}">
        <p14:creationId xmlns:p14="http://schemas.microsoft.com/office/powerpoint/2010/main" val="1451516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41</TotalTime>
  <Words>176</Words>
  <Application>Microsoft Macintosh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Times New Roman</vt:lpstr>
      <vt:lpstr>Vapor Trail</vt:lpstr>
      <vt:lpstr>GRATITUDE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GRATITUDE</dc:title>
  <dc:creator>Derek Abeyta</dc:creator>
  <cp:lastModifiedBy>Derek Abeyta</cp:lastModifiedBy>
  <cp:revision>6</cp:revision>
  <dcterms:created xsi:type="dcterms:W3CDTF">2023-06-18T03:08:23Z</dcterms:created>
  <dcterms:modified xsi:type="dcterms:W3CDTF">2023-06-18T03:50:08Z</dcterms:modified>
</cp:coreProperties>
</file>