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67100"/>
    <a:srgbClr val="DD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82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3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3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4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8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1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3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9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D499F-CA82-4CAD-9AA3-BA94B7A2A318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48A5-77AE-49F4-97E3-44B20182E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2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663" y="-10555"/>
            <a:ext cx="10656674" cy="1208774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n w="222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The Philippian Mind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19591" y="2189748"/>
            <a:ext cx="2701589" cy="1098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 BERKLEY" panose="02000000000000000000" pitchFamily="2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D214E50-FFF0-4B83-2DEB-4141A50322A3}"/>
              </a:ext>
            </a:extLst>
          </p:cNvPr>
          <p:cNvSpPr/>
          <p:nvPr/>
        </p:nvSpPr>
        <p:spPr>
          <a:xfrm>
            <a:off x="1151827" y="1662674"/>
            <a:ext cx="9823954" cy="39254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/>
              <a:t>“It’s not easy for us in the Western world today to imagine what it must have felt like to belong to a small community of ‘citizens of heaven’ in one of the eastern provinces of the Roman Empire in the 1</a:t>
            </a:r>
            <a:r>
              <a:rPr lang="en-US" sz="2400" baseline="30000" dirty="0"/>
              <a:t>st</a:t>
            </a:r>
            <a:r>
              <a:rPr lang="en-US" sz="2400" dirty="0"/>
              <a:t> century. Gentile &amp; Jewish Christians found themselves transplanted into membership in a new society that enjoyed no high esteem in the neighborhood, &amp; they discovered that membership in it involved, in some important respects, a breach with the society to which they had previously belonged. The society… might be described as “</a:t>
            </a:r>
            <a:r>
              <a:rPr lang="en-US" sz="2400" i="1" dirty="0"/>
              <a:t>crooked &amp; depraved</a:t>
            </a:r>
            <a:r>
              <a:rPr lang="en-US" sz="2400" dirty="0"/>
              <a:t>” but the congregation was commended for shining there “</a:t>
            </a:r>
            <a:r>
              <a:rPr lang="en-US" sz="2400" i="1" dirty="0"/>
              <a:t>like stars in the universe</a:t>
            </a:r>
            <a:r>
              <a:rPr lang="en-US" sz="2400" dirty="0"/>
              <a:t>” &amp; offering it “</a:t>
            </a:r>
            <a:r>
              <a:rPr lang="en-US" sz="2400" i="1" dirty="0"/>
              <a:t>the word of life</a:t>
            </a:r>
            <a:r>
              <a:rPr lang="en-US" sz="2400" dirty="0"/>
              <a:t>” </a:t>
            </a:r>
            <a:r>
              <a:rPr lang="en-US" sz="2400" b="1" dirty="0"/>
              <a:t>(</a:t>
            </a:r>
            <a:r>
              <a:rPr lang="en-US" sz="2400" b="1" dirty="0" err="1"/>
              <a:t>Php</a:t>
            </a:r>
            <a:r>
              <a:rPr lang="en-US" sz="2400" b="1" dirty="0"/>
              <a:t> 2:15-16)</a:t>
            </a:r>
            <a:r>
              <a:rPr lang="en-US" sz="2400" dirty="0"/>
              <a:t>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93890" y="2532290"/>
            <a:ext cx="8004219" cy="207415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200" dirty="0"/>
              <a:t>A mission statement for congregations:</a:t>
            </a:r>
          </a:p>
          <a:p>
            <a:pPr algn="ctr"/>
            <a:r>
              <a:rPr lang="en-US" altLang="en-US" sz="3200" i="1" dirty="0"/>
              <a:t>Standing firm in one spirit, with one mind </a:t>
            </a:r>
            <a:br>
              <a:rPr lang="en-US" altLang="en-US" sz="3200" i="1" dirty="0"/>
            </a:br>
            <a:r>
              <a:rPr lang="en-US" altLang="en-US" sz="3200" i="1" dirty="0"/>
              <a:t>striving together for the faith of the gospel</a:t>
            </a:r>
          </a:p>
          <a:p>
            <a:pPr algn="ctr"/>
            <a:r>
              <a:rPr lang="en-US" altLang="en-US" sz="3200" b="1" dirty="0" err="1"/>
              <a:t>Php</a:t>
            </a:r>
            <a:r>
              <a:rPr lang="en-US" altLang="en-US" sz="3200" b="1" dirty="0"/>
              <a:t> 1:27</a:t>
            </a:r>
          </a:p>
        </p:txBody>
      </p:sp>
    </p:spTree>
    <p:extLst>
      <p:ext uri="{BB962C8B-B14F-4D97-AF65-F5344CB8AC3E}">
        <p14:creationId xmlns:p14="http://schemas.microsoft.com/office/powerpoint/2010/main" val="418188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48" y="76371"/>
            <a:ext cx="8678779" cy="104409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spc="600" dirty="0">
                <a:ln w="28575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50800" dist="38100" dir="8100000" sx="101000" sy="101000" algn="tr" rotWithShape="0">
                    <a:prstClr val="black">
                      <a:alpha val="43000"/>
                    </a:prstClr>
                  </a:outerShdw>
                </a:effectLst>
                <a:latin typeface="Arial Black" panose="020B0A04020102020204" pitchFamily="34" charset="0"/>
              </a:rPr>
              <a:t>Philippians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6560" y="1120463"/>
            <a:ext cx="10303574" cy="5569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b="1" dirty="0"/>
              <a:t>Ch1: Joy In Circumstances  	(The Single Mind)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Ch2: Future Plans	 	(The Submissive Mind)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Ch3: False Teachers 	(The Spiritual Mind)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Ch4: Final Instruction	(The Secure Mind)</a:t>
            </a:r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  <a:defRPr/>
            </a:pPr>
            <a:r>
              <a:rPr lang="en-US" dirty="0"/>
              <a:t>1) Saints enjoying </a:t>
            </a:r>
            <a:r>
              <a:rPr lang="en-US" i="1" dirty="0"/>
              <a:t>participation</a:t>
            </a:r>
            <a:r>
              <a:rPr lang="en-US" dirty="0"/>
              <a:t> in the gospel </a:t>
            </a:r>
            <a:r>
              <a:rPr lang="en-US" b="1" dirty="0"/>
              <a:t>[1:3-7]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</a:p>
          <a:p>
            <a:pPr marL="0" indent="0">
              <a:buNone/>
              <a:defRPr/>
            </a:pPr>
            <a:r>
              <a:rPr lang="en-US" dirty="0"/>
              <a:t>2) Servants helping the </a:t>
            </a:r>
            <a:r>
              <a:rPr lang="en-US" i="1" dirty="0"/>
              <a:t>progress</a:t>
            </a:r>
            <a:r>
              <a:rPr lang="en-US" dirty="0"/>
              <a:t> of the gospel </a:t>
            </a:r>
            <a:r>
              <a:rPr lang="en-US" b="1" dirty="0"/>
              <a:t>[1:12; 18b-20]</a:t>
            </a:r>
          </a:p>
          <a:p>
            <a:pPr marL="0" indent="0">
              <a:buNone/>
              <a:defRPr/>
            </a:pPr>
            <a:r>
              <a:rPr lang="en-US" dirty="0"/>
              <a:t>3) Soldiers ensuring the </a:t>
            </a:r>
            <a:r>
              <a:rPr lang="en-US" i="1" dirty="0"/>
              <a:t>promotion</a:t>
            </a:r>
            <a:r>
              <a:rPr lang="en-US" dirty="0"/>
              <a:t> of the gospel </a:t>
            </a:r>
            <a:r>
              <a:rPr lang="en-US" b="1" dirty="0"/>
              <a:t>[1:27]</a:t>
            </a:r>
          </a:p>
          <a:p>
            <a:pPr marL="0" indent="0" algn="ctr">
              <a:buNone/>
            </a:pPr>
            <a:r>
              <a:rPr lang="en-US" i="1" dirty="0"/>
              <a:t>Conduct worthy of the gospel</a:t>
            </a:r>
            <a:r>
              <a:rPr lang="en-US" dirty="0"/>
              <a:t> is not merely purity,</a:t>
            </a:r>
          </a:p>
          <a:p>
            <a:pPr marL="0" indent="0" algn="ctr">
              <a:buNone/>
            </a:pPr>
            <a:r>
              <a:rPr lang="en-US" sz="3200" b="1" dirty="0"/>
              <a:t>IT IS ACTIVE PROGRESS. Are we striving at proclaiming?</a:t>
            </a:r>
          </a:p>
        </p:txBody>
      </p:sp>
    </p:spTree>
    <p:extLst>
      <p:ext uri="{BB962C8B-B14F-4D97-AF65-F5344CB8AC3E}">
        <p14:creationId xmlns:p14="http://schemas.microsoft.com/office/powerpoint/2010/main" val="91440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48" y="76371"/>
            <a:ext cx="8678779" cy="104409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spc="600" dirty="0">
                <a:ln w="28575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50800" dist="38100" dir="8100000" sx="101000" sy="101000" algn="tr" rotWithShape="0">
                    <a:prstClr val="black">
                      <a:alpha val="43000"/>
                    </a:prstClr>
                  </a:outerShdw>
                </a:effectLst>
                <a:latin typeface="Arial Black" panose="020B0A04020102020204" pitchFamily="34" charset="0"/>
              </a:rPr>
              <a:t>Philippians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6561" y="1120463"/>
            <a:ext cx="10303574" cy="5569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Ch1: Joy In Circumstances  	(The Single Mind)</a:t>
            </a:r>
          </a:p>
          <a:p>
            <a:pPr marL="0" indent="0">
              <a:buNone/>
            </a:pPr>
            <a:r>
              <a:rPr lang="en-US" altLang="en-US" sz="3600" b="1" dirty="0"/>
              <a:t>Ch2: Future Plans	   (The Submissive Mind)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Ch3: False Teachers 	 	(The Spiritual Mind)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Ch4: Final Instruction	 	(The Secure Mind)</a:t>
            </a:r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  <a:defRPr/>
            </a:pPr>
            <a:r>
              <a:rPr lang="en-US" dirty="0"/>
              <a:t>The group must have humility towards others.</a:t>
            </a:r>
            <a:r>
              <a:rPr lang="en-US" b="1" dirty="0"/>
              <a:t> [2:1-5]</a:t>
            </a:r>
          </a:p>
          <a:p>
            <a:pPr marL="0" indent="0">
              <a:buNone/>
              <a:defRPr/>
            </a:pPr>
            <a:r>
              <a:rPr lang="en-US" dirty="0"/>
              <a:t>Learn from Saul, don’t lose sight of our true size… </a:t>
            </a:r>
            <a:r>
              <a:rPr lang="en-US" b="1" dirty="0"/>
              <a:t>[1Sam 15:10-19]</a:t>
            </a:r>
          </a:p>
          <a:p>
            <a:pPr marL="0" indent="0">
              <a:buNone/>
              <a:defRPr/>
            </a:pPr>
            <a:r>
              <a:rPr lang="en-US" sz="3200" b="1" dirty="0"/>
              <a:t>	See others as </a:t>
            </a:r>
            <a:r>
              <a:rPr lang="en-US" sz="3200" b="1" i="1" dirty="0"/>
              <a:t>more important;</a:t>
            </a:r>
            <a:r>
              <a:rPr lang="en-US" sz="3200" b="1" dirty="0"/>
              <a:t> do not </a:t>
            </a:r>
            <a:r>
              <a:rPr lang="en-US" sz="3200" b="1" i="1" dirty="0"/>
              <a:t>seek our own. </a:t>
            </a:r>
          </a:p>
          <a:p>
            <a:pPr marL="0" indent="0">
              <a:buNone/>
              <a:defRPr/>
            </a:pPr>
            <a:r>
              <a:rPr lang="en-US" sz="3200" b="1" i="1" dirty="0"/>
              <a:t>								</a:t>
            </a:r>
            <a:r>
              <a:rPr lang="en-US" sz="3200" b="1" dirty="0"/>
              <a:t>1 Cor 13:5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079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48" y="76371"/>
            <a:ext cx="8678779" cy="104409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spc="600" dirty="0">
                <a:ln w="28575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50800" dist="38100" dir="8100000" sx="101000" sy="101000" algn="tr" rotWithShape="0">
                    <a:prstClr val="black">
                      <a:alpha val="43000"/>
                    </a:prstClr>
                  </a:outerShdw>
                </a:effectLst>
                <a:latin typeface="Arial Black" panose="020B0A04020102020204" pitchFamily="34" charset="0"/>
              </a:rPr>
              <a:t>Philippians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6561" y="1120463"/>
            <a:ext cx="10303574" cy="5569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Ch1: Joy In Circumstances 	(The Single Mind)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Ch2: Future Plans	 		(The Submissive Mind)</a:t>
            </a:r>
            <a:r>
              <a:rPr lang="en-US" altLang="en-US" b="1" dirty="0"/>
              <a:t> </a:t>
            </a:r>
          </a:p>
          <a:p>
            <a:pPr marL="0" indent="0">
              <a:buNone/>
            </a:pPr>
            <a:r>
              <a:rPr lang="en-US" altLang="en-US" sz="3600" b="1" dirty="0"/>
              <a:t>Ch3: False Teachers (The Spiritual Mind)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Ch4: Final Instruction		(The Secure Mind)</a:t>
            </a:r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r>
              <a:rPr lang="en-US" altLang="en-US" sz="3200" dirty="0"/>
              <a:t>One group focused on </a:t>
            </a:r>
            <a:r>
              <a:rPr lang="en-US" altLang="en-US" sz="3200" u="sng" dirty="0"/>
              <a:t>heavenly</a:t>
            </a:r>
            <a:r>
              <a:rPr lang="en-US" altLang="en-US" sz="3200" dirty="0"/>
              <a:t> things. </a:t>
            </a:r>
            <a:r>
              <a:rPr lang="en-US" altLang="en-US" sz="3200" b="1" dirty="0"/>
              <a:t>(3:12-16)</a:t>
            </a:r>
            <a:br>
              <a:rPr lang="en-US" altLang="en-US" sz="3200" dirty="0"/>
            </a:br>
            <a:r>
              <a:rPr lang="en-US" altLang="en-US" sz="3200" dirty="0"/>
              <a:t>The other group focused on </a:t>
            </a:r>
            <a:r>
              <a:rPr lang="en-US" altLang="en-US" sz="3200" u="sng" dirty="0"/>
              <a:t>earthly</a:t>
            </a:r>
            <a:r>
              <a:rPr lang="en-US" altLang="en-US" sz="3200" dirty="0"/>
              <a:t> things. </a:t>
            </a:r>
            <a:r>
              <a:rPr lang="en-US" altLang="en-US" sz="3200" b="1" dirty="0"/>
              <a:t>[3:17-4:1]</a:t>
            </a:r>
          </a:p>
          <a:p>
            <a:pPr marL="0" indent="0">
              <a:buNone/>
            </a:pPr>
            <a:r>
              <a:rPr lang="en-US" altLang="en-US" sz="3200" dirty="0"/>
              <a:t>	Their end is </a:t>
            </a:r>
            <a:r>
              <a:rPr lang="en-US" altLang="en-US" sz="3200" i="1" dirty="0"/>
              <a:t>destruction</a:t>
            </a:r>
            <a:r>
              <a:rPr lang="en-US" altLang="en-US" sz="3200" dirty="0"/>
              <a:t>. </a:t>
            </a:r>
            <a:br>
              <a:rPr lang="en-US" altLang="en-US" sz="3200" dirty="0"/>
            </a:br>
            <a:r>
              <a:rPr lang="en-US" altLang="en-US" sz="3200" dirty="0"/>
              <a:t>	</a:t>
            </a:r>
            <a:r>
              <a:rPr lang="en-US" altLang="en-US" sz="3200" i="1" dirty="0"/>
              <a:t>Their appetite</a:t>
            </a:r>
            <a:r>
              <a:rPr lang="en-US" altLang="en-US" sz="3200" dirty="0"/>
              <a:t> becomes </a:t>
            </a:r>
            <a:r>
              <a:rPr lang="en-US" altLang="en-US" sz="3200" i="1" dirty="0"/>
              <a:t>their god</a:t>
            </a:r>
            <a:r>
              <a:rPr lang="en-US" altLang="en-US" sz="3200" dirty="0"/>
              <a:t>. </a:t>
            </a:r>
            <a:r>
              <a:rPr lang="en-US" altLang="en-US" sz="3200" b="1" dirty="0"/>
              <a:t>v19</a:t>
            </a:r>
          </a:p>
          <a:p>
            <a:pPr marL="0" indent="0">
              <a:buNone/>
            </a:pPr>
            <a:r>
              <a:rPr lang="en-US" sz="3200" b="1" dirty="0"/>
              <a:t>We must guard against earthly thinking.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98371" y="1466401"/>
            <a:ext cx="8930867" cy="43180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/>
              <a:t>Each local church might be compared to a garden planted in a wilderness, but the church’s concern was not so much to prevent the wilderness from encroaching on the garden as to see to it that the garden took over more &amp; more of the wilderness. The garden was not to be “walled around”; its boundaries were to be flexible &amp; expandable. To change the figure, each colony of heaven was to extend its territory &amp; incorporate more &amp; more of its neighborhood. Every church was to be a missionary church, &amp; the history of the expansion of early Christianity shows that many churches realized &amp; fulfilled this mission. Among those that did so the church of </a:t>
            </a:r>
            <a:r>
              <a:rPr lang="en-US" sz="2400" dirty="0" err="1"/>
              <a:t>Phillippi</a:t>
            </a:r>
            <a:r>
              <a:rPr lang="en-US" sz="2400" dirty="0"/>
              <a:t> holds an honored place.</a:t>
            </a:r>
          </a:p>
        </p:txBody>
      </p:sp>
    </p:spTree>
    <p:extLst>
      <p:ext uri="{BB962C8B-B14F-4D97-AF65-F5344CB8AC3E}">
        <p14:creationId xmlns:p14="http://schemas.microsoft.com/office/powerpoint/2010/main" val="146557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48" y="76371"/>
            <a:ext cx="8678779" cy="104409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spc="600" dirty="0">
                <a:ln w="28575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50800" dist="38100" dir="8100000" sx="101000" sy="101000" algn="tr" rotWithShape="0">
                    <a:prstClr val="black">
                      <a:alpha val="43000"/>
                    </a:prstClr>
                  </a:outerShdw>
                </a:effectLst>
                <a:latin typeface="Arial Black" panose="020B0A04020102020204" pitchFamily="34" charset="0"/>
              </a:rPr>
              <a:t>Philippians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6560" y="1120463"/>
            <a:ext cx="10303574" cy="5569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Ch1: A Single Mind For the Gospel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Ch2: A Submissive Mind Toward Others 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bg1">
                    <a:lumMod val="65000"/>
                  </a:schemeClr>
                </a:solidFill>
              </a:rPr>
              <a:t>Ch3: A Spiritual Mind Looks Upward</a:t>
            </a:r>
          </a:p>
          <a:p>
            <a:pPr marL="0" indent="0">
              <a:buNone/>
            </a:pPr>
            <a:r>
              <a:rPr lang="en-US" altLang="en-US" sz="3600" b="1" dirty="0"/>
              <a:t>Ch4: Final Instruction	 (The Secure Mind)</a:t>
            </a:r>
          </a:p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r>
              <a:rPr lang="en-US" altLang="en-US" sz="3200" dirty="0"/>
              <a:t>Peace beyond understanding is attainable. </a:t>
            </a:r>
            <a:br>
              <a:rPr lang="en-US" altLang="en-US" sz="3200" dirty="0"/>
            </a:br>
            <a:r>
              <a:rPr lang="en-US" altLang="en-US" sz="3200" dirty="0"/>
              <a:t>	We must have the right mindset </a:t>
            </a:r>
            <a:r>
              <a:rPr lang="en-US" altLang="en-US" sz="3200" b="1" dirty="0"/>
              <a:t>[4-7, 8-9]</a:t>
            </a:r>
            <a:r>
              <a:rPr lang="en-US" altLang="en-US" sz="3200" dirty="0"/>
              <a:t>.</a:t>
            </a:r>
          </a:p>
          <a:p>
            <a:pPr marL="0" indent="0">
              <a:buNone/>
            </a:pPr>
            <a:r>
              <a:rPr lang="en-US" altLang="en-US" sz="3200" dirty="0"/>
              <a:t>Good minds are contagious &amp; influence conduct.</a:t>
            </a:r>
          </a:p>
          <a:p>
            <a:pPr marL="0" indent="0" algn="ctr">
              <a:buNone/>
            </a:pPr>
            <a:r>
              <a:rPr lang="en-US" sz="3600" b="1" i="1" dirty="0"/>
              <a:t>A secure mind en</a:t>
            </a:r>
            <a:r>
              <a:rPr lang="en-US" sz="3600" b="1" i="1" u="sng" dirty="0"/>
              <a:t>joy</a:t>
            </a:r>
            <a:r>
              <a:rPr lang="en-US" sz="3600" b="1" i="1" dirty="0"/>
              <a:t>s salvation. </a:t>
            </a:r>
          </a:p>
        </p:txBody>
      </p:sp>
    </p:spTree>
    <p:extLst>
      <p:ext uri="{BB962C8B-B14F-4D97-AF65-F5344CB8AC3E}">
        <p14:creationId xmlns:p14="http://schemas.microsoft.com/office/powerpoint/2010/main" val="391996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43</TotalTime>
  <Words>652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 BERKLEY</vt:lpstr>
      <vt:lpstr>Arial</vt:lpstr>
      <vt:lpstr>Arial Black</vt:lpstr>
      <vt:lpstr>Calibri</vt:lpstr>
      <vt:lpstr>Calibri Light</vt:lpstr>
      <vt:lpstr>Office Theme</vt:lpstr>
      <vt:lpstr>The Philippian Mind</vt:lpstr>
      <vt:lpstr>Philippians</vt:lpstr>
      <vt:lpstr>Philippians</vt:lpstr>
      <vt:lpstr>Philippians</vt:lpstr>
      <vt:lpstr>Philippians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Philippian Mind</dc:title>
  <dc:creator>Coulter Wickerham</dc:creator>
  <cp:lastModifiedBy>Coulter Wickerham</cp:lastModifiedBy>
  <cp:revision>11</cp:revision>
  <dcterms:created xsi:type="dcterms:W3CDTF">2023-05-03T04:34:54Z</dcterms:created>
  <dcterms:modified xsi:type="dcterms:W3CDTF">2023-05-05T12:56:55Z</dcterms:modified>
</cp:coreProperties>
</file>