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86" d="100"/>
          <a:sy n="86" d="100"/>
        </p:scale>
        <p:origin x="562" y="5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6DFF08F-DC6B-4601-B491-B0F83F6DD2DA}" type="datetimeFigureOut">
              <a:rPr lang="en-US" smtClean="0"/>
              <a:t>4/3/2023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742008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DFF08F-DC6B-4601-B491-B0F83F6DD2DA}" type="datetimeFigureOut">
              <a:rPr lang="en-US" smtClean="0"/>
              <a:t>4/3/2023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247723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DFF08F-DC6B-4601-B491-B0F83F6DD2DA}" type="datetimeFigureOut">
              <a:rPr lang="en-US" smtClean="0"/>
              <a:t>4/3/2023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78256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DFF08F-DC6B-4601-B491-B0F83F6DD2DA}" type="datetimeFigureOut">
              <a:rPr lang="en-US" smtClean="0"/>
              <a:t>4/3/2023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758007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t>4/3/2023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1031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DFF08F-DC6B-4601-B491-B0F83F6DD2DA}" type="datetimeFigureOut">
              <a:rPr lang="en-US" smtClean="0"/>
              <a:t>4/3/2023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34527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DFF08F-DC6B-4601-B491-B0F83F6DD2DA}" type="datetimeFigureOut">
              <a:rPr lang="en-US" smtClean="0"/>
              <a:t>4/3/2023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90756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DFF08F-DC6B-4601-B491-B0F83F6DD2DA}" type="datetimeFigureOut">
              <a:rPr lang="en-US" smtClean="0"/>
              <a:t>4/3/2023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039658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t>4/3/2023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052396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4/3/2023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551008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4/3/2023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80961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DFF08F-DC6B-4601-B491-B0F83F6DD2DA}" type="datetimeFigureOut">
              <a:rPr lang="en-US" smtClean="0"/>
              <a:pPr/>
              <a:t>4/3/2023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2457166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572000" cy="6858000"/>
          </a:xfrm>
          <a:prstGeom prst="rect">
            <a:avLst/>
          </a:prstGeom>
        </p:spPr>
      </p:pic>
      <p:sp>
        <p:nvSpPr>
          <p:cNvPr id="6" name="Rectangle 5"/>
          <p:cNvSpPr/>
          <p:nvPr/>
        </p:nvSpPr>
        <p:spPr>
          <a:xfrm>
            <a:off x="4417454" y="167425"/>
            <a:ext cx="7611414" cy="654246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6000" dirty="0">
                <a:latin typeface="Berlin Sans FB Demi" panose="020E0802020502020306" pitchFamily="34" charset="0"/>
              </a:rPr>
              <a:t>Raised The Third Day</a:t>
            </a:r>
          </a:p>
          <a:p>
            <a:pPr algn="ctr"/>
            <a:endParaRPr lang="en-US" sz="2800" dirty="0">
              <a:latin typeface="Berlin Sans FB Demi" panose="020E0802020502020306" pitchFamily="34" charset="0"/>
            </a:endParaRPr>
          </a:p>
          <a:p>
            <a:pPr algn="ctr"/>
            <a:r>
              <a:rPr lang="en-US" sz="4000" dirty="0"/>
              <a:t>An investigation into a </a:t>
            </a:r>
            <a:br>
              <a:rPr lang="en-US" sz="4000" dirty="0"/>
            </a:br>
            <a:r>
              <a:rPr lang="en-US" sz="4000" dirty="0"/>
              <a:t>frequent question from </a:t>
            </a:r>
          </a:p>
          <a:p>
            <a:pPr algn="ctr"/>
            <a:r>
              <a:rPr lang="en-US" sz="4000" b="1" dirty="0"/>
              <a:t>1 Corinthians 15:3-5</a:t>
            </a:r>
            <a:endParaRPr lang="en-US" sz="3600" b="1" dirty="0"/>
          </a:p>
        </p:txBody>
      </p:sp>
      <p:sp>
        <p:nvSpPr>
          <p:cNvPr id="7" name="Rectangle 6"/>
          <p:cNvSpPr/>
          <p:nvPr/>
        </p:nvSpPr>
        <p:spPr>
          <a:xfrm>
            <a:off x="4951927" y="2986110"/>
            <a:ext cx="6697014" cy="772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6436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3183" y="171942"/>
            <a:ext cx="9757893" cy="1325563"/>
          </a:xfrm>
        </p:spPr>
        <p:txBody>
          <a:bodyPr>
            <a:normAutofit/>
          </a:bodyPr>
          <a:lstStyle/>
          <a:p>
            <a:pPr algn="ctr"/>
            <a:r>
              <a:rPr lang="en-US" sz="6000" dirty="0">
                <a:solidFill>
                  <a:schemeClr val="bg1"/>
                </a:solidFill>
                <a:effectLst>
                  <a:outerShdw blurRad="38100" dist="38100" dir="2700000" algn="tl">
                    <a:srgbClr val="000000">
                      <a:alpha val="43137"/>
                    </a:srgbClr>
                  </a:outerShdw>
                </a:effectLst>
                <a:latin typeface="Berlin Sans FB Demi" panose="020E0802020502020306" pitchFamily="34" charset="0"/>
              </a:rPr>
              <a:t>Raised The 3rd Day, 1 </a:t>
            </a:r>
            <a:r>
              <a:rPr lang="en-US" sz="6000" dirty="0" err="1">
                <a:solidFill>
                  <a:schemeClr val="bg1"/>
                </a:solidFill>
                <a:effectLst>
                  <a:outerShdw blurRad="38100" dist="38100" dir="2700000" algn="tl">
                    <a:srgbClr val="000000">
                      <a:alpha val="43137"/>
                    </a:srgbClr>
                  </a:outerShdw>
                </a:effectLst>
                <a:latin typeface="Berlin Sans FB Demi" panose="020E0802020502020306" pitchFamily="34" charset="0"/>
              </a:rPr>
              <a:t>Cor</a:t>
            </a:r>
            <a:r>
              <a:rPr lang="en-US" sz="6000" dirty="0">
                <a:solidFill>
                  <a:schemeClr val="bg1"/>
                </a:solidFill>
                <a:effectLst>
                  <a:outerShdw blurRad="38100" dist="38100" dir="2700000" algn="tl">
                    <a:srgbClr val="000000">
                      <a:alpha val="43137"/>
                    </a:srgbClr>
                  </a:outerShdw>
                </a:effectLst>
                <a:latin typeface="Berlin Sans FB Demi" panose="020E0802020502020306" pitchFamily="34" charset="0"/>
              </a:rPr>
              <a:t> 15</a:t>
            </a:r>
          </a:p>
        </p:txBody>
      </p:sp>
      <p:sp>
        <p:nvSpPr>
          <p:cNvPr id="3" name="Subtitle 2"/>
          <p:cNvSpPr>
            <a:spLocks noGrp="1"/>
          </p:cNvSpPr>
          <p:nvPr>
            <p:ph idx="1"/>
          </p:nvPr>
        </p:nvSpPr>
        <p:spPr>
          <a:xfrm>
            <a:off x="476517" y="1403796"/>
            <a:ext cx="11127347" cy="5138671"/>
          </a:xfrm>
        </p:spPr>
        <p:txBody>
          <a:bodyPr>
            <a:normAutofit/>
          </a:bodyPr>
          <a:lstStyle/>
          <a:p>
            <a:pPr marL="0" indent="0">
              <a:buNone/>
            </a:pPr>
            <a:r>
              <a:rPr lang="en-US" sz="4000" b="1" dirty="0">
                <a:solidFill>
                  <a:schemeClr val="bg1"/>
                </a:solidFill>
              </a:rPr>
              <a:t>1)</a:t>
            </a:r>
            <a:r>
              <a:rPr lang="en-US" sz="4000" dirty="0">
                <a:solidFill>
                  <a:schemeClr val="bg1"/>
                </a:solidFill>
              </a:rPr>
              <a:t> Why that day? What scripture? </a:t>
            </a:r>
            <a:r>
              <a:rPr lang="en-US" sz="4000" b="1" dirty="0">
                <a:solidFill>
                  <a:schemeClr val="bg1"/>
                </a:solidFill>
              </a:rPr>
              <a:t>1 </a:t>
            </a:r>
            <a:r>
              <a:rPr lang="en-US" sz="4000" b="1" dirty="0" err="1">
                <a:solidFill>
                  <a:schemeClr val="bg1"/>
                </a:solidFill>
              </a:rPr>
              <a:t>Cor</a:t>
            </a:r>
            <a:r>
              <a:rPr lang="en-US" sz="4000" b="1" dirty="0">
                <a:solidFill>
                  <a:schemeClr val="bg1"/>
                </a:solidFill>
              </a:rPr>
              <a:t> 15:4</a:t>
            </a:r>
            <a:endParaRPr lang="en-US" sz="4000" dirty="0">
              <a:solidFill>
                <a:schemeClr val="bg1"/>
              </a:solidFill>
            </a:endParaRPr>
          </a:p>
          <a:p>
            <a:pPr marL="0" indent="0">
              <a:buNone/>
            </a:pPr>
            <a:r>
              <a:rPr lang="en-US" sz="4000" dirty="0">
                <a:solidFill>
                  <a:schemeClr val="bg1"/>
                </a:solidFill>
              </a:rPr>
              <a:t>Jesus repeatedly predicts the 3</a:t>
            </a:r>
            <a:r>
              <a:rPr lang="en-US" sz="4000" baseline="30000" dirty="0">
                <a:solidFill>
                  <a:schemeClr val="bg1"/>
                </a:solidFill>
              </a:rPr>
              <a:t>rd</a:t>
            </a:r>
            <a:r>
              <a:rPr lang="en-US" sz="4000" dirty="0">
                <a:solidFill>
                  <a:schemeClr val="bg1"/>
                </a:solidFill>
              </a:rPr>
              <a:t> Day. </a:t>
            </a:r>
            <a:br>
              <a:rPr lang="en-US" sz="4000" dirty="0">
                <a:solidFill>
                  <a:schemeClr val="bg1"/>
                </a:solidFill>
              </a:rPr>
            </a:br>
            <a:r>
              <a:rPr lang="en-US" sz="4000" dirty="0">
                <a:solidFill>
                  <a:schemeClr val="bg1"/>
                </a:solidFill>
              </a:rPr>
              <a:t>	</a:t>
            </a:r>
            <a:r>
              <a:rPr lang="en-US" sz="4000" b="1" dirty="0">
                <a:solidFill>
                  <a:schemeClr val="bg1"/>
                </a:solidFill>
              </a:rPr>
              <a:t>[Mt 16:21; 17:23; 20:17-19]</a:t>
            </a:r>
            <a:endParaRPr lang="en-US" sz="4000" dirty="0">
              <a:solidFill>
                <a:schemeClr val="bg1"/>
              </a:solidFill>
            </a:endParaRPr>
          </a:p>
          <a:p>
            <a:pPr marL="0" indent="0">
              <a:buNone/>
            </a:pPr>
            <a:r>
              <a:rPr lang="en-US" sz="4000" dirty="0">
                <a:solidFill>
                  <a:schemeClr val="bg1"/>
                </a:solidFill>
              </a:rPr>
              <a:t>He also predicts the </a:t>
            </a:r>
            <a:r>
              <a:rPr lang="en-US" sz="4000" i="1" dirty="0">
                <a:solidFill>
                  <a:schemeClr val="bg1"/>
                </a:solidFill>
              </a:rPr>
              <a:t>sign of Jonah</a:t>
            </a:r>
            <a:r>
              <a:rPr lang="en-US" sz="4000" dirty="0">
                <a:solidFill>
                  <a:schemeClr val="bg1"/>
                </a:solidFill>
              </a:rPr>
              <a:t> </a:t>
            </a:r>
            <a:r>
              <a:rPr lang="en-US" sz="4000" b="1" dirty="0">
                <a:solidFill>
                  <a:schemeClr val="bg1"/>
                </a:solidFill>
              </a:rPr>
              <a:t>[Mt 12:39-40]</a:t>
            </a:r>
            <a:endParaRPr lang="en-US" sz="4000" dirty="0">
              <a:solidFill>
                <a:schemeClr val="bg1"/>
              </a:solidFill>
            </a:endParaRPr>
          </a:p>
          <a:p>
            <a:pPr marL="0" indent="0">
              <a:buNone/>
            </a:pPr>
            <a:r>
              <a:rPr lang="en-US" sz="4000" dirty="0">
                <a:solidFill>
                  <a:schemeClr val="bg1"/>
                </a:solidFill>
              </a:rPr>
              <a:t>The Temple Cleansing includes it </a:t>
            </a:r>
            <a:r>
              <a:rPr lang="en-US" sz="4000" b="1" dirty="0">
                <a:solidFill>
                  <a:schemeClr val="bg1"/>
                </a:solidFill>
              </a:rPr>
              <a:t>[</a:t>
            </a:r>
            <a:r>
              <a:rPr lang="en-US" sz="4000" b="1" dirty="0" err="1">
                <a:solidFill>
                  <a:schemeClr val="bg1"/>
                </a:solidFill>
              </a:rPr>
              <a:t>Jn</a:t>
            </a:r>
            <a:r>
              <a:rPr lang="en-US" sz="4000" b="1" dirty="0">
                <a:solidFill>
                  <a:schemeClr val="bg1"/>
                </a:solidFill>
              </a:rPr>
              <a:t> 2:19-21]</a:t>
            </a:r>
            <a:endParaRPr lang="en-US" sz="4000" dirty="0">
              <a:solidFill>
                <a:schemeClr val="bg1"/>
              </a:solidFill>
            </a:endParaRPr>
          </a:p>
          <a:p>
            <a:pPr marL="0" indent="0">
              <a:buNone/>
            </a:pPr>
            <a:r>
              <a:rPr lang="en-US" sz="4000" dirty="0">
                <a:solidFill>
                  <a:schemeClr val="bg1"/>
                </a:solidFill>
              </a:rPr>
              <a:t>Enemies guard the tomb b/c of this </a:t>
            </a:r>
            <a:r>
              <a:rPr lang="en-US" sz="4000" b="1" dirty="0">
                <a:solidFill>
                  <a:schemeClr val="bg1"/>
                </a:solidFill>
              </a:rPr>
              <a:t>[Mt 27:63-64]</a:t>
            </a:r>
            <a:endParaRPr lang="en-US" sz="4000" dirty="0">
              <a:solidFill>
                <a:schemeClr val="bg1"/>
              </a:solidFill>
            </a:endParaRPr>
          </a:p>
          <a:p>
            <a:pPr marL="0" indent="0">
              <a:buNone/>
            </a:pPr>
            <a:r>
              <a:rPr lang="en-US" sz="4000" dirty="0">
                <a:solidFill>
                  <a:schemeClr val="bg1"/>
                </a:solidFill>
              </a:rPr>
              <a:t>4 more unique ones in </a:t>
            </a:r>
            <a:r>
              <a:rPr lang="en-US" sz="4000" b="1" dirty="0">
                <a:solidFill>
                  <a:schemeClr val="bg1"/>
                </a:solidFill>
              </a:rPr>
              <a:t>[Luke 24:7, 21-23, 46; Ac 10]</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51076" y="0"/>
            <a:ext cx="2240924" cy="3361386"/>
          </a:xfrm>
          <a:prstGeom prst="rect">
            <a:avLst/>
          </a:prstGeom>
        </p:spPr>
      </p:pic>
    </p:spTree>
    <p:extLst>
      <p:ext uri="{BB962C8B-B14F-4D97-AF65-F5344CB8AC3E}">
        <p14:creationId xmlns:p14="http://schemas.microsoft.com/office/powerpoint/2010/main" val="3508700832"/>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1000"/>
                                        <p:tgtEl>
                                          <p:spTgt spid="3">
                                            <p:txEl>
                                              <p:pRg st="3" end="3"/>
                                            </p:txEl>
                                          </p:spTgt>
                                        </p:tgtEl>
                                      </p:cBhvr>
                                    </p:animEffect>
                                    <p:anim calcmode="lin" valueType="num">
                                      <p:cBhvr>
                                        <p:cTn id="2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42" presetClass="entr" presetSubtype="0" fill="hold"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3183" y="171942"/>
            <a:ext cx="9757893" cy="1325563"/>
          </a:xfrm>
        </p:spPr>
        <p:txBody>
          <a:bodyPr>
            <a:normAutofit/>
          </a:bodyPr>
          <a:lstStyle/>
          <a:p>
            <a:pPr algn="ctr"/>
            <a:r>
              <a:rPr lang="en-US" sz="6000" dirty="0">
                <a:solidFill>
                  <a:schemeClr val="bg1"/>
                </a:solidFill>
                <a:effectLst>
                  <a:outerShdw blurRad="38100" dist="38100" dir="2700000" algn="tl">
                    <a:srgbClr val="000000">
                      <a:alpha val="43137"/>
                    </a:srgbClr>
                  </a:outerShdw>
                </a:effectLst>
                <a:latin typeface="Berlin Sans FB Demi" panose="020E0802020502020306" pitchFamily="34" charset="0"/>
              </a:rPr>
              <a:t>Raised The 3rd Day, 1 </a:t>
            </a:r>
            <a:r>
              <a:rPr lang="en-US" sz="6000" dirty="0" err="1">
                <a:solidFill>
                  <a:schemeClr val="bg1"/>
                </a:solidFill>
                <a:effectLst>
                  <a:outerShdw blurRad="38100" dist="38100" dir="2700000" algn="tl">
                    <a:srgbClr val="000000">
                      <a:alpha val="43137"/>
                    </a:srgbClr>
                  </a:outerShdw>
                </a:effectLst>
                <a:latin typeface="Berlin Sans FB Demi" panose="020E0802020502020306" pitchFamily="34" charset="0"/>
              </a:rPr>
              <a:t>Cor</a:t>
            </a:r>
            <a:r>
              <a:rPr lang="en-US" sz="6000" dirty="0">
                <a:solidFill>
                  <a:schemeClr val="bg1"/>
                </a:solidFill>
                <a:effectLst>
                  <a:outerShdw blurRad="38100" dist="38100" dir="2700000" algn="tl">
                    <a:srgbClr val="000000">
                      <a:alpha val="43137"/>
                    </a:srgbClr>
                  </a:outerShdw>
                </a:effectLst>
                <a:latin typeface="Berlin Sans FB Demi" panose="020E0802020502020306" pitchFamily="34" charset="0"/>
              </a:rPr>
              <a:t> 15</a:t>
            </a:r>
          </a:p>
        </p:txBody>
      </p:sp>
      <p:sp>
        <p:nvSpPr>
          <p:cNvPr id="3" name="Subtitle 2"/>
          <p:cNvSpPr>
            <a:spLocks noGrp="1"/>
          </p:cNvSpPr>
          <p:nvPr>
            <p:ph idx="1"/>
          </p:nvPr>
        </p:nvSpPr>
        <p:spPr>
          <a:xfrm>
            <a:off x="476517" y="1403796"/>
            <a:ext cx="11127347" cy="5138671"/>
          </a:xfrm>
        </p:spPr>
        <p:txBody>
          <a:bodyPr>
            <a:normAutofit/>
          </a:bodyPr>
          <a:lstStyle/>
          <a:p>
            <a:pPr marL="0" indent="0">
              <a:buNone/>
            </a:pPr>
            <a:r>
              <a:rPr lang="en-US" sz="4000" b="1" dirty="0">
                <a:solidFill>
                  <a:schemeClr val="bg1"/>
                </a:solidFill>
              </a:rPr>
              <a:t>1)</a:t>
            </a:r>
            <a:r>
              <a:rPr lang="en-US" sz="4000" dirty="0">
                <a:solidFill>
                  <a:schemeClr val="bg1"/>
                </a:solidFill>
              </a:rPr>
              <a:t> Why that day? What scripture? </a:t>
            </a:r>
            <a:r>
              <a:rPr lang="en-US" sz="4000" b="1" dirty="0">
                <a:solidFill>
                  <a:schemeClr val="bg1"/>
                </a:solidFill>
              </a:rPr>
              <a:t>1 </a:t>
            </a:r>
            <a:r>
              <a:rPr lang="en-US" sz="4000" b="1" dirty="0" err="1">
                <a:solidFill>
                  <a:schemeClr val="bg1"/>
                </a:solidFill>
              </a:rPr>
              <a:t>Cor</a:t>
            </a:r>
            <a:r>
              <a:rPr lang="en-US" sz="4000" b="1" dirty="0">
                <a:solidFill>
                  <a:schemeClr val="bg1"/>
                </a:solidFill>
              </a:rPr>
              <a:t> 15:4</a:t>
            </a:r>
            <a:endParaRPr lang="en-US" sz="4000" dirty="0">
              <a:solidFill>
                <a:schemeClr val="bg1"/>
              </a:solidFill>
            </a:endParaRPr>
          </a:p>
          <a:p>
            <a:pPr marL="0" indent="0">
              <a:buNone/>
            </a:pPr>
            <a:r>
              <a:rPr lang="en-US" sz="4000" dirty="0">
                <a:solidFill>
                  <a:schemeClr val="bg1"/>
                </a:solidFill>
              </a:rPr>
              <a:t>3</a:t>
            </a:r>
            <a:r>
              <a:rPr lang="en-US" sz="4000" baseline="30000" dirty="0">
                <a:solidFill>
                  <a:schemeClr val="bg1"/>
                </a:solidFill>
              </a:rPr>
              <a:t>rd</a:t>
            </a:r>
            <a:r>
              <a:rPr lang="en-US" sz="4000" dirty="0">
                <a:solidFill>
                  <a:schemeClr val="bg1"/>
                </a:solidFill>
              </a:rPr>
              <a:t> day predictions occur +13x in the NT. </a:t>
            </a:r>
          </a:p>
          <a:p>
            <a:pPr marL="0" indent="0">
              <a:buNone/>
            </a:pPr>
            <a:r>
              <a:rPr lang="en-US" sz="4000" b="1" dirty="0">
                <a:solidFill>
                  <a:schemeClr val="bg1"/>
                </a:solidFill>
              </a:rPr>
              <a:t>2) But why &amp; what OT passage? </a:t>
            </a:r>
            <a:r>
              <a:rPr lang="en-US" sz="4000" dirty="0">
                <a:solidFill>
                  <a:schemeClr val="bg1"/>
                </a:solidFill>
              </a:rPr>
              <a:t>(+33x in OT)</a:t>
            </a:r>
            <a:endParaRPr lang="en-US" sz="4000" b="1" dirty="0">
              <a:solidFill>
                <a:schemeClr val="bg1"/>
              </a:solidFill>
            </a:endParaRPr>
          </a:p>
          <a:p>
            <a:pPr marL="0" indent="0">
              <a:buNone/>
            </a:pPr>
            <a:r>
              <a:rPr lang="en-US" sz="4000" b="1" dirty="0">
                <a:solidFill>
                  <a:schemeClr val="bg1"/>
                </a:solidFill>
              </a:rPr>
              <a:t>	[Hos 6:2]</a:t>
            </a:r>
            <a:r>
              <a:rPr lang="en-US" sz="4000" dirty="0">
                <a:solidFill>
                  <a:schemeClr val="bg1"/>
                </a:solidFill>
              </a:rPr>
              <a:t> Never quoted in NT, but in Tertullian</a:t>
            </a:r>
          </a:p>
          <a:p>
            <a:pPr marL="0" indent="0">
              <a:buNone/>
            </a:pPr>
            <a:r>
              <a:rPr lang="en-US" sz="4000" dirty="0">
                <a:solidFill>
                  <a:schemeClr val="bg1"/>
                </a:solidFill>
              </a:rPr>
              <a:t>	</a:t>
            </a:r>
            <a:r>
              <a:rPr lang="en-US" sz="4000" b="1" dirty="0">
                <a:solidFill>
                  <a:schemeClr val="bg1"/>
                </a:solidFill>
              </a:rPr>
              <a:t>[Jon 1:17]</a:t>
            </a:r>
            <a:r>
              <a:rPr lang="en-US" sz="4000" dirty="0">
                <a:solidFill>
                  <a:schemeClr val="bg1"/>
                </a:solidFill>
              </a:rPr>
              <a:t> suggested due to </a:t>
            </a:r>
            <a:r>
              <a:rPr lang="en-US" sz="4000" b="1" dirty="0">
                <a:solidFill>
                  <a:schemeClr val="bg1"/>
                </a:solidFill>
              </a:rPr>
              <a:t>Mt 12/Lk11</a:t>
            </a:r>
            <a:endParaRPr lang="en-US" sz="4000" dirty="0">
              <a:solidFill>
                <a:schemeClr val="bg1"/>
              </a:solidFill>
            </a:endParaRPr>
          </a:p>
          <a:p>
            <a:pPr marL="0" indent="0">
              <a:buNone/>
            </a:pPr>
            <a:r>
              <a:rPr lang="en-US" sz="4000" dirty="0">
                <a:solidFill>
                  <a:schemeClr val="bg1"/>
                </a:solidFill>
              </a:rPr>
              <a:t>	Other intriguing verses: </a:t>
            </a:r>
            <a:r>
              <a:rPr lang="en-US" sz="4000" b="1" dirty="0">
                <a:solidFill>
                  <a:schemeClr val="bg1"/>
                </a:solidFill>
              </a:rPr>
              <a:t>2Ki20; Lev 7</a:t>
            </a:r>
            <a:r>
              <a:rPr lang="en-US" sz="4000" b="1">
                <a:solidFill>
                  <a:schemeClr val="bg1"/>
                </a:solidFill>
              </a:rPr>
              <a:t>, 19</a:t>
            </a:r>
            <a:endParaRPr lang="en-US" sz="4000" b="1" dirty="0">
              <a:solidFill>
                <a:schemeClr val="bg1"/>
              </a:solidFill>
            </a:endParaRPr>
          </a:p>
          <a:p>
            <a:pPr marL="0" indent="0">
              <a:buNone/>
            </a:pPr>
            <a:r>
              <a:rPr lang="en-US" sz="4000" dirty="0">
                <a:solidFill>
                  <a:schemeClr val="bg1"/>
                </a:solidFill>
              </a:rPr>
              <a:t>Because of this, a Rabbinic Tradition developed…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51076" y="0"/>
            <a:ext cx="2240924" cy="3361386"/>
          </a:xfrm>
          <a:prstGeom prst="rect">
            <a:avLst/>
          </a:prstGeom>
        </p:spPr>
      </p:pic>
      <p:sp>
        <p:nvSpPr>
          <p:cNvPr id="5" name="Rectangle 4"/>
          <p:cNvSpPr/>
          <p:nvPr/>
        </p:nvSpPr>
        <p:spPr>
          <a:xfrm>
            <a:off x="467931" y="1268904"/>
            <a:ext cx="9208395" cy="173542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b="1" dirty="0"/>
              <a:t>“The Holy One, blessed be he, never leaves </a:t>
            </a:r>
          </a:p>
          <a:p>
            <a:pPr algn="ctr"/>
            <a:r>
              <a:rPr lang="en-US" sz="3200" b="1" dirty="0"/>
              <a:t>the righteous in distress for more than three days.” </a:t>
            </a:r>
          </a:p>
          <a:p>
            <a:pPr algn="r"/>
            <a:r>
              <a:rPr lang="en-US" sz="3200" b="1" dirty="0"/>
              <a:t>(Gen. </a:t>
            </a:r>
            <a:r>
              <a:rPr lang="en-US" sz="3200" b="1" dirty="0" err="1"/>
              <a:t>Rab</a:t>
            </a:r>
            <a:r>
              <a:rPr lang="en-US" sz="3200" b="1" dirty="0"/>
              <a:t>. 91:6-7)</a:t>
            </a:r>
          </a:p>
        </p:txBody>
      </p:sp>
    </p:spTree>
    <p:extLst>
      <p:ext uri="{BB962C8B-B14F-4D97-AF65-F5344CB8AC3E}">
        <p14:creationId xmlns:p14="http://schemas.microsoft.com/office/powerpoint/2010/main" val="265615914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1000"/>
                                        <p:tgtEl>
                                          <p:spTgt spid="3">
                                            <p:txEl>
                                              <p:pRg st="5" end="5"/>
                                            </p:txEl>
                                          </p:spTgt>
                                        </p:tgtEl>
                                      </p:cBhvr>
                                    </p:animEffect>
                                    <p:anim calcmode="lin" valueType="num">
                                      <p:cBhvr>
                                        <p:cTn id="1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fade">
                                      <p:cBhvr>
                                        <p:cTn id="20" dur="1000"/>
                                        <p:tgtEl>
                                          <p:spTgt spid="3">
                                            <p:txEl>
                                              <p:pRg st="6" end="6"/>
                                            </p:txEl>
                                          </p:spTgt>
                                        </p:tgtEl>
                                      </p:cBhvr>
                                    </p:animEffect>
                                    <p:anim calcmode="lin" valueType="num">
                                      <p:cBhvr>
                                        <p:cTn id="2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47"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3183" y="171942"/>
            <a:ext cx="9757893" cy="1325563"/>
          </a:xfrm>
        </p:spPr>
        <p:txBody>
          <a:bodyPr>
            <a:normAutofit/>
          </a:bodyPr>
          <a:lstStyle/>
          <a:p>
            <a:pPr algn="ctr"/>
            <a:r>
              <a:rPr lang="en-US" sz="6000" dirty="0">
                <a:solidFill>
                  <a:schemeClr val="bg1"/>
                </a:solidFill>
                <a:effectLst>
                  <a:outerShdw blurRad="38100" dist="38100" dir="2700000" algn="tl">
                    <a:srgbClr val="000000">
                      <a:alpha val="43137"/>
                    </a:srgbClr>
                  </a:outerShdw>
                </a:effectLst>
                <a:latin typeface="Berlin Sans FB Demi" panose="020E0802020502020306" pitchFamily="34" charset="0"/>
              </a:rPr>
              <a:t>Raised The 3rd Day, 1 </a:t>
            </a:r>
            <a:r>
              <a:rPr lang="en-US" sz="6000" dirty="0" err="1">
                <a:solidFill>
                  <a:schemeClr val="bg1"/>
                </a:solidFill>
                <a:effectLst>
                  <a:outerShdw blurRad="38100" dist="38100" dir="2700000" algn="tl">
                    <a:srgbClr val="000000">
                      <a:alpha val="43137"/>
                    </a:srgbClr>
                  </a:outerShdw>
                </a:effectLst>
                <a:latin typeface="Berlin Sans FB Demi" panose="020E0802020502020306" pitchFamily="34" charset="0"/>
              </a:rPr>
              <a:t>Cor</a:t>
            </a:r>
            <a:r>
              <a:rPr lang="en-US" sz="6000" dirty="0">
                <a:solidFill>
                  <a:schemeClr val="bg1"/>
                </a:solidFill>
                <a:effectLst>
                  <a:outerShdw blurRad="38100" dist="38100" dir="2700000" algn="tl">
                    <a:srgbClr val="000000">
                      <a:alpha val="43137"/>
                    </a:srgbClr>
                  </a:outerShdw>
                </a:effectLst>
                <a:latin typeface="Berlin Sans FB Demi" panose="020E0802020502020306" pitchFamily="34" charset="0"/>
              </a:rPr>
              <a:t> 15</a:t>
            </a:r>
          </a:p>
        </p:txBody>
      </p:sp>
      <p:sp>
        <p:nvSpPr>
          <p:cNvPr id="3" name="Subtitle 2"/>
          <p:cNvSpPr>
            <a:spLocks noGrp="1"/>
          </p:cNvSpPr>
          <p:nvPr>
            <p:ph idx="1"/>
          </p:nvPr>
        </p:nvSpPr>
        <p:spPr>
          <a:xfrm>
            <a:off x="476517" y="1275008"/>
            <a:ext cx="11127347" cy="5267459"/>
          </a:xfrm>
        </p:spPr>
        <p:txBody>
          <a:bodyPr>
            <a:normAutofit/>
          </a:bodyPr>
          <a:lstStyle/>
          <a:p>
            <a:pPr marL="0" indent="0">
              <a:buNone/>
            </a:pPr>
            <a:r>
              <a:rPr lang="en-US" sz="4000" b="1" dirty="0">
                <a:solidFill>
                  <a:schemeClr val="bg1">
                    <a:lumMod val="65000"/>
                  </a:schemeClr>
                </a:solidFill>
              </a:rPr>
              <a:t>1)</a:t>
            </a:r>
            <a:r>
              <a:rPr lang="en-US" sz="4000" dirty="0">
                <a:solidFill>
                  <a:schemeClr val="bg1">
                    <a:lumMod val="65000"/>
                  </a:schemeClr>
                </a:solidFill>
              </a:rPr>
              <a:t> Why that day? What scripture? </a:t>
            </a:r>
            <a:r>
              <a:rPr lang="en-US" sz="4000" b="1" dirty="0">
                <a:solidFill>
                  <a:schemeClr val="bg1">
                    <a:lumMod val="65000"/>
                  </a:schemeClr>
                </a:solidFill>
              </a:rPr>
              <a:t>1 </a:t>
            </a:r>
            <a:r>
              <a:rPr lang="en-US" sz="4000" b="1" dirty="0" err="1">
                <a:solidFill>
                  <a:schemeClr val="bg1">
                    <a:lumMod val="65000"/>
                  </a:schemeClr>
                </a:solidFill>
              </a:rPr>
              <a:t>Cor</a:t>
            </a:r>
            <a:r>
              <a:rPr lang="en-US" sz="4000" b="1" dirty="0">
                <a:solidFill>
                  <a:schemeClr val="bg1">
                    <a:lumMod val="65000"/>
                  </a:schemeClr>
                </a:solidFill>
              </a:rPr>
              <a:t> 15:4</a:t>
            </a:r>
            <a:endParaRPr lang="en-US" sz="4000" dirty="0">
              <a:solidFill>
                <a:schemeClr val="bg1">
                  <a:lumMod val="65000"/>
                </a:schemeClr>
              </a:solidFill>
            </a:endParaRPr>
          </a:p>
          <a:p>
            <a:pPr marL="0" indent="0">
              <a:buNone/>
            </a:pPr>
            <a:r>
              <a:rPr lang="en-US" sz="4000" dirty="0">
                <a:solidFill>
                  <a:schemeClr val="bg1">
                    <a:lumMod val="65000"/>
                  </a:schemeClr>
                </a:solidFill>
              </a:rPr>
              <a:t>3</a:t>
            </a:r>
            <a:r>
              <a:rPr lang="en-US" sz="4000" baseline="30000" dirty="0">
                <a:solidFill>
                  <a:schemeClr val="bg1">
                    <a:lumMod val="65000"/>
                  </a:schemeClr>
                </a:solidFill>
              </a:rPr>
              <a:t>rd</a:t>
            </a:r>
            <a:r>
              <a:rPr lang="en-US" sz="4000" dirty="0">
                <a:solidFill>
                  <a:schemeClr val="bg1">
                    <a:lumMod val="65000"/>
                  </a:schemeClr>
                </a:solidFill>
              </a:rPr>
              <a:t> day predictions occur +13x in the NT. </a:t>
            </a:r>
          </a:p>
          <a:p>
            <a:pPr marL="0" indent="0">
              <a:buNone/>
            </a:pPr>
            <a:r>
              <a:rPr lang="en-US" sz="4000" b="1" dirty="0">
                <a:solidFill>
                  <a:schemeClr val="bg1">
                    <a:lumMod val="65000"/>
                  </a:schemeClr>
                </a:solidFill>
              </a:rPr>
              <a:t>2) But why &amp; what OT passage? </a:t>
            </a:r>
            <a:r>
              <a:rPr lang="en-US" sz="4000" dirty="0">
                <a:solidFill>
                  <a:schemeClr val="bg1">
                    <a:lumMod val="65000"/>
                  </a:schemeClr>
                </a:solidFill>
              </a:rPr>
              <a:t>+33x in OT!</a:t>
            </a:r>
            <a:endParaRPr lang="en-US" sz="4000" b="1" dirty="0">
              <a:solidFill>
                <a:schemeClr val="bg1">
                  <a:lumMod val="65000"/>
                </a:schemeClr>
              </a:solidFill>
            </a:endParaRPr>
          </a:p>
          <a:p>
            <a:pPr marL="0" indent="0">
              <a:buNone/>
            </a:pPr>
            <a:r>
              <a:rPr lang="en-US" sz="4000" dirty="0">
                <a:solidFill>
                  <a:schemeClr val="bg1"/>
                </a:solidFill>
              </a:rPr>
              <a:t>The rich data created a strong Rabbinic Tradition.</a:t>
            </a:r>
          </a:p>
          <a:p>
            <a:pPr marL="0" indent="0">
              <a:buNone/>
            </a:pPr>
            <a:r>
              <a:rPr lang="en-US" sz="4000" b="1" dirty="0">
                <a:solidFill>
                  <a:schemeClr val="bg1"/>
                </a:solidFill>
              </a:rPr>
              <a:t>But also a legal reason &amp; distinction from a coma: </a:t>
            </a:r>
          </a:p>
          <a:p>
            <a:pPr marL="0" indent="0">
              <a:buNone/>
            </a:pPr>
            <a:r>
              <a:rPr lang="en-US" sz="4000" spc="-150" dirty="0">
                <a:solidFill>
                  <a:schemeClr val="bg1"/>
                </a:solidFill>
                <a:latin typeface="Arial Narrow" panose="020B0606020202030204" pitchFamily="34" charset="0"/>
              </a:rPr>
              <a:t>	</a:t>
            </a:r>
            <a:r>
              <a:rPr lang="en-US" sz="3400" spc="-150" dirty="0">
                <a:solidFill>
                  <a:schemeClr val="bg1"/>
                </a:solidFill>
                <a:latin typeface="Arial Narrow" panose="020B0606020202030204" pitchFamily="34" charset="0"/>
              </a:rPr>
              <a:t>“For three days the spirit of deep mourning seizes the mourner. </a:t>
            </a:r>
            <a:br>
              <a:rPr lang="en-US" sz="3400" spc="-150" dirty="0">
                <a:solidFill>
                  <a:schemeClr val="bg1"/>
                </a:solidFill>
                <a:latin typeface="Arial Narrow" panose="020B0606020202030204" pitchFamily="34" charset="0"/>
              </a:rPr>
            </a:br>
            <a:r>
              <a:rPr lang="en-US" sz="3400" spc="-150" dirty="0">
                <a:solidFill>
                  <a:schemeClr val="bg1"/>
                </a:solidFill>
                <a:latin typeface="Arial Narrow" panose="020B0606020202030204" pitchFamily="34" charset="0"/>
              </a:rPr>
              <a:t>	Why? B/c the features of the deceased’s face still are to be discerned.”</a:t>
            </a:r>
          </a:p>
          <a:p>
            <a:pPr marL="0" indent="0">
              <a:buNone/>
            </a:pPr>
            <a:r>
              <a:rPr lang="en-US" sz="4000" dirty="0">
                <a:solidFill>
                  <a:schemeClr val="bg1"/>
                </a:solidFill>
              </a:rPr>
              <a:t>Death was only obvious with visible defects.</a:t>
            </a:r>
            <a:endParaRPr lang="en-US" sz="3600" dirty="0">
              <a:solidFill>
                <a:schemeClr val="bg1"/>
              </a:solidFill>
              <a:latin typeface="Arial Narrow" panose="020B060602020203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51076" y="0"/>
            <a:ext cx="2240924" cy="3361386"/>
          </a:xfrm>
          <a:prstGeom prst="rect">
            <a:avLst/>
          </a:prstGeom>
        </p:spPr>
      </p:pic>
      <p:sp>
        <p:nvSpPr>
          <p:cNvPr id="6" name="Rectangle 5"/>
          <p:cNvSpPr/>
          <p:nvPr/>
        </p:nvSpPr>
        <p:spPr>
          <a:xfrm>
            <a:off x="637502" y="1112244"/>
            <a:ext cx="10805376" cy="526745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just"/>
            <a:r>
              <a:rPr lang="en-US" sz="3200" dirty="0"/>
              <a:t>“Enzymes within the body are released, causing cells to digest themselves and chemicals from stomach acids and tissues. The decaying tissues release green substances and gases, discoloring the body and causing it to bloat. Fluid oozes from the mouth or nostrils, and there is a terrible odor caused by gases produced by bacterial metabolism. All of these factors drastically alter the appearance of the deceased’s face and body. Depending upon climate and other conditions, </a:t>
            </a:r>
            <a:r>
              <a:rPr lang="en-US" sz="3200" b="1" dirty="0"/>
              <a:t>these early signs of decomposition </a:t>
            </a:r>
            <a:r>
              <a:rPr lang="en-US" sz="3200" b="1" i="1" dirty="0"/>
              <a:t>begin four to six days after death</a:t>
            </a:r>
            <a:r>
              <a:rPr lang="en-US" sz="3200" dirty="0"/>
              <a:t>.”</a:t>
            </a:r>
          </a:p>
          <a:p>
            <a:pPr algn="r"/>
            <a:r>
              <a:rPr lang="en-US" sz="3200" i="1" dirty="0"/>
              <a:t>Essential Forensic Biology</a:t>
            </a:r>
            <a:r>
              <a:rPr lang="en-US" sz="3200" dirty="0"/>
              <a:t> -A. Gunn, 2006</a:t>
            </a:r>
            <a:endParaRPr lang="en-US" sz="4800" b="1" dirty="0"/>
          </a:p>
        </p:txBody>
      </p:sp>
      <p:sp>
        <p:nvSpPr>
          <p:cNvPr id="7" name="Vertical Scroll 6"/>
          <p:cNvSpPr/>
          <p:nvPr/>
        </p:nvSpPr>
        <p:spPr>
          <a:xfrm>
            <a:off x="1906073" y="1983347"/>
            <a:ext cx="7662930" cy="3904269"/>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t>Legal Process for Identifying the Dead: </a:t>
            </a:r>
          </a:p>
          <a:p>
            <a:pPr algn="just"/>
            <a:r>
              <a:rPr lang="en-US" sz="2800" dirty="0"/>
              <a:t>“They derive testimony concerning the identity of a corpse only from the appearance of the whole face with the nose…	They give testimony about the identity of a corpse only during a period of three days after death.” 		</a:t>
            </a:r>
            <a:r>
              <a:rPr lang="en-US" sz="2400" dirty="0"/>
              <a:t>(Lev Rab 18:1)</a:t>
            </a:r>
            <a:endParaRPr lang="en-US" sz="2800" dirty="0"/>
          </a:p>
        </p:txBody>
      </p:sp>
    </p:spTree>
    <p:extLst>
      <p:ext uri="{BB962C8B-B14F-4D97-AF65-F5344CB8AC3E}">
        <p14:creationId xmlns:p14="http://schemas.microsoft.com/office/powerpoint/2010/main" val="77866817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xit" presetSubtype="0" fill="hold" grpId="1" nodeType="clickEffect">
                                  <p:stCondLst>
                                    <p:cond delay="0"/>
                                  </p:stCondLst>
                                  <p:childTnLst>
                                    <p:anim calcmode="lin" valueType="num">
                                      <p:cBhvr>
                                        <p:cTn id="11" dur="1000"/>
                                        <p:tgtEl>
                                          <p:spTgt spid="6"/>
                                        </p:tgtEl>
                                        <p:attrNameLst>
                                          <p:attrName>ppt_w</p:attrName>
                                        </p:attrNameLst>
                                      </p:cBhvr>
                                      <p:tavLst>
                                        <p:tav tm="0">
                                          <p:val>
                                            <p:strVal val="ppt_w"/>
                                          </p:val>
                                        </p:tav>
                                        <p:tav tm="100000">
                                          <p:val>
                                            <p:fltVal val="0"/>
                                          </p:val>
                                        </p:tav>
                                      </p:tavLst>
                                    </p:anim>
                                    <p:anim calcmode="lin" valueType="num">
                                      <p:cBhvr>
                                        <p:cTn id="12" dur="1000"/>
                                        <p:tgtEl>
                                          <p:spTgt spid="6"/>
                                        </p:tgtEl>
                                        <p:attrNameLst>
                                          <p:attrName>ppt_h</p:attrName>
                                        </p:attrNameLst>
                                      </p:cBhvr>
                                      <p:tavLst>
                                        <p:tav tm="0">
                                          <p:val>
                                            <p:strVal val="ppt_h"/>
                                          </p:val>
                                        </p:tav>
                                        <p:tav tm="100000">
                                          <p:val>
                                            <p:fltVal val="0"/>
                                          </p:val>
                                        </p:tav>
                                      </p:tavLst>
                                    </p:anim>
                                    <p:anim calcmode="lin" valueType="num">
                                      <p:cBhvr>
                                        <p:cTn id="13" dur="1000"/>
                                        <p:tgtEl>
                                          <p:spTgt spid="6"/>
                                        </p:tgtEl>
                                        <p:attrNameLst>
                                          <p:attrName>style.rotation</p:attrName>
                                        </p:attrNameLst>
                                      </p:cBhvr>
                                      <p:tavLst>
                                        <p:tav tm="0">
                                          <p:val>
                                            <p:fltVal val="0"/>
                                          </p:val>
                                        </p:tav>
                                        <p:tav tm="100000">
                                          <p:val>
                                            <p:fltVal val="90"/>
                                          </p:val>
                                        </p:tav>
                                      </p:tavLst>
                                    </p:anim>
                                    <p:animEffect transition="out" filter="fade">
                                      <p:cBhvr>
                                        <p:cTn id="14" dur="1000"/>
                                        <p:tgtEl>
                                          <p:spTgt spid="6"/>
                                        </p:tgtEl>
                                      </p:cBhvr>
                                    </p:animEffect>
                                    <p:set>
                                      <p:cBhvr>
                                        <p:cTn id="15" dur="1" fill="hold">
                                          <p:stCondLst>
                                            <p:cond delay="999"/>
                                          </p:stCondLst>
                                        </p:cTn>
                                        <p:tgtEl>
                                          <p:spTgt spid="6"/>
                                        </p:tgtEl>
                                        <p:attrNameLst>
                                          <p:attrName>style.visibility</p:attrName>
                                        </p:attrNameLst>
                                      </p:cBhvr>
                                      <p:to>
                                        <p:strVal val="hidden"/>
                                      </p:to>
                                    </p:set>
                                  </p:childTnLst>
                                </p:cTn>
                              </p:par>
                            </p:childTnLst>
                          </p:cTn>
                        </p:par>
                        <p:par>
                          <p:cTn id="16" fill="hold">
                            <p:stCondLst>
                              <p:cond delay="1000"/>
                            </p:stCondLst>
                            <p:childTnLst>
                              <p:par>
                                <p:cTn id="17" presetID="22" presetClass="entr" presetSubtype="1"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3183" y="171942"/>
            <a:ext cx="9757893" cy="1325563"/>
          </a:xfrm>
        </p:spPr>
        <p:txBody>
          <a:bodyPr>
            <a:normAutofit/>
          </a:bodyPr>
          <a:lstStyle/>
          <a:p>
            <a:pPr algn="ctr"/>
            <a:r>
              <a:rPr lang="en-US" sz="6000" dirty="0">
                <a:solidFill>
                  <a:schemeClr val="bg1"/>
                </a:solidFill>
                <a:effectLst>
                  <a:outerShdw blurRad="38100" dist="38100" dir="2700000" algn="tl">
                    <a:srgbClr val="000000">
                      <a:alpha val="43137"/>
                    </a:srgbClr>
                  </a:outerShdw>
                </a:effectLst>
                <a:latin typeface="Berlin Sans FB Demi" panose="020E0802020502020306" pitchFamily="34" charset="0"/>
              </a:rPr>
              <a:t>Raised The 3rd Day, 1 </a:t>
            </a:r>
            <a:r>
              <a:rPr lang="en-US" sz="6000" dirty="0" err="1">
                <a:solidFill>
                  <a:schemeClr val="bg1"/>
                </a:solidFill>
                <a:effectLst>
                  <a:outerShdw blurRad="38100" dist="38100" dir="2700000" algn="tl">
                    <a:srgbClr val="000000">
                      <a:alpha val="43137"/>
                    </a:srgbClr>
                  </a:outerShdw>
                </a:effectLst>
                <a:latin typeface="Berlin Sans FB Demi" panose="020E0802020502020306" pitchFamily="34" charset="0"/>
              </a:rPr>
              <a:t>Cor</a:t>
            </a:r>
            <a:r>
              <a:rPr lang="en-US" sz="6000" dirty="0">
                <a:solidFill>
                  <a:schemeClr val="bg1"/>
                </a:solidFill>
                <a:effectLst>
                  <a:outerShdw blurRad="38100" dist="38100" dir="2700000" algn="tl">
                    <a:srgbClr val="000000">
                      <a:alpha val="43137"/>
                    </a:srgbClr>
                  </a:outerShdw>
                </a:effectLst>
                <a:latin typeface="Berlin Sans FB Demi" panose="020E0802020502020306" pitchFamily="34" charset="0"/>
              </a:rPr>
              <a:t> 15</a:t>
            </a:r>
          </a:p>
        </p:txBody>
      </p:sp>
      <p:sp>
        <p:nvSpPr>
          <p:cNvPr id="3" name="Subtitle 2"/>
          <p:cNvSpPr>
            <a:spLocks noGrp="1"/>
          </p:cNvSpPr>
          <p:nvPr>
            <p:ph idx="1"/>
          </p:nvPr>
        </p:nvSpPr>
        <p:spPr>
          <a:xfrm>
            <a:off x="476517" y="1529008"/>
            <a:ext cx="11127347" cy="5267459"/>
          </a:xfrm>
        </p:spPr>
        <p:txBody>
          <a:bodyPr>
            <a:normAutofit/>
          </a:bodyPr>
          <a:lstStyle/>
          <a:p>
            <a:pPr marL="0" indent="0">
              <a:buNone/>
            </a:pPr>
            <a:r>
              <a:rPr lang="en-US" sz="4000" b="1" dirty="0">
                <a:solidFill>
                  <a:schemeClr val="bg1">
                    <a:lumMod val="65000"/>
                  </a:schemeClr>
                </a:solidFill>
              </a:rPr>
              <a:t>1)</a:t>
            </a:r>
            <a:r>
              <a:rPr lang="en-US" sz="4000" dirty="0">
                <a:solidFill>
                  <a:schemeClr val="bg1">
                    <a:lumMod val="65000"/>
                  </a:schemeClr>
                </a:solidFill>
              </a:rPr>
              <a:t> Why that day? What scripture? </a:t>
            </a:r>
            <a:r>
              <a:rPr lang="en-US" sz="4000" b="1" dirty="0">
                <a:solidFill>
                  <a:schemeClr val="bg1">
                    <a:lumMod val="65000"/>
                  </a:schemeClr>
                </a:solidFill>
              </a:rPr>
              <a:t>1 </a:t>
            </a:r>
            <a:r>
              <a:rPr lang="en-US" sz="4000" b="1" dirty="0" err="1">
                <a:solidFill>
                  <a:schemeClr val="bg1">
                    <a:lumMod val="65000"/>
                  </a:schemeClr>
                </a:solidFill>
              </a:rPr>
              <a:t>Cor</a:t>
            </a:r>
            <a:r>
              <a:rPr lang="en-US" sz="4000" b="1" dirty="0">
                <a:solidFill>
                  <a:schemeClr val="bg1">
                    <a:lumMod val="65000"/>
                  </a:schemeClr>
                </a:solidFill>
              </a:rPr>
              <a:t> 15:4</a:t>
            </a:r>
            <a:endParaRPr lang="en-US" sz="4000" dirty="0">
              <a:solidFill>
                <a:schemeClr val="bg1">
                  <a:lumMod val="65000"/>
                </a:schemeClr>
              </a:solidFill>
            </a:endParaRPr>
          </a:p>
          <a:p>
            <a:pPr marL="0" indent="0">
              <a:buNone/>
            </a:pPr>
            <a:r>
              <a:rPr lang="en-US" sz="4000" b="1" dirty="0">
                <a:solidFill>
                  <a:schemeClr val="bg1"/>
                </a:solidFill>
              </a:rPr>
              <a:t>2)</a:t>
            </a:r>
            <a:r>
              <a:rPr lang="en-US" sz="4000" dirty="0">
                <a:solidFill>
                  <a:schemeClr val="bg1"/>
                </a:solidFill>
              </a:rPr>
              <a:t> Strong OT tradition &amp; </a:t>
            </a:r>
            <a:r>
              <a:rPr lang="en-US" sz="4000" b="1" dirty="0">
                <a:solidFill>
                  <a:schemeClr val="bg1"/>
                </a:solidFill>
              </a:rPr>
              <a:t>(3)</a:t>
            </a:r>
            <a:r>
              <a:rPr lang="en-US" sz="4000" dirty="0">
                <a:solidFill>
                  <a:schemeClr val="bg1"/>
                </a:solidFill>
              </a:rPr>
              <a:t> Legal Reason...</a:t>
            </a:r>
          </a:p>
          <a:p>
            <a:pPr marL="0" indent="0">
              <a:buNone/>
            </a:pPr>
            <a:r>
              <a:rPr lang="en-US" sz="4000" b="1" dirty="0">
                <a:solidFill>
                  <a:schemeClr val="bg1"/>
                </a:solidFill>
              </a:rPr>
              <a:t>BUT, does this date to the time of Jesus? </a:t>
            </a:r>
          </a:p>
          <a:p>
            <a:pPr marL="0" indent="0">
              <a:buNone/>
            </a:pPr>
            <a:r>
              <a:rPr lang="en-US" sz="3600" b="1" dirty="0">
                <a:solidFill>
                  <a:schemeClr val="bg1"/>
                </a:solidFill>
              </a:rPr>
              <a:t>   [</a:t>
            </a:r>
            <a:r>
              <a:rPr lang="en-US" sz="3600" b="1" dirty="0" err="1">
                <a:solidFill>
                  <a:schemeClr val="bg1"/>
                </a:solidFill>
              </a:rPr>
              <a:t>Jn</a:t>
            </a:r>
            <a:r>
              <a:rPr lang="en-US" sz="3600" b="1" dirty="0">
                <a:solidFill>
                  <a:schemeClr val="bg1"/>
                </a:solidFill>
              </a:rPr>
              <a:t> 11:39]</a:t>
            </a:r>
            <a:r>
              <a:rPr lang="en-US" sz="3600" dirty="0">
                <a:solidFill>
                  <a:schemeClr val="bg1"/>
                </a:solidFill>
              </a:rPr>
              <a:t> Note Jesus’ arrival to resurrect Lazarus. </a:t>
            </a:r>
            <a:br>
              <a:rPr lang="en-US" sz="3600" dirty="0">
                <a:solidFill>
                  <a:schemeClr val="bg1"/>
                </a:solidFill>
              </a:rPr>
            </a:br>
            <a:r>
              <a:rPr lang="en-US" sz="3600" dirty="0">
                <a:solidFill>
                  <a:schemeClr val="bg1"/>
                </a:solidFill>
              </a:rPr>
              <a:t>   The women aren’t worried about Jesus’ tomb </a:t>
            </a:r>
            <a:r>
              <a:rPr lang="en-US" sz="3600" b="1" dirty="0">
                <a:solidFill>
                  <a:schemeClr val="bg1"/>
                </a:solidFill>
              </a:rPr>
              <a:t>[LK 23:55]</a:t>
            </a:r>
          </a:p>
          <a:p>
            <a:pPr marL="0" indent="0">
              <a:buNone/>
            </a:pPr>
            <a:r>
              <a:rPr lang="en-US" sz="3600" dirty="0">
                <a:solidFill>
                  <a:schemeClr val="bg1"/>
                </a:solidFill>
              </a:rPr>
              <a:t>So, in Jesus’ day, </a:t>
            </a:r>
            <a:r>
              <a:rPr lang="en-US" sz="3600" i="1" dirty="0">
                <a:solidFill>
                  <a:schemeClr val="bg1"/>
                </a:solidFill>
              </a:rPr>
              <a:t>raised the 3</a:t>
            </a:r>
            <a:r>
              <a:rPr lang="en-US" sz="3600" i="1" baseline="30000" dirty="0">
                <a:solidFill>
                  <a:schemeClr val="bg1"/>
                </a:solidFill>
              </a:rPr>
              <a:t>rd</a:t>
            </a:r>
            <a:r>
              <a:rPr lang="en-US" sz="3600" i="1" dirty="0">
                <a:solidFill>
                  <a:schemeClr val="bg1"/>
                </a:solidFill>
              </a:rPr>
              <a:t> day</a:t>
            </a:r>
            <a:r>
              <a:rPr lang="en-US" sz="3600" dirty="0">
                <a:solidFill>
                  <a:schemeClr val="bg1"/>
                </a:solidFill>
              </a:rPr>
              <a:t> =</a:t>
            </a:r>
            <a:r>
              <a:rPr lang="en-US" sz="3600" spc="-150" dirty="0">
                <a:solidFill>
                  <a:schemeClr val="bg1"/>
                </a:solidFill>
              </a:rPr>
              <a:t> prior to decomposition</a:t>
            </a:r>
            <a:r>
              <a:rPr lang="en-US" sz="3600" dirty="0">
                <a:solidFill>
                  <a:schemeClr val="bg1"/>
                </a:solidFill>
              </a:rPr>
              <a:t>. </a:t>
            </a:r>
          </a:p>
          <a:p>
            <a:pPr marL="0" indent="0">
              <a:buNone/>
            </a:pPr>
            <a:r>
              <a:rPr lang="en-US" sz="3600" dirty="0">
                <a:solidFill>
                  <a:schemeClr val="bg1"/>
                </a:solidFill>
              </a:rPr>
              <a:t>	</a:t>
            </a:r>
            <a:r>
              <a:rPr lang="en-US" sz="4000" b="1" dirty="0">
                <a:solidFill>
                  <a:schemeClr val="bg1"/>
                </a:solidFill>
              </a:rPr>
              <a:t>(4)</a:t>
            </a:r>
            <a:r>
              <a:rPr lang="en-US" sz="4000" dirty="0">
                <a:solidFill>
                  <a:schemeClr val="bg1"/>
                </a:solidFill>
              </a:rPr>
              <a:t> Which explains NT fascination w/ </a:t>
            </a:r>
            <a:r>
              <a:rPr lang="en-US" sz="4000" b="1" dirty="0" err="1">
                <a:solidFill>
                  <a:schemeClr val="bg1"/>
                </a:solidFill>
              </a:rPr>
              <a:t>Psm</a:t>
            </a:r>
            <a:r>
              <a:rPr lang="en-US" sz="4000" b="1" dirty="0">
                <a:solidFill>
                  <a:schemeClr val="bg1"/>
                </a:solidFill>
              </a:rPr>
              <a:t> 16:10</a:t>
            </a:r>
          </a:p>
          <a:p>
            <a:pPr marL="0" indent="0">
              <a:buNone/>
            </a:pPr>
            <a:r>
              <a:rPr lang="en-US" sz="3600" dirty="0">
                <a:solidFill>
                  <a:schemeClr val="bg1"/>
                </a:solidFill>
              </a:rPr>
              <a:t>		Found in primarily in </a:t>
            </a:r>
            <a:r>
              <a:rPr lang="en-US" sz="3600" b="1" dirty="0">
                <a:solidFill>
                  <a:schemeClr val="bg1"/>
                </a:solidFill>
              </a:rPr>
              <a:t>Acts 2:27 &amp; [13:32-39]</a:t>
            </a:r>
            <a:endParaRPr lang="en-US" sz="3600"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51076" y="0"/>
            <a:ext cx="2240924" cy="3361386"/>
          </a:xfrm>
          <a:prstGeom prst="rect">
            <a:avLst/>
          </a:prstGeom>
        </p:spPr>
      </p:pic>
      <p:sp>
        <p:nvSpPr>
          <p:cNvPr id="7" name="Rectangle 6"/>
          <p:cNvSpPr/>
          <p:nvPr/>
        </p:nvSpPr>
        <p:spPr>
          <a:xfrm>
            <a:off x="476517" y="2069909"/>
            <a:ext cx="10805376" cy="319398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just"/>
            <a:r>
              <a:rPr lang="en-US" sz="3200" dirty="0"/>
              <a:t>“By affirming that Christ was raised on the third day, the gospel focused attention on the fact that Jesus was not subject to the fleshly corruption that symbolizes the sinfulness of human beings generally. His death was sacrificial, atoning for the sins of others, while He himself was righteous.”   </a:t>
            </a:r>
          </a:p>
          <a:p>
            <a:pPr algn="r"/>
            <a:r>
              <a:rPr lang="en-US" sz="2800" dirty="0">
                <a:latin typeface="Arial Narrow" panose="020B0606020202030204" pitchFamily="34" charset="0"/>
              </a:rPr>
              <a:t>(Marty Pickup, unpublished paper at ETS, March 2011 Atlanta, GA)</a:t>
            </a:r>
            <a:endParaRPr lang="en-US" sz="2800" b="1" dirty="0">
              <a:latin typeface="Arial Narrow" panose="020B0606020202030204" pitchFamily="34" charset="0"/>
            </a:endParaRPr>
          </a:p>
        </p:txBody>
      </p:sp>
    </p:spTree>
    <p:extLst>
      <p:ext uri="{BB962C8B-B14F-4D97-AF65-F5344CB8AC3E}">
        <p14:creationId xmlns:p14="http://schemas.microsoft.com/office/powerpoint/2010/main" val="385262071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1000"/>
                                        <p:tgtEl>
                                          <p:spTgt spid="3">
                                            <p:txEl>
                                              <p:pRg st="5" end="5"/>
                                            </p:txEl>
                                          </p:spTgt>
                                        </p:tgtEl>
                                      </p:cBhvr>
                                    </p:animEffect>
                                    <p:anim calcmode="lin" valueType="num">
                                      <p:cBhvr>
                                        <p:cTn id="2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1000"/>
                                        <p:tgtEl>
                                          <p:spTgt spid="3">
                                            <p:txEl>
                                              <p:pRg st="6" end="6"/>
                                            </p:txEl>
                                          </p:spTgt>
                                        </p:tgtEl>
                                      </p:cBhvr>
                                    </p:animEffect>
                                    <p:anim calcmode="lin" valueType="num">
                                      <p:cBhvr>
                                        <p:cTn id="2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5200</TotalTime>
  <Words>664</Words>
  <Application>Microsoft Office PowerPoint</Application>
  <PresentationFormat>Widescreen</PresentationFormat>
  <Paragraphs>44</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Arial Narrow</vt:lpstr>
      <vt:lpstr>Berlin Sans FB Demi</vt:lpstr>
      <vt:lpstr>Calibri</vt:lpstr>
      <vt:lpstr>Calibri Light</vt:lpstr>
      <vt:lpstr>Office Theme</vt:lpstr>
      <vt:lpstr>PowerPoint Presentation</vt:lpstr>
      <vt:lpstr>Raised The 3rd Day, 1 Cor 15</vt:lpstr>
      <vt:lpstr>Raised The 3rd Day, 1 Cor 15</vt:lpstr>
      <vt:lpstr>Raised The 3rd Day, 1 Cor 15</vt:lpstr>
      <vt:lpstr>Raised The 3rd Day, 1 Cor 15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Coulter Wickerham</dc:creator>
  <cp:lastModifiedBy>Coulter Wickerham</cp:lastModifiedBy>
  <cp:revision>18</cp:revision>
  <dcterms:created xsi:type="dcterms:W3CDTF">2016-02-03T22:08:58Z</dcterms:created>
  <dcterms:modified xsi:type="dcterms:W3CDTF">2023-04-03T16:17:25Z</dcterms:modified>
</cp:coreProperties>
</file>