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82" y="14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38EF1-9266-33C3-EB24-D057190357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363C239-6555-B81E-F692-66E6D1D953D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B275364-210B-A306-0D1D-9293B218F2C2}"/>
              </a:ext>
            </a:extLst>
          </p:cNvPr>
          <p:cNvSpPr>
            <a:spLocks noGrp="1"/>
          </p:cNvSpPr>
          <p:nvPr>
            <p:ph type="dt" sz="half" idx="10"/>
          </p:nvPr>
        </p:nvSpPr>
        <p:spPr/>
        <p:txBody>
          <a:bodyPr/>
          <a:lstStyle/>
          <a:p>
            <a:fld id="{AFA77FCD-AEBC-4B8F-9B5D-31391FD93D77}" type="datetimeFigureOut">
              <a:rPr lang="en-US" smtClean="0"/>
              <a:t>4/14/2023</a:t>
            </a:fld>
            <a:endParaRPr lang="en-US"/>
          </a:p>
        </p:txBody>
      </p:sp>
      <p:sp>
        <p:nvSpPr>
          <p:cNvPr id="5" name="Footer Placeholder 4">
            <a:extLst>
              <a:ext uri="{FF2B5EF4-FFF2-40B4-BE49-F238E27FC236}">
                <a16:creationId xmlns:a16="http://schemas.microsoft.com/office/drawing/2014/main" id="{B6590FE3-1EB1-3F7D-F1B6-7C4402D04D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1F849F-E5CB-4FB3-3787-25F7D1AA92EC}"/>
              </a:ext>
            </a:extLst>
          </p:cNvPr>
          <p:cNvSpPr>
            <a:spLocks noGrp="1"/>
          </p:cNvSpPr>
          <p:nvPr>
            <p:ph type="sldNum" sz="quarter" idx="12"/>
          </p:nvPr>
        </p:nvSpPr>
        <p:spPr/>
        <p:txBody>
          <a:bodyPr/>
          <a:lstStyle/>
          <a:p>
            <a:fld id="{A549BD15-7E36-42C2-8033-D6A717B1C93F}" type="slidenum">
              <a:rPr lang="en-US" smtClean="0"/>
              <a:t>‹#›</a:t>
            </a:fld>
            <a:endParaRPr lang="en-US"/>
          </a:p>
        </p:txBody>
      </p:sp>
    </p:spTree>
    <p:extLst>
      <p:ext uri="{BB962C8B-B14F-4D97-AF65-F5344CB8AC3E}">
        <p14:creationId xmlns:p14="http://schemas.microsoft.com/office/powerpoint/2010/main" val="1153374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B7E86-70F9-1885-9D27-F4DBBF2651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B74A4ED-2257-DB98-8800-11CDF0C277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A3AC5C-F14E-866B-51E0-A1D3EEBED762}"/>
              </a:ext>
            </a:extLst>
          </p:cNvPr>
          <p:cNvSpPr>
            <a:spLocks noGrp="1"/>
          </p:cNvSpPr>
          <p:nvPr>
            <p:ph type="dt" sz="half" idx="10"/>
          </p:nvPr>
        </p:nvSpPr>
        <p:spPr/>
        <p:txBody>
          <a:bodyPr/>
          <a:lstStyle/>
          <a:p>
            <a:fld id="{AFA77FCD-AEBC-4B8F-9B5D-31391FD93D77}" type="datetimeFigureOut">
              <a:rPr lang="en-US" smtClean="0"/>
              <a:t>4/14/2023</a:t>
            </a:fld>
            <a:endParaRPr lang="en-US"/>
          </a:p>
        </p:txBody>
      </p:sp>
      <p:sp>
        <p:nvSpPr>
          <p:cNvPr id="5" name="Footer Placeholder 4">
            <a:extLst>
              <a:ext uri="{FF2B5EF4-FFF2-40B4-BE49-F238E27FC236}">
                <a16:creationId xmlns:a16="http://schemas.microsoft.com/office/drawing/2014/main" id="{29E204B3-9F24-1FEE-FF85-14469DCB60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E3487E7-0DF3-015F-3B08-1FA90721ED2F}"/>
              </a:ext>
            </a:extLst>
          </p:cNvPr>
          <p:cNvSpPr>
            <a:spLocks noGrp="1"/>
          </p:cNvSpPr>
          <p:nvPr>
            <p:ph type="sldNum" sz="quarter" idx="12"/>
          </p:nvPr>
        </p:nvSpPr>
        <p:spPr/>
        <p:txBody>
          <a:bodyPr/>
          <a:lstStyle/>
          <a:p>
            <a:fld id="{A549BD15-7E36-42C2-8033-D6A717B1C93F}" type="slidenum">
              <a:rPr lang="en-US" smtClean="0"/>
              <a:t>‹#›</a:t>
            </a:fld>
            <a:endParaRPr lang="en-US"/>
          </a:p>
        </p:txBody>
      </p:sp>
    </p:spTree>
    <p:extLst>
      <p:ext uri="{BB962C8B-B14F-4D97-AF65-F5344CB8AC3E}">
        <p14:creationId xmlns:p14="http://schemas.microsoft.com/office/powerpoint/2010/main" val="2756746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BC9C1E-E53D-B434-736E-F6042EBB616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D8EB440-0B33-35F6-50D3-4752688BDC8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5970BA-3326-2A1D-74C5-22BCCDC4F5B1}"/>
              </a:ext>
            </a:extLst>
          </p:cNvPr>
          <p:cNvSpPr>
            <a:spLocks noGrp="1"/>
          </p:cNvSpPr>
          <p:nvPr>
            <p:ph type="dt" sz="half" idx="10"/>
          </p:nvPr>
        </p:nvSpPr>
        <p:spPr/>
        <p:txBody>
          <a:bodyPr/>
          <a:lstStyle/>
          <a:p>
            <a:fld id="{AFA77FCD-AEBC-4B8F-9B5D-31391FD93D77}" type="datetimeFigureOut">
              <a:rPr lang="en-US" smtClean="0"/>
              <a:t>4/14/2023</a:t>
            </a:fld>
            <a:endParaRPr lang="en-US"/>
          </a:p>
        </p:txBody>
      </p:sp>
      <p:sp>
        <p:nvSpPr>
          <p:cNvPr id="5" name="Footer Placeholder 4">
            <a:extLst>
              <a:ext uri="{FF2B5EF4-FFF2-40B4-BE49-F238E27FC236}">
                <a16:creationId xmlns:a16="http://schemas.microsoft.com/office/drawing/2014/main" id="{DE0680AE-6976-1E36-38DB-51F750DC59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663FC5-A696-DD30-38E1-E0A3680EE2D6}"/>
              </a:ext>
            </a:extLst>
          </p:cNvPr>
          <p:cNvSpPr>
            <a:spLocks noGrp="1"/>
          </p:cNvSpPr>
          <p:nvPr>
            <p:ph type="sldNum" sz="quarter" idx="12"/>
          </p:nvPr>
        </p:nvSpPr>
        <p:spPr/>
        <p:txBody>
          <a:bodyPr/>
          <a:lstStyle/>
          <a:p>
            <a:fld id="{A549BD15-7E36-42C2-8033-D6A717B1C93F}" type="slidenum">
              <a:rPr lang="en-US" smtClean="0"/>
              <a:t>‹#›</a:t>
            </a:fld>
            <a:endParaRPr lang="en-US"/>
          </a:p>
        </p:txBody>
      </p:sp>
    </p:spTree>
    <p:extLst>
      <p:ext uri="{BB962C8B-B14F-4D97-AF65-F5344CB8AC3E}">
        <p14:creationId xmlns:p14="http://schemas.microsoft.com/office/powerpoint/2010/main" val="3118593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95D3A-128C-243A-CC05-4489A6A18D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9A775C7-EAD5-0481-D693-217FCD21DA5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0F5BC77-6040-F11E-B89F-FD732388EBB9}"/>
              </a:ext>
            </a:extLst>
          </p:cNvPr>
          <p:cNvSpPr>
            <a:spLocks noGrp="1"/>
          </p:cNvSpPr>
          <p:nvPr>
            <p:ph type="dt" sz="half" idx="10"/>
          </p:nvPr>
        </p:nvSpPr>
        <p:spPr/>
        <p:txBody>
          <a:bodyPr/>
          <a:lstStyle/>
          <a:p>
            <a:fld id="{AFA77FCD-AEBC-4B8F-9B5D-31391FD93D77}" type="datetimeFigureOut">
              <a:rPr lang="en-US" smtClean="0"/>
              <a:t>4/14/2023</a:t>
            </a:fld>
            <a:endParaRPr lang="en-US"/>
          </a:p>
        </p:txBody>
      </p:sp>
      <p:sp>
        <p:nvSpPr>
          <p:cNvPr id="5" name="Footer Placeholder 4">
            <a:extLst>
              <a:ext uri="{FF2B5EF4-FFF2-40B4-BE49-F238E27FC236}">
                <a16:creationId xmlns:a16="http://schemas.microsoft.com/office/drawing/2014/main" id="{8EC27293-5D12-F5EE-BAD1-A007102842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8F083F-8EC5-4878-AFDD-12723DBC9F58}"/>
              </a:ext>
            </a:extLst>
          </p:cNvPr>
          <p:cNvSpPr>
            <a:spLocks noGrp="1"/>
          </p:cNvSpPr>
          <p:nvPr>
            <p:ph type="sldNum" sz="quarter" idx="12"/>
          </p:nvPr>
        </p:nvSpPr>
        <p:spPr/>
        <p:txBody>
          <a:bodyPr/>
          <a:lstStyle/>
          <a:p>
            <a:fld id="{A549BD15-7E36-42C2-8033-D6A717B1C93F}" type="slidenum">
              <a:rPr lang="en-US" smtClean="0"/>
              <a:t>‹#›</a:t>
            </a:fld>
            <a:endParaRPr lang="en-US"/>
          </a:p>
        </p:txBody>
      </p:sp>
    </p:spTree>
    <p:extLst>
      <p:ext uri="{BB962C8B-B14F-4D97-AF65-F5344CB8AC3E}">
        <p14:creationId xmlns:p14="http://schemas.microsoft.com/office/powerpoint/2010/main" val="3260324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54FC2-11E6-898F-4FF9-8C409F34E88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2E6021-FE0C-0714-FF1F-F401B95DBB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C29A85-0188-722E-79DB-39A1960B5610}"/>
              </a:ext>
            </a:extLst>
          </p:cNvPr>
          <p:cNvSpPr>
            <a:spLocks noGrp="1"/>
          </p:cNvSpPr>
          <p:nvPr>
            <p:ph type="dt" sz="half" idx="10"/>
          </p:nvPr>
        </p:nvSpPr>
        <p:spPr/>
        <p:txBody>
          <a:bodyPr/>
          <a:lstStyle/>
          <a:p>
            <a:fld id="{AFA77FCD-AEBC-4B8F-9B5D-31391FD93D77}" type="datetimeFigureOut">
              <a:rPr lang="en-US" smtClean="0"/>
              <a:t>4/14/2023</a:t>
            </a:fld>
            <a:endParaRPr lang="en-US"/>
          </a:p>
        </p:txBody>
      </p:sp>
      <p:sp>
        <p:nvSpPr>
          <p:cNvPr id="5" name="Footer Placeholder 4">
            <a:extLst>
              <a:ext uri="{FF2B5EF4-FFF2-40B4-BE49-F238E27FC236}">
                <a16:creationId xmlns:a16="http://schemas.microsoft.com/office/drawing/2014/main" id="{08829FE1-2A75-BC95-0464-168D91891C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B0A34A-9341-F515-28CA-F7B26D06158F}"/>
              </a:ext>
            </a:extLst>
          </p:cNvPr>
          <p:cNvSpPr>
            <a:spLocks noGrp="1"/>
          </p:cNvSpPr>
          <p:nvPr>
            <p:ph type="sldNum" sz="quarter" idx="12"/>
          </p:nvPr>
        </p:nvSpPr>
        <p:spPr/>
        <p:txBody>
          <a:bodyPr/>
          <a:lstStyle/>
          <a:p>
            <a:fld id="{A549BD15-7E36-42C2-8033-D6A717B1C93F}" type="slidenum">
              <a:rPr lang="en-US" smtClean="0"/>
              <a:t>‹#›</a:t>
            </a:fld>
            <a:endParaRPr lang="en-US"/>
          </a:p>
        </p:txBody>
      </p:sp>
    </p:spTree>
    <p:extLst>
      <p:ext uri="{BB962C8B-B14F-4D97-AF65-F5344CB8AC3E}">
        <p14:creationId xmlns:p14="http://schemas.microsoft.com/office/powerpoint/2010/main" val="2084191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AAAB1-3D46-6D8D-7B3C-EAA44C6F28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9BB8B38-4A4E-5363-8243-554293D8EF4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C6BA1B9-85A0-52DC-03D9-FDB2BC116C7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D475F38-03BD-F1D3-D1D8-83DAF902A51A}"/>
              </a:ext>
            </a:extLst>
          </p:cNvPr>
          <p:cNvSpPr>
            <a:spLocks noGrp="1"/>
          </p:cNvSpPr>
          <p:nvPr>
            <p:ph type="dt" sz="half" idx="10"/>
          </p:nvPr>
        </p:nvSpPr>
        <p:spPr/>
        <p:txBody>
          <a:bodyPr/>
          <a:lstStyle/>
          <a:p>
            <a:fld id="{AFA77FCD-AEBC-4B8F-9B5D-31391FD93D77}" type="datetimeFigureOut">
              <a:rPr lang="en-US" smtClean="0"/>
              <a:t>4/14/2023</a:t>
            </a:fld>
            <a:endParaRPr lang="en-US"/>
          </a:p>
        </p:txBody>
      </p:sp>
      <p:sp>
        <p:nvSpPr>
          <p:cNvPr id="6" name="Footer Placeholder 5">
            <a:extLst>
              <a:ext uri="{FF2B5EF4-FFF2-40B4-BE49-F238E27FC236}">
                <a16:creationId xmlns:a16="http://schemas.microsoft.com/office/drawing/2014/main" id="{2732E013-9CC2-E4F6-512B-3DB412FE00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07E391-E29A-73B5-DA41-BC9960C8A5CB}"/>
              </a:ext>
            </a:extLst>
          </p:cNvPr>
          <p:cNvSpPr>
            <a:spLocks noGrp="1"/>
          </p:cNvSpPr>
          <p:nvPr>
            <p:ph type="sldNum" sz="quarter" idx="12"/>
          </p:nvPr>
        </p:nvSpPr>
        <p:spPr/>
        <p:txBody>
          <a:bodyPr/>
          <a:lstStyle/>
          <a:p>
            <a:fld id="{A549BD15-7E36-42C2-8033-D6A717B1C93F}" type="slidenum">
              <a:rPr lang="en-US" smtClean="0"/>
              <a:t>‹#›</a:t>
            </a:fld>
            <a:endParaRPr lang="en-US"/>
          </a:p>
        </p:txBody>
      </p:sp>
    </p:spTree>
    <p:extLst>
      <p:ext uri="{BB962C8B-B14F-4D97-AF65-F5344CB8AC3E}">
        <p14:creationId xmlns:p14="http://schemas.microsoft.com/office/powerpoint/2010/main" val="3531145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6C85FB-EFBE-D462-107C-F6F77B5949C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5016570-2704-FF3A-65E4-2D880ED4C9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0AE5DF-26BE-BF65-BFCA-573FBCC9AFB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D6FD81-87E4-218B-5960-9767A2C482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320E6A-E2C6-FF02-BCD0-7BC7E9E26A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8C19E68-962C-873C-1220-4685CDB2D627}"/>
              </a:ext>
            </a:extLst>
          </p:cNvPr>
          <p:cNvSpPr>
            <a:spLocks noGrp="1"/>
          </p:cNvSpPr>
          <p:nvPr>
            <p:ph type="dt" sz="half" idx="10"/>
          </p:nvPr>
        </p:nvSpPr>
        <p:spPr/>
        <p:txBody>
          <a:bodyPr/>
          <a:lstStyle/>
          <a:p>
            <a:fld id="{AFA77FCD-AEBC-4B8F-9B5D-31391FD93D77}" type="datetimeFigureOut">
              <a:rPr lang="en-US" smtClean="0"/>
              <a:t>4/14/2023</a:t>
            </a:fld>
            <a:endParaRPr lang="en-US"/>
          </a:p>
        </p:txBody>
      </p:sp>
      <p:sp>
        <p:nvSpPr>
          <p:cNvPr id="8" name="Footer Placeholder 7">
            <a:extLst>
              <a:ext uri="{FF2B5EF4-FFF2-40B4-BE49-F238E27FC236}">
                <a16:creationId xmlns:a16="http://schemas.microsoft.com/office/drawing/2014/main" id="{8C4EC72F-D424-541F-4A0F-32BBC9F377D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B7D9A20-2D3D-C4CC-ECC1-343C1661DCAC}"/>
              </a:ext>
            </a:extLst>
          </p:cNvPr>
          <p:cNvSpPr>
            <a:spLocks noGrp="1"/>
          </p:cNvSpPr>
          <p:nvPr>
            <p:ph type="sldNum" sz="quarter" idx="12"/>
          </p:nvPr>
        </p:nvSpPr>
        <p:spPr/>
        <p:txBody>
          <a:bodyPr/>
          <a:lstStyle/>
          <a:p>
            <a:fld id="{A549BD15-7E36-42C2-8033-D6A717B1C93F}" type="slidenum">
              <a:rPr lang="en-US" smtClean="0"/>
              <a:t>‹#›</a:t>
            </a:fld>
            <a:endParaRPr lang="en-US"/>
          </a:p>
        </p:txBody>
      </p:sp>
    </p:spTree>
    <p:extLst>
      <p:ext uri="{BB962C8B-B14F-4D97-AF65-F5344CB8AC3E}">
        <p14:creationId xmlns:p14="http://schemas.microsoft.com/office/powerpoint/2010/main" val="1207809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34E41-F728-DF75-22B6-E08D1A883A8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9CC0794-9892-4443-74E7-0E33E470D14E}"/>
              </a:ext>
            </a:extLst>
          </p:cNvPr>
          <p:cNvSpPr>
            <a:spLocks noGrp="1"/>
          </p:cNvSpPr>
          <p:nvPr>
            <p:ph type="dt" sz="half" idx="10"/>
          </p:nvPr>
        </p:nvSpPr>
        <p:spPr/>
        <p:txBody>
          <a:bodyPr/>
          <a:lstStyle/>
          <a:p>
            <a:fld id="{AFA77FCD-AEBC-4B8F-9B5D-31391FD93D77}" type="datetimeFigureOut">
              <a:rPr lang="en-US" smtClean="0"/>
              <a:t>4/14/2023</a:t>
            </a:fld>
            <a:endParaRPr lang="en-US"/>
          </a:p>
        </p:txBody>
      </p:sp>
      <p:sp>
        <p:nvSpPr>
          <p:cNvPr id="4" name="Footer Placeholder 3">
            <a:extLst>
              <a:ext uri="{FF2B5EF4-FFF2-40B4-BE49-F238E27FC236}">
                <a16:creationId xmlns:a16="http://schemas.microsoft.com/office/drawing/2014/main" id="{56C3E1D6-F48A-B62A-774C-1ABC7DAF37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F4625EB-8A2F-33B1-E0C4-1BDEAD1154C9}"/>
              </a:ext>
            </a:extLst>
          </p:cNvPr>
          <p:cNvSpPr>
            <a:spLocks noGrp="1"/>
          </p:cNvSpPr>
          <p:nvPr>
            <p:ph type="sldNum" sz="quarter" idx="12"/>
          </p:nvPr>
        </p:nvSpPr>
        <p:spPr/>
        <p:txBody>
          <a:bodyPr/>
          <a:lstStyle/>
          <a:p>
            <a:fld id="{A549BD15-7E36-42C2-8033-D6A717B1C93F}" type="slidenum">
              <a:rPr lang="en-US" smtClean="0"/>
              <a:t>‹#›</a:t>
            </a:fld>
            <a:endParaRPr lang="en-US"/>
          </a:p>
        </p:txBody>
      </p:sp>
    </p:spTree>
    <p:extLst>
      <p:ext uri="{BB962C8B-B14F-4D97-AF65-F5344CB8AC3E}">
        <p14:creationId xmlns:p14="http://schemas.microsoft.com/office/powerpoint/2010/main" val="1760329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B6D4DBF-EAC3-04F7-863F-FA34BEF11F26}"/>
              </a:ext>
            </a:extLst>
          </p:cNvPr>
          <p:cNvSpPr>
            <a:spLocks noGrp="1"/>
          </p:cNvSpPr>
          <p:nvPr>
            <p:ph type="dt" sz="half" idx="10"/>
          </p:nvPr>
        </p:nvSpPr>
        <p:spPr/>
        <p:txBody>
          <a:bodyPr/>
          <a:lstStyle/>
          <a:p>
            <a:fld id="{AFA77FCD-AEBC-4B8F-9B5D-31391FD93D77}" type="datetimeFigureOut">
              <a:rPr lang="en-US" smtClean="0"/>
              <a:t>4/14/2023</a:t>
            </a:fld>
            <a:endParaRPr lang="en-US"/>
          </a:p>
        </p:txBody>
      </p:sp>
      <p:sp>
        <p:nvSpPr>
          <p:cNvPr id="3" name="Footer Placeholder 2">
            <a:extLst>
              <a:ext uri="{FF2B5EF4-FFF2-40B4-BE49-F238E27FC236}">
                <a16:creationId xmlns:a16="http://schemas.microsoft.com/office/drawing/2014/main" id="{0FFEF62C-EBE9-65CA-2672-E123E23CB24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1C67ADD-7C08-F0C7-BDCF-6F9B98AEC25D}"/>
              </a:ext>
            </a:extLst>
          </p:cNvPr>
          <p:cNvSpPr>
            <a:spLocks noGrp="1"/>
          </p:cNvSpPr>
          <p:nvPr>
            <p:ph type="sldNum" sz="quarter" idx="12"/>
          </p:nvPr>
        </p:nvSpPr>
        <p:spPr/>
        <p:txBody>
          <a:bodyPr/>
          <a:lstStyle/>
          <a:p>
            <a:fld id="{A549BD15-7E36-42C2-8033-D6A717B1C93F}" type="slidenum">
              <a:rPr lang="en-US" smtClean="0"/>
              <a:t>‹#›</a:t>
            </a:fld>
            <a:endParaRPr lang="en-US"/>
          </a:p>
        </p:txBody>
      </p:sp>
    </p:spTree>
    <p:extLst>
      <p:ext uri="{BB962C8B-B14F-4D97-AF65-F5344CB8AC3E}">
        <p14:creationId xmlns:p14="http://schemas.microsoft.com/office/powerpoint/2010/main" val="3735705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35251-D52C-25D4-6B44-E882B88E65B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D8FB20-2769-CE33-5AFE-80189469A8B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22AB615-DED9-4BC0-027A-1000AC32D4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6BD9EA7-153C-AE03-DAA9-EA879E07A479}"/>
              </a:ext>
            </a:extLst>
          </p:cNvPr>
          <p:cNvSpPr>
            <a:spLocks noGrp="1"/>
          </p:cNvSpPr>
          <p:nvPr>
            <p:ph type="dt" sz="half" idx="10"/>
          </p:nvPr>
        </p:nvSpPr>
        <p:spPr/>
        <p:txBody>
          <a:bodyPr/>
          <a:lstStyle/>
          <a:p>
            <a:fld id="{AFA77FCD-AEBC-4B8F-9B5D-31391FD93D77}" type="datetimeFigureOut">
              <a:rPr lang="en-US" smtClean="0"/>
              <a:t>4/14/2023</a:t>
            </a:fld>
            <a:endParaRPr lang="en-US"/>
          </a:p>
        </p:txBody>
      </p:sp>
      <p:sp>
        <p:nvSpPr>
          <p:cNvPr id="6" name="Footer Placeholder 5">
            <a:extLst>
              <a:ext uri="{FF2B5EF4-FFF2-40B4-BE49-F238E27FC236}">
                <a16:creationId xmlns:a16="http://schemas.microsoft.com/office/drawing/2014/main" id="{B1C275E2-BE22-F097-4B61-187B4C333C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B278AA-7D29-7928-C41A-206874DF0A6F}"/>
              </a:ext>
            </a:extLst>
          </p:cNvPr>
          <p:cNvSpPr>
            <a:spLocks noGrp="1"/>
          </p:cNvSpPr>
          <p:nvPr>
            <p:ph type="sldNum" sz="quarter" idx="12"/>
          </p:nvPr>
        </p:nvSpPr>
        <p:spPr/>
        <p:txBody>
          <a:bodyPr/>
          <a:lstStyle/>
          <a:p>
            <a:fld id="{A549BD15-7E36-42C2-8033-D6A717B1C93F}" type="slidenum">
              <a:rPr lang="en-US" smtClean="0"/>
              <a:t>‹#›</a:t>
            </a:fld>
            <a:endParaRPr lang="en-US"/>
          </a:p>
        </p:txBody>
      </p:sp>
    </p:spTree>
    <p:extLst>
      <p:ext uri="{BB962C8B-B14F-4D97-AF65-F5344CB8AC3E}">
        <p14:creationId xmlns:p14="http://schemas.microsoft.com/office/powerpoint/2010/main" val="3668006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5F44C9-0DA4-F522-E2BE-7FE0150CCD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0371A6D-454C-76BB-DF0C-50D3F40EFC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861ADA1-B918-212F-C286-F086C7CF13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38EAC9-5B8F-ADB6-C1E3-ED8E8DEAD051}"/>
              </a:ext>
            </a:extLst>
          </p:cNvPr>
          <p:cNvSpPr>
            <a:spLocks noGrp="1"/>
          </p:cNvSpPr>
          <p:nvPr>
            <p:ph type="dt" sz="half" idx="10"/>
          </p:nvPr>
        </p:nvSpPr>
        <p:spPr/>
        <p:txBody>
          <a:bodyPr/>
          <a:lstStyle/>
          <a:p>
            <a:fld id="{AFA77FCD-AEBC-4B8F-9B5D-31391FD93D77}" type="datetimeFigureOut">
              <a:rPr lang="en-US" smtClean="0"/>
              <a:t>4/14/2023</a:t>
            </a:fld>
            <a:endParaRPr lang="en-US"/>
          </a:p>
        </p:txBody>
      </p:sp>
      <p:sp>
        <p:nvSpPr>
          <p:cNvPr id="6" name="Footer Placeholder 5">
            <a:extLst>
              <a:ext uri="{FF2B5EF4-FFF2-40B4-BE49-F238E27FC236}">
                <a16:creationId xmlns:a16="http://schemas.microsoft.com/office/drawing/2014/main" id="{FB75A96A-4F5B-C350-4BDB-C23893D64B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A69C5A-779F-6C5B-1C76-2B7F41810EC6}"/>
              </a:ext>
            </a:extLst>
          </p:cNvPr>
          <p:cNvSpPr>
            <a:spLocks noGrp="1"/>
          </p:cNvSpPr>
          <p:nvPr>
            <p:ph type="sldNum" sz="quarter" idx="12"/>
          </p:nvPr>
        </p:nvSpPr>
        <p:spPr/>
        <p:txBody>
          <a:bodyPr/>
          <a:lstStyle/>
          <a:p>
            <a:fld id="{A549BD15-7E36-42C2-8033-D6A717B1C93F}" type="slidenum">
              <a:rPr lang="en-US" smtClean="0"/>
              <a:t>‹#›</a:t>
            </a:fld>
            <a:endParaRPr lang="en-US"/>
          </a:p>
        </p:txBody>
      </p:sp>
    </p:spTree>
    <p:extLst>
      <p:ext uri="{BB962C8B-B14F-4D97-AF65-F5344CB8AC3E}">
        <p14:creationId xmlns:p14="http://schemas.microsoft.com/office/powerpoint/2010/main" val="2197029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8504CA6-0453-E896-277C-25BD8634C9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5CFF82-78ED-8FC7-88D3-1533689BB9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201762-08D9-CC40-95FF-5B15D26134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A77FCD-AEBC-4B8F-9B5D-31391FD93D77}" type="datetimeFigureOut">
              <a:rPr lang="en-US" smtClean="0"/>
              <a:t>4/14/2023</a:t>
            </a:fld>
            <a:endParaRPr lang="en-US"/>
          </a:p>
        </p:txBody>
      </p:sp>
      <p:sp>
        <p:nvSpPr>
          <p:cNvPr id="5" name="Footer Placeholder 4">
            <a:extLst>
              <a:ext uri="{FF2B5EF4-FFF2-40B4-BE49-F238E27FC236}">
                <a16:creationId xmlns:a16="http://schemas.microsoft.com/office/drawing/2014/main" id="{F71FBD26-77B9-B742-A59D-DBC1F0CF8F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6AA62EC-4759-77C2-4B6F-B7F3A0111A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49BD15-7E36-42C2-8033-D6A717B1C93F}" type="slidenum">
              <a:rPr lang="en-US" smtClean="0"/>
              <a:t>‹#›</a:t>
            </a:fld>
            <a:endParaRPr lang="en-US"/>
          </a:p>
        </p:txBody>
      </p:sp>
    </p:spTree>
    <p:extLst>
      <p:ext uri="{BB962C8B-B14F-4D97-AF65-F5344CB8AC3E}">
        <p14:creationId xmlns:p14="http://schemas.microsoft.com/office/powerpoint/2010/main" val="20742172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0691B287-F06B-589A-EDE9-C097811B96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8083" y="514379"/>
            <a:ext cx="8729917" cy="5829242"/>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C348CE11-8732-7CAF-72F4-9ADAFA267D36}"/>
              </a:ext>
            </a:extLst>
          </p:cNvPr>
          <p:cNvSpPr>
            <a:spLocks noGrp="1"/>
          </p:cNvSpPr>
          <p:nvPr>
            <p:ph type="title"/>
          </p:nvPr>
        </p:nvSpPr>
        <p:spPr>
          <a:xfrm>
            <a:off x="0" y="5318125"/>
            <a:ext cx="12192000" cy="1539875"/>
          </a:xfrm>
          <a:solidFill>
            <a:schemeClr val="accent4">
              <a:lumMod val="20000"/>
              <a:lumOff val="80000"/>
            </a:schemeClr>
          </a:solidFill>
        </p:spPr>
        <p:txBody>
          <a:bodyPr>
            <a:normAutofit/>
          </a:bodyPr>
          <a:lstStyle/>
          <a:p>
            <a:pPr algn="ctr"/>
            <a:r>
              <a:rPr lang="en-US" sz="6600" b="1" dirty="0">
                <a:ln w="9525">
                  <a:solidFill>
                    <a:schemeClr val="bg1"/>
                  </a:solidFill>
                  <a:prstDash val="solid"/>
                </a:ln>
                <a:solidFill>
                  <a:schemeClr val="accent2"/>
                </a:solidFill>
                <a:effectLst>
                  <a:outerShdw blurRad="12700" dist="38100" dir="2700000" algn="tl" rotWithShape="0">
                    <a:schemeClr val="accent5">
                      <a:lumMod val="60000"/>
                      <a:lumOff val="40000"/>
                    </a:schemeClr>
                  </a:outerShdw>
                </a:effectLst>
                <a:latin typeface="American Purpose" pitchFamily="2" charset="0"/>
              </a:rPr>
              <a:t>1</a:t>
            </a:r>
            <a:r>
              <a:rPr lang="en-US" sz="6600" b="1" baseline="30000" dirty="0">
                <a:ln w="9525">
                  <a:solidFill>
                    <a:schemeClr val="bg1"/>
                  </a:solidFill>
                  <a:prstDash val="solid"/>
                </a:ln>
                <a:solidFill>
                  <a:schemeClr val="accent2"/>
                </a:solidFill>
                <a:effectLst>
                  <a:outerShdw blurRad="12700" dist="38100" dir="2700000" algn="tl" rotWithShape="0">
                    <a:schemeClr val="accent5">
                      <a:lumMod val="60000"/>
                      <a:lumOff val="40000"/>
                    </a:schemeClr>
                  </a:outerShdw>
                </a:effectLst>
                <a:latin typeface="American Purpose" pitchFamily="2" charset="0"/>
              </a:rPr>
              <a:t>st</a:t>
            </a:r>
            <a:r>
              <a:rPr lang="en-US" sz="6600" b="1" dirty="0">
                <a:ln w="9525">
                  <a:solidFill>
                    <a:schemeClr val="bg1"/>
                  </a:solidFill>
                  <a:prstDash val="solid"/>
                </a:ln>
                <a:solidFill>
                  <a:schemeClr val="accent2"/>
                </a:solidFill>
                <a:effectLst>
                  <a:outerShdw blurRad="12700" dist="38100" dir="2700000" algn="tl" rotWithShape="0">
                    <a:schemeClr val="accent5">
                      <a:lumMod val="60000"/>
                      <a:lumOff val="40000"/>
                    </a:schemeClr>
                  </a:outerShdw>
                </a:effectLst>
                <a:latin typeface="American Purpose" pitchFamily="2" charset="0"/>
              </a:rPr>
              <a:t> Principles of Communication</a:t>
            </a:r>
          </a:p>
        </p:txBody>
      </p:sp>
      <p:sp>
        <p:nvSpPr>
          <p:cNvPr id="5" name="Speech Bubble: Oval 4">
            <a:extLst>
              <a:ext uri="{FF2B5EF4-FFF2-40B4-BE49-F238E27FC236}">
                <a16:creationId xmlns:a16="http://schemas.microsoft.com/office/drawing/2014/main" id="{EE0AF39A-2C84-8349-D2F8-26C3193BCE90}"/>
              </a:ext>
            </a:extLst>
          </p:cNvPr>
          <p:cNvSpPr/>
          <p:nvPr/>
        </p:nvSpPr>
        <p:spPr>
          <a:xfrm>
            <a:off x="5055728" y="1118585"/>
            <a:ext cx="2494626" cy="1873189"/>
          </a:xfrm>
          <a:prstGeom prst="wedgeEllipseCallout">
            <a:avLst>
              <a:gd name="adj1" fmla="val 39813"/>
              <a:gd name="adj2" fmla="val 7018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a:t>“I’ll need </a:t>
            </a:r>
            <a:br>
              <a:rPr lang="en-US" sz="2600" dirty="0"/>
            </a:br>
            <a:r>
              <a:rPr lang="en-US" sz="2600" dirty="0"/>
              <a:t>to study &amp; pray about that.”</a:t>
            </a:r>
          </a:p>
        </p:txBody>
      </p:sp>
      <p:sp>
        <p:nvSpPr>
          <p:cNvPr id="6" name="Rectangle: Rounded Corners 5">
            <a:extLst>
              <a:ext uri="{FF2B5EF4-FFF2-40B4-BE49-F238E27FC236}">
                <a16:creationId xmlns:a16="http://schemas.microsoft.com/office/drawing/2014/main" id="{91367716-96FC-4BEF-D601-AA50AF546E2C}"/>
              </a:ext>
            </a:extLst>
          </p:cNvPr>
          <p:cNvSpPr/>
          <p:nvPr/>
        </p:nvSpPr>
        <p:spPr>
          <a:xfrm>
            <a:off x="496738" y="304402"/>
            <a:ext cx="3790002" cy="1627461"/>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3600" b="1" dirty="0">
                <a:effectLst>
                  <a:outerShdw blurRad="38100" dist="38100" dir="2700000" algn="tl">
                    <a:srgbClr val="000000">
                      <a:alpha val="43137"/>
                    </a:srgbClr>
                  </a:outerShdw>
                </a:effectLst>
              </a:rPr>
              <a:t>Two Concerns: </a:t>
            </a:r>
          </a:p>
          <a:p>
            <a:pPr algn="ctr"/>
            <a:r>
              <a:rPr lang="en-US" sz="2400" dirty="0">
                <a:effectLst>
                  <a:outerShdw blurRad="38100" dist="38100" dir="2700000" algn="tl">
                    <a:srgbClr val="000000">
                      <a:alpha val="43137"/>
                    </a:srgbClr>
                  </a:outerShdw>
                </a:effectLst>
              </a:rPr>
              <a:t>1) What is pleasing to God?</a:t>
            </a:r>
          </a:p>
          <a:p>
            <a:pPr algn="ctr"/>
            <a:r>
              <a:rPr lang="en-US" sz="2400" dirty="0">
                <a:effectLst>
                  <a:outerShdw blurRad="38100" dist="38100" dir="2700000" algn="tl">
                    <a:srgbClr val="000000">
                      <a:alpha val="43137"/>
                    </a:srgbClr>
                  </a:outerShdw>
                </a:effectLst>
              </a:rPr>
              <a:t>2) What will bring unity?</a:t>
            </a:r>
          </a:p>
        </p:txBody>
      </p:sp>
    </p:spTree>
    <p:extLst>
      <p:ext uri="{BB962C8B-B14F-4D97-AF65-F5344CB8AC3E}">
        <p14:creationId xmlns:p14="http://schemas.microsoft.com/office/powerpoint/2010/main" val="10893544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47" presetClass="entr" presetSubtype="0"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0691B287-F06B-589A-EDE9-C097811B9622}"/>
              </a:ext>
            </a:extLst>
          </p:cNvPr>
          <p:cNvPicPr>
            <a:picLocks noChangeAspect="1" noChangeArrowheads="1"/>
          </p:cNvPicPr>
          <p:nvPr/>
        </p:nvPicPr>
        <p:blipFill rotWithShape="1">
          <a:blip r:embed="rId2">
            <a:alphaModFix amt="20000"/>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b="17904"/>
          <a:stretch/>
        </p:blipFill>
        <p:spPr bwMode="auto">
          <a:xfrm>
            <a:off x="1731041" y="2090165"/>
            <a:ext cx="8729917" cy="478559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C348CE11-8732-7CAF-72F4-9ADAFA267D36}"/>
              </a:ext>
            </a:extLst>
          </p:cNvPr>
          <p:cNvSpPr>
            <a:spLocks noGrp="1"/>
          </p:cNvSpPr>
          <p:nvPr>
            <p:ph type="title"/>
          </p:nvPr>
        </p:nvSpPr>
        <p:spPr>
          <a:xfrm>
            <a:off x="0" y="128646"/>
            <a:ext cx="12192000" cy="1051755"/>
          </a:xfrm>
          <a:solidFill>
            <a:schemeClr val="accent4">
              <a:lumMod val="20000"/>
              <a:lumOff val="80000"/>
            </a:schemeClr>
          </a:solidFill>
          <a:ln w="28575">
            <a:solidFill>
              <a:schemeClr val="accent5">
                <a:lumMod val="60000"/>
                <a:lumOff val="40000"/>
              </a:schemeClr>
            </a:solidFill>
          </a:ln>
        </p:spPr>
        <p:txBody>
          <a:bodyPr>
            <a:normAutofit/>
          </a:bodyPr>
          <a:lstStyle/>
          <a:p>
            <a:pPr algn="ctr"/>
            <a:r>
              <a:rPr lang="en-US" sz="6600" b="1" dirty="0">
                <a:ln w="9525">
                  <a:solidFill>
                    <a:schemeClr val="bg1"/>
                  </a:solidFill>
                  <a:prstDash val="solid"/>
                </a:ln>
                <a:solidFill>
                  <a:schemeClr val="accent2"/>
                </a:solidFill>
                <a:effectLst>
                  <a:outerShdw blurRad="12700" dist="38100" dir="2700000" algn="tl" rotWithShape="0">
                    <a:schemeClr val="accent5">
                      <a:lumMod val="60000"/>
                      <a:lumOff val="40000"/>
                    </a:schemeClr>
                  </a:outerShdw>
                </a:effectLst>
                <a:latin typeface="American Purpose" pitchFamily="2" charset="0"/>
              </a:rPr>
              <a:t>1</a:t>
            </a:r>
            <a:r>
              <a:rPr lang="en-US" sz="6600" b="1" baseline="30000" dirty="0">
                <a:ln w="9525">
                  <a:solidFill>
                    <a:schemeClr val="bg1"/>
                  </a:solidFill>
                  <a:prstDash val="solid"/>
                </a:ln>
                <a:solidFill>
                  <a:schemeClr val="accent2"/>
                </a:solidFill>
                <a:effectLst>
                  <a:outerShdw blurRad="12700" dist="38100" dir="2700000" algn="tl" rotWithShape="0">
                    <a:schemeClr val="accent5">
                      <a:lumMod val="60000"/>
                      <a:lumOff val="40000"/>
                    </a:schemeClr>
                  </a:outerShdw>
                </a:effectLst>
                <a:latin typeface="American Purpose" pitchFamily="2" charset="0"/>
              </a:rPr>
              <a:t>st</a:t>
            </a:r>
            <a:r>
              <a:rPr lang="en-US" sz="6600" b="1" dirty="0">
                <a:ln w="9525">
                  <a:solidFill>
                    <a:schemeClr val="bg1"/>
                  </a:solidFill>
                  <a:prstDash val="solid"/>
                </a:ln>
                <a:solidFill>
                  <a:schemeClr val="accent2"/>
                </a:solidFill>
                <a:effectLst>
                  <a:outerShdw blurRad="12700" dist="38100" dir="2700000" algn="tl" rotWithShape="0">
                    <a:schemeClr val="accent5">
                      <a:lumMod val="60000"/>
                      <a:lumOff val="40000"/>
                    </a:schemeClr>
                  </a:outerShdw>
                </a:effectLst>
                <a:latin typeface="American Purpose" pitchFamily="2" charset="0"/>
              </a:rPr>
              <a:t> Principles of Communication</a:t>
            </a:r>
          </a:p>
        </p:txBody>
      </p:sp>
      <p:sp>
        <p:nvSpPr>
          <p:cNvPr id="3" name="TextBox 2">
            <a:extLst>
              <a:ext uri="{FF2B5EF4-FFF2-40B4-BE49-F238E27FC236}">
                <a16:creationId xmlns:a16="http://schemas.microsoft.com/office/drawing/2014/main" id="{3F0D9D8E-F8DD-8BF6-FFE0-EF4F30911CBA}"/>
              </a:ext>
            </a:extLst>
          </p:cNvPr>
          <p:cNvSpPr txBox="1"/>
          <p:nvPr/>
        </p:nvSpPr>
        <p:spPr>
          <a:xfrm>
            <a:off x="559837" y="1446239"/>
            <a:ext cx="10954139" cy="4647426"/>
          </a:xfrm>
          <a:prstGeom prst="rect">
            <a:avLst/>
          </a:prstGeom>
          <a:noFill/>
        </p:spPr>
        <p:txBody>
          <a:bodyPr wrap="square" rtlCol="0">
            <a:spAutoFit/>
          </a:bodyPr>
          <a:lstStyle/>
          <a:p>
            <a:r>
              <a:rPr lang="en-US" sz="3600" b="1" dirty="0"/>
              <a:t>A) God Does Expect Us To WORK At Understanding Him</a:t>
            </a:r>
          </a:p>
          <a:p>
            <a:r>
              <a:rPr lang="en-US" sz="3200" b="1" dirty="0"/>
              <a:t>	[Eph 5:7-10] </a:t>
            </a:r>
            <a:r>
              <a:rPr lang="en-US" sz="3200" i="1" dirty="0"/>
              <a:t>Try to discern what is pleasing to the Lord</a:t>
            </a:r>
            <a:r>
              <a:rPr lang="en-US" sz="3200" dirty="0"/>
              <a:t>. </a:t>
            </a:r>
          </a:p>
          <a:p>
            <a:r>
              <a:rPr lang="en-US" sz="3200" dirty="0"/>
              <a:t>	Be</a:t>
            </a:r>
            <a:r>
              <a:rPr lang="en-US" sz="3200" i="1" dirty="0"/>
              <a:t> …eager to maintain the unity of The Spirit</a:t>
            </a:r>
            <a:r>
              <a:rPr lang="en-US" sz="3200" dirty="0"/>
              <a:t> </a:t>
            </a:r>
            <a:r>
              <a:rPr lang="en-US" sz="3200" b="1" dirty="0"/>
              <a:t>[Eph 4:1-3]</a:t>
            </a:r>
            <a:r>
              <a:rPr lang="en-US" sz="3200" dirty="0"/>
              <a:t>.</a:t>
            </a:r>
          </a:p>
          <a:p>
            <a:r>
              <a:rPr lang="en-US" sz="3600" b="1" dirty="0"/>
              <a:t>B) There Are Wrong Methods of Discernment: </a:t>
            </a:r>
          </a:p>
          <a:p>
            <a:r>
              <a:rPr lang="en-US" sz="3200" dirty="0"/>
              <a:t>	1) What Does or Doesn’t </a:t>
            </a:r>
            <a:r>
              <a:rPr lang="en-US" sz="3200" i="1" u="sng" dirty="0"/>
              <a:t>Seem</a:t>
            </a:r>
            <a:r>
              <a:rPr lang="en-US" sz="3200" dirty="0"/>
              <a:t> Right: </a:t>
            </a:r>
            <a:r>
              <a:rPr lang="en-US" sz="3200" b="1" dirty="0"/>
              <a:t>(Pro14:12)</a:t>
            </a:r>
          </a:p>
          <a:p>
            <a:r>
              <a:rPr lang="en-US" sz="3200" dirty="0"/>
              <a:t>	2) Our </a:t>
            </a:r>
            <a:r>
              <a:rPr lang="en-US" sz="3200" i="1" u="sng" dirty="0"/>
              <a:t>Relative’s Opinions</a:t>
            </a:r>
            <a:r>
              <a:rPr lang="en-US" sz="3200" dirty="0"/>
              <a:t>: </a:t>
            </a:r>
            <a:r>
              <a:rPr lang="en-US" sz="3200" b="1" dirty="0"/>
              <a:t>(Mt 10:37)</a:t>
            </a:r>
          </a:p>
          <a:p>
            <a:r>
              <a:rPr lang="en-US" sz="3200" dirty="0"/>
              <a:t>	3) Neither is a </a:t>
            </a:r>
            <a:r>
              <a:rPr lang="en-US" sz="3200" i="1" u="sng" dirty="0"/>
              <a:t>Majority Vote</a:t>
            </a:r>
            <a:r>
              <a:rPr lang="en-US" sz="3200" dirty="0"/>
              <a:t> Legit: </a:t>
            </a:r>
            <a:r>
              <a:rPr lang="en-US" sz="3200" b="1" dirty="0"/>
              <a:t>(Mt 7:13, 21-23)</a:t>
            </a:r>
          </a:p>
          <a:p>
            <a:r>
              <a:rPr lang="en-US" sz="3200" dirty="0"/>
              <a:t>	4) Can’t Lean Lazily on </a:t>
            </a:r>
            <a:r>
              <a:rPr lang="en-US" sz="3200" i="1" u="sng" dirty="0"/>
              <a:t>Religious Leaders</a:t>
            </a:r>
            <a:r>
              <a:rPr lang="en-US" sz="3200" dirty="0"/>
              <a:t>: </a:t>
            </a:r>
            <a:r>
              <a:rPr lang="en-US" sz="3200" b="1" dirty="0"/>
              <a:t>(Mt 15:14; 22:29)</a:t>
            </a:r>
          </a:p>
          <a:p>
            <a:r>
              <a:rPr lang="en-US" sz="3200" dirty="0"/>
              <a:t>	5) Even Dangerous To Rely on </a:t>
            </a:r>
            <a:r>
              <a:rPr lang="en-US" sz="3200" i="1" u="sng" dirty="0"/>
              <a:t>Conscience</a:t>
            </a:r>
            <a:r>
              <a:rPr lang="en-US" sz="3200" dirty="0"/>
              <a:t>: </a:t>
            </a:r>
            <a:r>
              <a:rPr lang="en-US" sz="3200" b="1" dirty="0"/>
              <a:t>(Acts 26:9)</a:t>
            </a:r>
          </a:p>
        </p:txBody>
      </p:sp>
    </p:spTree>
    <p:extLst>
      <p:ext uri="{BB962C8B-B14F-4D97-AF65-F5344CB8AC3E}">
        <p14:creationId xmlns:p14="http://schemas.microsoft.com/office/powerpoint/2010/main" val="405962089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2" fill="hold">
                            <p:stCondLst>
                              <p:cond delay="1000"/>
                            </p:stCondLst>
                            <p:childTnLst>
                              <p:par>
                                <p:cTn id="33" presetID="42" presetClass="entr" presetSubtype="0" fill="hold"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8" fill="hold">
                            <p:stCondLst>
                              <p:cond delay="2000"/>
                            </p:stCondLst>
                            <p:childTnLst>
                              <p:par>
                                <p:cTn id="39" presetID="42" presetClass="entr" presetSubtype="0" fill="hold" nodeType="after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1000"/>
                                        <p:tgtEl>
                                          <p:spTgt spid="3">
                                            <p:txEl>
                                              <p:pRg st="6" end="6"/>
                                            </p:txEl>
                                          </p:spTgt>
                                        </p:tgtEl>
                                      </p:cBhvr>
                                    </p:animEffect>
                                    <p:anim calcmode="lin" valueType="num">
                                      <p:cBhvr>
                                        <p:cTn id="4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4" fill="hold">
                            <p:stCondLst>
                              <p:cond delay="3000"/>
                            </p:stCondLst>
                            <p:childTnLst>
                              <p:par>
                                <p:cTn id="45" presetID="42" presetClass="entr" presetSubtype="0" fill="hold" nodeType="after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1000"/>
                                        <p:tgtEl>
                                          <p:spTgt spid="3">
                                            <p:txEl>
                                              <p:pRg st="7" end="7"/>
                                            </p:txEl>
                                          </p:spTgt>
                                        </p:tgtEl>
                                      </p:cBhvr>
                                    </p:animEffect>
                                    <p:anim calcmode="lin" valueType="num">
                                      <p:cBhvr>
                                        <p:cTn id="4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50" fill="hold">
                            <p:stCondLst>
                              <p:cond delay="4000"/>
                            </p:stCondLst>
                            <p:childTnLst>
                              <p:par>
                                <p:cTn id="51" presetID="42" presetClass="entr" presetSubtype="0" fill="hold" nodeType="after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1000"/>
                                        <p:tgtEl>
                                          <p:spTgt spid="3">
                                            <p:txEl>
                                              <p:pRg st="8" end="8"/>
                                            </p:txEl>
                                          </p:spTgt>
                                        </p:tgtEl>
                                      </p:cBhvr>
                                    </p:animEffect>
                                    <p:anim calcmode="lin" valueType="num">
                                      <p:cBhvr>
                                        <p:cTn id="54"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0691B287-F06B-589A-EDE9-C097811B9622}"/>
              </a:ext>
            </a:extLst>
          </p:cNvPr>
          <p:cNvPicPr>
            <a:picLocks noChangeAspect="1" noChangeArrowheads="1"/>
          </p:cNvPicPr>
          <p:nvPr/>
        </p:nvPicPr>
        <p:blipFill rotWithShape="1">
          <a:blip r:embed="rId2">
            <a:alphaModFix amt="20000"/>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b="17904"/>
          <a:stretch/>
        </p:blipFill>
        <p:spPr bwMode="auto">
          <a:xfrm>
            <a:off x="1731041" y="2090165"/>
            <a:ext cx="8729917" cy="478559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C348CE11-8732-7CAF-72F4-9ADAFA267D36}"/>
              </a:ext>
            </a:extLst>
          </p:cNvPr>
          <p:cNvSpPr>
            <a:spLocks noGrp="1"/>
          </p:cNvSpPr>
          <p:nvPr>
            <p:ph type="title"/>
          </p:nvPr>
        </p:nvSpPr>
        <p:spPr>
          <a:xfrm>
            <a:off x="0" y="128646"/>
            <a:ext cx="12192000" cy="1051755"/>
          </a:xfrm>
          <a:solidFill>
            <a:schemeClr val="accent4">
              <a:lumMod val="20000"/>
              <a:lumOff val="80000"/>
            </a:schemeClr>
          </a:solidFill>
          <a:ln w="28575">
            <a:solidFill>
              <a:schemeClr val="accent5">
                <a:lumMod val="60000"/>
                <a:lumOff val="40000"/>
              </a:schemeClr>
            </a:solidFill>
          </a:ln>
        </p:spPr>
        <p:txBody>
          <a:bodyPr>
            <a:normAutofit/>
          </a:bodyPr>
          <a:lstStyle/>
          <a:p>
            <a:pPr algn="ctr"/>
            <a:r>
              <a:rPr lang="en-US" sz="6600" b="1" dirty="0">
                <a:ln w="9525">
                  <a:solidFill>
                    <a:schemeClr val="bg1"/>
                  </a:solidFill>
                  <a:prstDash val="solid"/>
                </a:ln>
                <a:solidFill>
                  <a:schemeClr val="accent2"/>
                </a:solidFill>
                <a:effectLst>
                  <a:outerShdw blurRad="12700" dist="38100" dir="2700000" algn="tl" rotWithShape="0">
                    <a:schemeClr val="accent5">
                      <a:lumMod val="60000"/>
                      <a:lumOff val="40000"/>
                    </a:schemeClr>
                  </a:outerShdw>
                </a:effectLst>
                <a:latin typeface="American Purpose" pitchFamily="2" charset="0"/>
              </a:rPr>
              <a:t>1</a:t>
            </a:r>
            <a:r>
              <a:rPr lang="en-US" sz="6600" b="1" baseline="30000" dirty="0">
                <a:ln w="9525">
                  <a:solidFill>
                    <a:schemeClr val="bg1"/>
                  </a:solidFill>
                  <a:prstDash val="solid"/>
                </a:ln>
                <a:solidFill>
                  <a:schemeClr val="accent2"/>
                </a:solidFill>
                <a:effectLst>
                  <a:outerShdw blurRad="12700" dist="38100" dir="2700000" algn="tl" rotWithShape="0">
                    <a:schemeClr val="accent5">
                      <a:lumMod val="60000"/>
                      <a:lumOff val="40000"/>
                    </a:schemeClr>
                  </a:outerShdw>
                </a:effectLst>
                <a:latin typeface="American Purpose" pitchFamily="2" charset="0"/>
              </a:rPr>
              <a:t>st</a:t>
            </a:r>
            <a:r>
              <a:rPr lang="en-US" sz="6600" b="1" dirty="0">
                <a:ln w="9525">
                  <a:solidFill>
                    <a:schemeClr val="bg1"/>
                  </a:solidFill>
                  <a:prstDash val="solid"/>
                </a:ln>
                <a:solidFill>
                  <a:schemeClr val="accent2"/>
                </a:solidFill>
                <a:effectLst>
                  <a:outerShdw blurRad="12700" dist="38100" dir="2700000" algn="tl" rotWithShape="0">
                    <a:schemeClr val="accent5">
                      <a:lumMod val="60000"/>
                      <a:lumOff val="40000"/>
                    </a:schemeClr>
                  </a:outerShdw>
                </a:effectLst>
                <a:latin typeface="American Purpose" pitchFamily="2" charset="0"/>
              </a:rPr>
              <a:t> Principles of Communication</a:t>
            </a:r>
          </a:p>
        </p:txBody>
      </p:sp>
      <p:sp>
        <p:nvSpPr>
          <p:cNvPr id="3" name="TextBox 2">
            <a:extLst>
              <a:ext uri="{FF2B5EF4-FFF2-40B4-BE49-F238E27FC236}">
                <a16:creationId xmlns:a16="http://schemas.microsoft.com/office/drawing/2014/main" id="{3F0D9D8E-F8DD-8BF6-FFE0-EF4F30911CBA}"/>
              </a:ext>
            </a:extLst>
          </p:cNvPr>
          <p:cNvSpPr txBox="1"/>
          <p:nvPr/>
        </p:nvSpPr>
        <p:spPr>
          <a:xfrm>
            <a:off x="559837" y="1334267"/>
            <a:ext cx="10954139" cy="4093428"/>
          </a:xfrm>
          <a:prstGeom prst="rect">
            <a:avLst/>
          </a:prstGeom>
          <a:noFill/>
        </p:spPr>
        <p:txBody>
          <a:bodyPr wrap="square" rtlCol="0">
            <a:spAutoFit/>
          </a:bodyPr>
          <a:lstStyle/>
          <a:p>
            <a:r>
              <a:rPr lang="en-US" sz="3200" b="1" dirty="0">
                <a:solidFill>
                  <a:schemeClr val="bg1">
                    <a:lumMod val="65000"/>
                  </a:schemeClr>
                </a:solidFill>
              </a:rPr>
              <a:t>A) God Expects Us To WORK At Understanding Him (Eph 4-5)</a:t>
            </a:r>
          </a:p>
          <a:p>
            <a:r>
              <a:rPr lang="en-US" sz="3200" b="1" dirty="0">
                <a:solidFill>
                  <a:schemeClr val="bg1">
                    <a:lumMod val="65000"/>
                  </a:schemeClr>
                </a:solidFill>
              </a:rPr>
              <a:t>B) There Are Wrong Methods of Discernment </a:t>
            </a:r>
          </a:p>
          <a:p>
            <a:r>
              <a:rPr lang="en-US" sz="3600" b="1" dirty="0"/>
              <a:t>C) How Does God Communicate? </a:t>
            </a:r>
          </a:p>
          <a:p>
            <a:r>
              <a:rPr lang="en-US" sz="3200" b="1" dirty="0"/>
              <a:t>	</a:t>
            </a:r>
            <a:r>
              <a:rPr lang="en-US" sz="3200" dirty="0"/>
              <a:t>He made us with the ability to speak, listen, &amp; think. </a:t>
            </a:r>
            <a:br>
              <a:rPr lang="en-US" sz="3200" dirty="0"/>
            </a:br>
            <a:r>
              <a:rPr lang="en-US" sz="3200" dirty="0"/>
              <a:t>	He can </a:t>
            </a:r>
            <a:r>
              <a:rPr lang="en-US" sz="3200" u="sng" dirty="0"/>
              <a:t>Tel</a:t>
            </a:r>
            <a:r>
              <a:rPr lang="en-US" sz="3200" dirty="0"/>
              <a:t>l, </a:t>
            </a:r>
            <a:r>
              <a:rPr lang="en-US" sz="3200" u="sng" dirty="0"/>
              <a:t>Show</a:t>
            </a:r>
            <a:r>
              <a:rPr lang="en-US" sz="3200" dirty="0"/>
              <a:t>, or </a:t>
            </a:r>
            <a:r>
              <a:rPr lang="en-US" sz="3200" u="sng" dirty="0"/>
              <a:t>Imply</a:t>
            </a:r>
            <a:r>
              <a:rPr lang="en-US" sz="3200" dirty="0"/>
              <a:t> something in His words. </a:t>
            </a:r>
          </a:p>
          <a:p>
            <a:r>
              <a:rPr lang="en-US" sz="3200" dirty="0"/>
              <a:t>		AKA: Command, Example, Necessary Inference. </a:t>
            </a:r>
          </a:p>
          <a:p>
            <a:r>
              <a:rPr lang="en-US" sz="3200" dirty="0"/>
              <a:t>		These are universal methods of communication. </a:t>
            </a:r>
          </a:p>
          <a:p>
            <a:r>
              <a:rPr lang="en-US" sz="3200" dirty="0"/>
              <a:t>	Can we prove the method wrong without using these? </a:t>
            </a:r>
          </a:p>
        </p:txBody>
      </p:sp>
      <p:sp>
        <p:nvSpPr>
          <p:cNvPr id="2" name="Rectangle: Rounded Corners 1">
            <a:extLst>
              <a:ext uri="{FF2B5EF4-FFF2-40B4-BE49-F238E27FC236}">
                <a16:creationId xmlns:a16="http://schemas.microsoft.com/office/drawing/2014/main" id="{00B16D04-6F22-2BBE-EE75-DA3A9C0A2452}"/>
              </a:ext>
            </a:extLst>
          </p:cNvPr>
          <p:cNvSpPr/>
          <p:nvPr/>
        </p:nvSpPr>
        <p:spPr>
          <a:xfrm>
            <a:off x="883088" y="3025231"/>
            <a:ext cx="10621557" cy="32886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algn="just" defTabSz="640080">
              <a:spcBef>
                <a:spcPts val="0"/>
              </a:spcBef>
              <a:spcAft>
                <a:spcPts val="0"/>
              </a:spcAft>
            </a:pPr>
            <a:r>
              <a:rPr lang="en-US" sz="2800" dirty="0">
                <a:effectLst/>
                <a:latin typeface="Arial Narrow" panose="020B0606020202030204" pitchFamily="34" charset="0"/>
                <a:ea typeface="Calibri" panose="020F0502020204030204" pitchFamily="34" charset="0"/>
                <a:cs typeface="Times New Roman" panose="02020603050405020304" pitchFamily="18" charset="0"/>
              </a:rPr>
              <a:t>Yes, we need God’s authority. But command, example, necessary inference wouldn’t hold up in a court of law. It is flawed and inconsistent in its application. I don’t read my Bible with that filter. The argument for authority isn’t laughable, the hermeneutic is, and yes it should be thrown out…I think that we are to be Christ followers. That being said, if Jesus did it or talked about it, then we can do it… So, my means of establishing authority is simple. If the principle is found in Scripture, we have freedom to apply that principle.</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peech Bubble: Rectangle with Corners Rounded 4">
            <a:extLst>
              <a:ext uri="{FF2B5EF4-FFF2-40B4-BE49-F238E27FC236}">
                <a16:creationId xmlns:a16="http://schemas.microsoft.com/office/drawing/2014/main" id="{26333D25-77FE-475B-E2E0-B3FE26EACB2A}"/>
              </a:ext>
            </a:extLst>
          </p:cNvPr>
          <p:cNvSpPr/>
          <p:nvPr/>
        </p:nvSpPr>
        <p:spPr>
          <a:xfrm>
            <a:off x="1156669" y="1926423"/>
            <a:ext cx="5440074" cy="1106475"/>
          </a:xfrm>
          <a:prstGeom prst="wedgeRoundRectCallout">
            <a:avLst>
              <a:gd name="adj1" fmla="val 28542"/>
              <a:gd name="adj2" fmla="val 115932"/>
              <a:gd name="adj3" fmla="val 16667"/>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b="1" dirty="0"/>
              <a:t>1)</a:t>
            </a:r>
            <a:r>
              <a:rPr lang="en-US" sz="2800" dirty="0"/>
              <a:t> Inaccurate, courts DO use them: </a:t>
            </a:r>
            <a:br>
              <a:rPr lang="en-US" sz="2800" dirty="0"/>
            </a:br>
            <a:r>
              <a:rPr lang="en-US" sz="2800" dirty="0"/>
              <a:t>statutes, precedents, inferences. </a:t>
            </a:r>
          </a:p>
        </p:txBody>
      </p:sp>
      <p:sp>
        <p:nvSpPr>
          <p:cNvPr id="6" name="Speech Bubble: Rectangle with Corners Rounded 5">
            <a:extLst>
              <a:ext uri="{FF2B5EF4-FFF2-40B4-BE49-F238E27FC236}">
                <a16:creationId xmlns:a16="http://schemas.microsoft.com/office/drawing/2014/main" id="{5D480DC4-A4F0-81E1-FA88-E7A02894765A}"/>
              </a:ext>
            </a:extLst>
          </p:cNvPr>
          <p:cNvSpPr/>
          <p:nvPr/>
        </p:nvSpPr>
        <p:spPr>
          <a:xfrm>
            <a:off x="4625922" y="5662264"/>
            <a:ext cx="7017632" cy="1005886"/>
          </a:xfrm>
          <a:prstGeom prst="wedgeRoundRectCallout">
            <a:avLst>
              <a:gd name="adj1" fmla="val 18455"/>
              <a:gd name="adj2" fmla="val -87297"/>
              <a:gd name="adj3" fmla="val 16667"/>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800" b="1" dirty="0"/>
              <a:t>2)</a:t>
            </a:r>
            <a:r>
              <a:rPr lang="en-US" sz="2800" dirty="0"/>
              <a:t> If Jesus did it (example) or talked about it (command) we can do it (implication).</a:t>
            </a:r>
          </a:p>
        </p:txBody>
      </p:sp>
    </p:spTree>
    <p:extLst>
      <p:ext uri="{BB962C8B-B14F-4D97-AF65-F5344CB8AC3E}">
        <p14:creationId xmlns:p14="http://schemas.microsoft.com/office/powerpoint/2010/main" val="21459500"/>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par>
                          <p:cTn id="15" fill="hold">
                            <p:stCondLst>
                              <p:cond delay="500"/>
                            </p:stCondLst>
                            <p:childTnLst>
                              <p:par>
                                <p:cTn id="16" presetID="22" presetClass="entr" presetSubtype="1" fill="hold" grpId="0" nodeType="after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ipe(up)">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0691B287-F06B-589A-EDE9-C097811B9622}"/>
              </a:ext>
            </a:extLst>
          </p:cNvPr>
          <p:cNvPicPr>
            <a:picLocks noChangeAspect="1" noChangeArrowheads="1"/>
          </p:cNvPicPr>
          <p:nvPr/>
        </p:nvPicPr>
        <p:blipFill rotWithShape="1">
          <a:blip r:embed="rId2">
            <a:alphaModFix amt="20000"/>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b="17904"/>
          <a:stretch/>
        </p:blipFill>
        <p:spPr bwMode="auto">
          <a:xfrm>
            <a:off x="1731041" y="2090165"/>
            <a:ext cx="8729917" cy="478559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a:extLst>
              <a:ext uri="{FF2B5EF4-FFF2-40B4-BE49-F238E27FC236}">
                <a16:creationId xmlns:a16="http://schemas.microsoft.com/office/drawing/2014/main" id="{C348CE11-8732-7CAF-72F4-9ADAFA267D36}"/>
              </a:ext>
            </a:extLst>
          </p:cNvPr>
          <p:cNvSpPr>
            <a:spLocks noGrp="1"/>
          </p:cNvSpPr>
          <p:nvPr>
            <p:ph type="title"/>
          </p:nvPr>
        </p:nvSpPr>
        <p:spPr>
          <a:xfrm>
            <a:off x="0" y="128646"/>
            <a:ext cx="12192000" cy="1051755"/>
          </a:xfrm>
          <a:solidFill>
            <a:schemeClr val="accent4">
              <a:lumMod val="20000"/>
              <a:lumOff val="80000"/>
            </a:schemeClr>
          </a:solidFill>
          <a:ln w="28575">
            <a:solidFill>
              <a:schemeClr val="accent5">
                <a:lumMod val="60000"/>
                <a:lumOff val="40000"/>
              </a:schemeClr>
            </a:solidFill>
          </a:ln>
        </p:spPr>
        <p:txBody>
          <a:bodyPr>
            <a:normAutofit/>
          </a:bodyPr>
          <a:lstStyle/>
          <a:p>
            <a:pPr algn="ctr"/>
            <a:r>
              <a:rPr lang="en-US" sz="6600" b="1" dirty="0">
                <a:ln w="9525">
                  <a:solidFill>
                    <a:schemeClr val="bg1"/>
                  </a:solidFill>
                  <a:prstDash val="solid"/>
                </a:ln>
                <a:solidFill>
                  <a:schemeClr val="accent2"/>
                </a:solidFill>
                <a:effectLst>
                  <a:outerShdw blurRad="12700" dist="38100" dir="2700000" algn="tl" rotWithShape="0">
                    <a:schemeClr val="accent5">
                      <a:lumMod val="60000"/>
                      <a:lumOff val="40000"/>
                    </a:schemeClr>
                  </a:outerShdw>
                </a:effectLst>
                <a:latin typeface="American Purpose" pitchFamily="2" charset="0"/>
              </a:rPr>
              <a:t>1</a:t>
            </a:r>
            <a:r>
              <a:rPr lang="en-US" sz="6600" b="1" baseline="30000" dirty="0">
                <a:ln w="9525">
                  <a:solidFill>
                    <a:schemeClr val="bg1"/>
                  </a:solidFill>
                  <a:prstDash val="solid"/>
                </a:ln>
                <a:solidFill>
                  <a:schemeClr val="accent2"/>
                </a:solidFill>
                <a:effectLst>
                  <a:outerShdw blurRad="12700" dist="38100" dir="2700000" algn="tl" rotWithShape="0">
                    <a:schemeClr val="accent5">
                      <a:lumMod val="60000"/>
                      <a:lumOff val="40000"/>
                    </a:schemeClr>
                  </a:outerShdw>
                </a:effectLst>
                <a:latin typeface="American Purpose" pitchFamily="2" charset="0"/>
              </a:rPr>
              <a:t>st</a:t>
            </a:r>
            <a:r>
              <a:rPr lang="en-US" sz="6600" b="1" dirty="0">
                <a:ln w="9525">
                  <a:solidFill>
                    <a:schemeClr val="bg1"/>
                  </a:solidFill>
                  <a:prstDash val="solid"/>
                </a:ln>
                <a:solidFill>
                  <a:schemeClr val="accent2"/>
                </a:solidFill>
                <a:effectLst>
                  <a:outerShdw blurRad="12700" dist="38100" dir="2700000" algn="tl" rotWithShape="0">
                    <a:schemeClr val="accent5">
                      <a:lumMod val="60000"/>
                      <a:lumOff val="40000"/>
                    </a:schemeClr>
                  </a:outerShdw>
                </a:effectLst>
                <a:latin typeface="American Purpose" pitchFamily="2" charset="0"/>
              </a:rPr>
              <a:t> Principles of Communication</a:t>
            </a:r>
          </a:p>
        </p:txBody>
      </p:sp>
      <p:sp>
        <p:nvSpPr>
          <p:cNvPr id="3" name="TextBox 2">
            <a:extLst>
              <a:ext uri="{FF2B5EF4-FFF2-40B4-BE49-F238E27FC236}">
                <a16:creationId xmlns:a16="http://schemas.microsoft.com/office/drawing/2014/main" id="{3F0D9D8E-F8DD-8BF6-FFE0-EF4F30911CBA}"/>
              </a:ext>
            </a:extLst>
          </p:cNvPr>
          <p:cNvSpPr txBox="1"/>
          <p:nvPr/>
        </p:nvSpPr>
        <p:spPr>
          <a:xfrm>
            <a:off x="559837" y="1334267"/>
            <a:ext cx="10954139" cy="5078313"/>
          </a:xfrm>
          <a:prstGeom prst="rect">
            <a:avLst/>
          </a:prstGeom>
          <a:noFill/>
        </p:spPr>
        <p:txBody>
          <a:bodyPr wrap="square" rtlCol="0">
            <a:spAutoFit/>
          </a:bodyPr>
          <a:lstStyle/>
          <a:p>
            <a:r>
              <a:rPr lang="en-US" sz="3200" b="1" dirty="0">
                <a:solidFill>
                  <a:schemeClr val="bg1">
                    <a:lumMod val="65000"/>
                  </a:schemeClr>
                </a:solidFill>
              </a:rPr>
              <a:t>A) God Expects Us To WORK At Understanding Him (Eph 4-5)</a:t>
            </a:r>
          </a:p>
          <a:p>
            <a:r>
              <a:rPr lang="en-US" sz="3200" b="1" dirty="0">
                <a:solidFill>
                  <a:schemeClr val="bg1">
                    <a:lumMod val="65000"/>
                  </a:schemeClr>
                </a:solidFill>
              </a:rPr>
              <a:t>B) There Are Wrong Methods of Discernment </a:t>
            </a:r>
          </a:p>
          <a:p>
            <a:r>
              <a:rPr lang="en-US" sz="3200" b="1" dirty="0">
                <a:solidFill>
                  <a:schemeClr val="bg1">
                    <a:lumMod val="65000"/>
                  </a:schemeClr>
                </a:solidFill>
              </a:rPr>
              <a:t>C) How Does God Communicate? Like all His beings…</a:t>
            </a:r>
          </a:p>
          <a:p>
            <a:r>
              <a:rPr lang="en-US" sz="3200" dirty="0">
                <a:solidFill>
                  <a:schemeClr val="bg1">
                    <a:lumMod val="65000"/>
                  </a:schemeClr>
                </a:solidFill>
              </a:rPr>
              <a:t>	He can </a:t>
            </a:r>
            <a:r>
              <a:rPr lang="en-US" sz="3200" u="sng" dirty="0">
                <a:solidFill>
                  <a:schemeClr val="bg1">
                    <a:lumMod val="65000"/>
                  </a:schemeClr>
                </a:solidFill>
              </a:rPr>
              <a:t>Tel</a:t>
            </a:r>
            <a:r>
              <a:rPr lang="en-US" sz="3200" dirty="0">
                <a:solidFill>
                  <a:schemeClr val="bg1">
                    <a:lumMod val="65000"/>
                  </a:schemeClr>
                </a:solidFill>
              </a:rPr>
              <a:t>l, </a:t>
            </a:r>
            <a:r>
              <a:rPr lang="en-US" sz="3200" u="sng" dirty="0">
                <a:solidFill>
                  <a:schemeClr val="bg1">
                    <a:lumMod val="65000"/>
                  </a:schemeClr>
                </a:solidFill>
              </a:rPr>
              <a:t>Show</a:t>
            </a:r>
            <a:r>
              <a:rPr lang="en-US" sz="3200" dirty="0">
                <a:solidFill>
                  <a:schemeClr val="bg1">
                    <a:lumMod val="65000"/>
                  </a:schemeClr>
                </a:solidFill>
              </a:rPr>
              <a:t>, or </a:t>
            </a:r>
            <a:r>
              <a:rPr lang="en-US" sz="3200" u="sng" dirty="0">
                <a:solidFill>
                  <a:schemeClr val="bg1">
                    <a:lumMod val="65000"/>
                  </a:schemeClr>
                </a:solidFill>
              </a:rPr>
              <a:t>Imply</a:t>
            </a:r>
            <a:r>
              <a:rPr lang="en-US" sz="3200" dirty="0">
                <a:solidFill>
                  <a:schemeClr val="bg1">
                    <a:lumMod val="65000"/>
                  </a:schemeClr>
                </a:solidFill>
              </a:rPr>
              <a:t> something in His words. </a:t>
            </a:r>
          </a:p>
          <a:p>
            <a:r>
              <a:rPr lang="en-US" sz="3600" b="1" dirty="0"/>
              <a:t>D) Jesus Used These Three Methods: </a:t>
            </a:r>
            <a:endParaRPr lang="en-US" sz="3600" dirty="0"/>
          </a:p>
          <a:p>
            <a:r>
              <a:rPr lang="en-US" sz="3200" b="1" dirty="0"/>
              <a:t>	[Mk 12:28-34]</a:t>
            </a:r>
            <a:r>
              <a:rPr lang="en-US" sz="3200" dirty="0"/>
              <a:t> Clarity about commands. </a:t>
            </a:r>
          </a:p>
          <a:p>
            <a:r>
              <a:rPr lang="en-US" sz="3200" b="1" dirty="0"/>
              <a:t>	[12:38-40, 41-44] </a:t>
            </a:r>
            <a:r>
              <a:rPr lang="en-US" sz="3200" dirty="0"/>
              <a:t>Both bad &amp; good examples. </a:t>
            </a:r>
          </a:p>
          <a:p>
            <a:r>
              <a:rPr lang="en-US" sz="3200" b="1" dirty="0"/>
              <a:t>	[12:35-37] </a:t>
            </a:r>
            <a:r>
              <a:rPr lang="en-US" sz="3200" dirty="0"/>
              <a:t>Jesus draws a forced conclusion. </a:t>
            </a:r>
          </a:p>
          <a:p>
            <a:r>
              <a:rPr lang="en-US" sz="3200" i="1" dirty="0"/>
              <a:t>		Jesus walked as a man &amp; reasoned with man. </a:t>
            </a:r>
          </a:p>
          <a:p>
            <a:r>
              <a:rPr lang="en-US" sz="3200" dirty="0"/>
              <a:t>	Later, Peter has the same thing in </a:t>
            </a:r>
            <a:r>
              <a:rPr lang="en-US" sz="3200" b="1" dirty="0"/>
              <a:t>[Act 10:25-29, 34]</a:t>
            </a:r>
          </a:p>
        </p:txBody>
      </p:sp>
    </p:spTree>
    <p:extLst>
      <p:ext uri="{BB962C8B-B14F-4D97-AF65-F5344CB8AC3E}">
        <p14:creationId xmlns:p14="http://schemas.microsoft.com/office/powerpoint/2010/main" val="3284964252"/>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523</Words>
  <Application>Microsoft Office PowerPoint</Application>
  <PresentationFormat>Widescreen</PresentationFormat>
  <Paragraphs>37</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American Purpose</vt:lpstr>
      <vt:lpstr>Arial</vt:lpstr>
      <vt:lpstr>Arial Narrow</vt:lpstr>
      <vt:lpstr>Calibri</vt:lpstr>
      <vt:lpstr>Calibri Light</vt:lpstr>
      <vt:lpstr>Office Theme</vt:lpstr>
      <vt:lpstr>1st Principles of Communication</vt:lpstr>
      <vt:lpstr>1st Principles of Communication</vt:lpstr>
      <vt:lpstr>1st Principles of Communication</vt:lpstr>
      <vt:lpstr>1st Principles of Communication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Principles of Communication</dc:title>
  <dc:creator>Coulter Wickerham</dc:creator>
  <cp:lastModifiedBy>Coulter Wickerham</cp:lastModifiedBy>
  <cp:revision>4</cp:revision>
  <dcterms:created xsi:type="dcterms:W3CDTF">2023-04-15T04:10:21Z</dcterms:created>
  <dcterms:modified xsi:type="dcterms:W3CDTF">2023-04-15T05:19:31Z</dcterms:modified>
</cp:coreProperties>
</file>