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61" r:id="rId3"/>
    <p:sldId id="257" r:id="rId4"/>
    <p:sldId id="263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9F9B"/>
    <a:srgbClr val="66FF66"/>
    <a:srgbClr val="FFFF89"/>
    <a:srgbClr val="FFDE53"/>
    <a:srgbClr val="F68B32"/>
    <a:srgbClr val="339933"/>
    <a:srgbClr val="006600"/>
    <a:srgbClr val="8B8B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29B0A8-D848-86DC-200C-57421D53FB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27EE8-32F2-4263-BE5D-98C2640DFF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9CC0E2-991E-4088-8104-F8EB12E0109B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0F5784-189D-E72A-E053-074C0A8A6E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0192711-2885-0EBE-F42C-563DAA715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D10C8-5472-A75A-C47B-1AD71059E4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34BC4-D29B-10C0-4C2B-205629845B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A2D598-483F-49CA-B282-3A7C90266E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A7CE8-5ECB-CE79-179D-BC0C5C84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1F51-B42B-43D7-9AB7-835E1458B9FB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94C37-3D25-1704-DBD1-0283CE97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7267A-B199-1362-12E0-68DEDF87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DD3A4-39B9-4E17-BBFD-8768A1785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9853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D18C0-AE6A-6749-C43E-A17E1E27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0831-7F6F-4D11-91B2-077240CD7BD8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33811-0F59-2F75-BE12-3F11645B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FD30-D6DF-83D7-88A2-BA2D52618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594FD-89C0-4FA4-8D9D-17F7552F7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89814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2A2A-E7CF-C6DE-6311-59CF5097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36FD-5F36-48A3-AF04-177154104BFD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8B22-3705-1A4C-7675-EA86786B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D4F04-B430-EFD5-EA6E-FFA9196C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78764-F887-46FF-991C-20CCEA6FD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3547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DE59F-C4FF-F4CF-2E65-40381782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AA4B-09E6-42F3-A456-29EDB73CB7C5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BCAAB-8AB6-8871-AF00-2FE3C207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0B2A2-B2E1-7BAF-AB61-EC071601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39553-CF66-4EB0-AB7F-5D0B66303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3657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7A40-B2E9-5D00-F1F9-DC47054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0428C-EE32-4C20-A137-09E2DA5153D0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5AB5B-BE9C-DB79-CE49-085A2479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7F5E7-AA3E-2AEE-898D-9281D866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99CD3-F814-4224-A812-DCB85855D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36729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387C3-A96B-C9A9-B182-54841261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A6E8B-B789-4217-BB97-BCE2327FA948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3E502F-F4E1-6784-6BEC-5C16DDB6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3B24EF-140E-5949-9F6D-4DC0296E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542EA-A33C-42F9-8971-85DDD608A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73176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6FA7F21-3CE5-A3CD-0329-D95F193C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01F4-E3B3-4939-A095-8D1C1D51AE2C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05E90F-9C6D-84FE-107D-2B1AA550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FD6A04-2907-927C-11BD-F54C589A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96A7-5A06-46DB-9FBF-D73E6985A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6809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05EA2C-2F67-54D7-61ED-CA7ACFBE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DD01-5F4F-4B78-BFCF-648F27C9CD80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5C43FE-9746-C9B0-1037-32202C64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A13D9D-D041-DD54-2D28-E102BE59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4AD16-02EF-4AB9-9A13-EF001357F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177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4F2343-0260-8CD5-3199-85E21426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828E-9806-4238-98B7-22B53E0E7804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295ABB-ED14-1350-71E7-4E7D4E02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FED046-8B25-2F27-8909-F9E373D5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C3693-02E0-4F02-814C-BC5329441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95835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3CF85E-32D0-4FEB-2495-1E3F919D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210D-8AD1-4BDE-8AF2-61356AE9147A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183162-91DF-BCCC-AC92-D74F0197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0B2925-4F6D-BF6B-9EAC-80C85068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08E17-11A6-49E3-9884-9DF64E955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2161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03CCC0-5C2A-6D14-FE46-A5DB8C6F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BC3F-87DE-4652-9B83-C38C5AC811C4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BE40E-9B08-615B-9387-CAA79CFF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B2E516-2954-4DB2-7E84-FA75DA67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2DCFE-1021-4FF7-8679-571D9833B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04776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859F792-1A99-0257-8CD1-C16D7389EE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01FC3CB-A0F2-191A-B69B-0EDB02D7F8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AA317-FB98-909D-5406-118EAB9C1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1C0E44-2957-47ED-B166-CD23BE78BD1A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42AAF-3A73-D819-4E04-8731076B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A1DCE-A1FA-EDD7-2C0E-4251DC66D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2263D7A-0435-401C-A95F-C480A5D1D7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" descr="hebrews.jpg">
            <a:extLst>
              <a:ext uri="{FF2B5EF4-FFF2-40B4-BE49-F238E27FC236}">
                <a16:creationId xmlns:a16="http://schemas.microsoft.com/office/drawing/2014/main" id="{96552DE0-9B30-B382-C9A8-08073DDF3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33" b="20667"/>
          <a:stretch>
            <a:fillRect/>
          </a:stretch>
        </p:blipFill>
        <p:spPr bwMode="auto">
          <a:xfrm>
            <a:off x="0" y="16764"/>
            <a:ext cx="12192000" cy="127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>
            <a:extLst>
              <a:ext uri="{FF2B5EF4-FFF2-40B4-BE49-F238E27FC236}">
                <a16:creationId xmlns:a16="http://schemas.microsoft.com/office/drawing/2014/main" id="{4FD59A51-BF8B-F0ED-6525-387E98F36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688" y="1667684"/>
            <a:ext cx="1032662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/>
              <a:t>Jesus Is Better:</a:t>
            </a:r>
          </a:p>
          <a:p>
            <a:pPr eaLnBrk="1" hangingPunct="1"/>
            <a:r>
              <a:rPr lang="en-US" altLang="en-US" sz="3600" b="1" dirty="0"/>
              <a:t>1:1-2:18 </a:t>
            </a:r>
            <a:r>
              <a:rPr lang="en-US" altLang="en-US" sz="3600" dirty="0"/>
              <a:t>	The Son &amp; the angels</a:t>
            </a:r>
          </a:p>
          <a:p>
            <a:pPr eaLnBrk="1" hangingPunct="1"/>
            <a:r>
              <a:rPr lang="en-US" altLang="en-US" sz="3600" b="1" dirty="0"/>
              <a:t>3:1-5:10		</a:t>
            </a:r>
            <a:r>
              <a:rPr lang="en-US" altLang="en-US" sz="3600" dirty="0"/>
              <a:t>A faithful &amp; merciful high priest</a:t>
            </a:r>
          </a:p>
          <a:p>
            <a:pPr eaLnBrk="1" hangingPunct="1"/>
            <a:r>
              <a:rPr lang="en-US" altLang="en-US" sz="3600" b="1" dirty="0"/>
              <a:t>5:11-10:39	</a:t>
            </a:r>
            <a:r>
              <a:rPr lang="en-US" altLang="en-US" sz="3600" dirty="0"/>
              <a:t>A perfect &amp; eternal high priest</a:t>
            </a:r>
          </a:p>
          <a:p>
            <a:pPr eaLnBrk="1" hangingPunct="1"/>
            <a:r>
              <a:rPr lang="en-US" altLang="en-US" sz="3600" b="1" dirty="0"/>
              <a:t>11:1-12:29	</a:t>
            </a:r>
            <a:r>
              <a:rPr lang="en-US" altLang="en-US" sz="3600" dirty="0"/>
              <a:t>Faith &amp; Perseverance</a:t>
            </a:r>
          </a:p>
          <a:p>
            <a:pPr eaLnBrk="1" hangingPunct="1"/>
            <a:r>
              <a:rPr lang="en-US" altLang="en-US" sz="3600" b="1" dirty="0"/>
              <a:t>13:1-25</a:t>
            </a:r>
            <a:r>
              <a:rPr lang="en-US" altLang="en-US" sz="3600" dirty="0"/>
              <a:t>		A God Honoring Life Style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959D4889-7086-C7D4-5EF2-669245C5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2192000" cy="838200"/>
          </a:xfrm>
          <a:prstGeom prst="rect">
            <a:avLst/>
          </a:prstGeom>
          <a:solidFill>
            <a:srgbClr val="B825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" name="Content Placeholder 4" descr="hebrewsBETTER.jpg">
            <a:extLst>
              <a:ext uri="{FF2B5EF4-FFF2-40B4-BE49-F238E27FC236}">
                <a16:creationId xmlns:a16="http://schemas.microsoft.com/office/drawing/2014/main" id="{172EB9D3-2B49-E861-6C85-CC53F51D7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32458"/>
          <a:stretch>
            <a:fillRect/>
          </a:stretch>
        </p:blipFill>
        <p:spPr bwMode="auto">
          <a:xfrm>
            <a:off x="1524000" y="604808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 descr="hebrews.jpg">
            <a:extLst>
              <a:ext uri="{FF2B5EF4-FFF2-40B4-BE49-F238E27FC236}">
                <a16:creationId xmlns:a16="http://schemas.microsoft.com/office/drawing/2014/main" id="{43213C07-70A9-A874-280E-EE212EDF3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33" b="20667"/>
          <a:stretch>
            <a:fillRect/>
          </a:stretch>
        </p:blipFill>
        <p:spPr bwMode="auto">
          <a:xfrm>
            <a:off x="0" y="0"/>
            <a:ext cx="1219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>
            <a:extLst>
              <a:ext uri="{FF2B5EF4-FFF2-40B4-BE49-F238E27FC236}">
                <a16:creationId xmlns:a16="http://schemas.microsoft.com/office/drawing/2014/main" id="{684390FE-08F7-62E7-C5AB-84628626A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11125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alibri" panose="020F0502020204030204" pitchFamily="34" charset="0"/>
              </a:rPr>
              <a:t>[1:1-4]</a:t>
            </a:r>
            <a:r>
              <a:rPr lang="en-US" altLang="en-US" sz="3600" dirty="0">
                <a:latin typeface="Calibri" panose="020F0502020204030204" pitchFamily="34" charset="0"/>
              </a:rPr>
              <a:t> God has spoken in </a:t>
            </a:r>
            <a:r>
              <a:rPr lang="en-US" altLang="en-US" sz="3600" i="1" dirty="0">
                <a:latin typeface="Calibri" panose="020F0502020204030204" pitchFamily="34" charset="0"/>
              </a:rPr>
              <a:t>many ways</a:t>
            </a:r>
            <a:r>
              <a:rPr lang="en-US" altLang="en-US" sz="3600" dirty="0">
                <a:latin typeface="Calibri" panose="020F0502020204030204" pitchFamily="34" charset="0"/>
              </a:rPr>
              <a:t>. </a:t>
            </a:r>
            <a:br>
              <a:rPr lang="en-US" altLang="en-US" sz="3600" dirty="0">
                <a:latin typeface="Calibri" panose="020F0502020204030204" pitchFamily="34" charset="0"/>
              </a:rPr>
            </a:br>
            <a:r>
              <a:rPr lang="en-US" altLang="en-US" sz="3600" dirty="0">
                <a:latin typeface="Calibri" panose="020F0502020204030204" pitchFamily="34" charset="0"/>
              </a:rPr>
              <a:t>	In these </a:t>
            </a:r>
            <a:r>
              <a:rPr lang="en-US" altLang="en-US" sz="3600" i="1" dirty="0">
                <a:latin typeface="Calibri" panose="020F0502020204030204" pitchFamily="34" charset="0"/>
              </a:rPr>
              <a:t>last days</a:t>
            </a:r>
            <a:r>
              <a:rPr lang="en-US" altLang="en-US" sz="3600" dirty="0">
                <a:latin typeface="Calibri" panose="020F0502020204030204" pitchFamily="34" charset="0"/>
              </a:rPr>
              <a:t> He used His Son! cf. </a:t>
            </a:r>
            <a:r>
              <a:rPr lang="en-US" altLang="en-US" sz="3600" b="1" dirty="0">
                <a:latin typeface="Calibri" panose="020F0502020204030204" pitchFamily="34" charset="0"/>
              </a:rPr>
              <a:t>[Acts 2:14-21]</a:t>
            </a:r>
          </a:p>
          <a:p>
            <a:pPr eaLnBrk="1" hangingPunct="1"/>
            <a:endParaRPr lang="en-US" altLang="en-US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600" dirty="0">
                <a:latin typeface="Calibri" panose="020F0502020204030204" pitchFamily="34" charset="0"/>
              </a:rPr>
              <a:t>The Son’s traits are all-encompassing. </a:t>
            </a:r>
            <a:r>
              <a:rPr lang="en-US" altLang="en-US" sz="3600" b="1" dirty="0">
                <a:latin typeface="Calibri" panose="020F0502020204030204" pitchFamily="34" charset="0"/>
              </a:rPr>
              <a:t>v2-13</a:t>
            </a:r>
          </a:p>
          <a:p>
            <a:pPr eaLnBrk="1" hangingPunct="1"/>
            <a:r>
              <a:rPr lang="en-US" altLang="en-US" sz="3600" dirty="0">
                <a:latin typeface="Calibri" panose="020F0502020204030204" pitchFamily="34" charset="0"/>
              </a:rPr>
              <a:t>    He provides the </a:t>
            </a:r>
            <a:r>
              <a:rPr lang="en-US" altLang="en-US" sz="3600" i="1" dirty="0">
                <a:latin typeface="Calibri" panose="020F0502020204030204" pitchFamily="34" charset="0"/>
              </a:rPr>
              <a:t>purification for sins</a:t>
            </a:r>
            <a:r>
              <a:rPr lang="en-US" altLang="en-US" sz="3600" dirty="0">
                <a:latin typeface="Calibri" panose="020F0502020204030204" pitchFamily="34" charset="0"/>
              </a:rPr>
              <a:t>! </a:t>
            </a:r>
          </a:p>
          <a:p>
            <a:pPr eaLnBrk="1" hangingPunct="1"/>
            <a:r>
              <a:rPr lang="en-US" altLang="en-US" sz="3600" dirty="0">
                <a:latin typeface="Calibri" panose="020F0502020204030204" pitchFamily="34" charset="0"/>
              </a:rPr>
              <a:t>    He is our prophet, priest, &amp; King! 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7F63B56D-9829-8C29-4DDD-361B5129E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2192000" cy="838200"/>
          </a:xfrm>
          <a:prstGeom prst="rect">
            <a:avLst/>
          </a:prstGeom>
          <a:solidFill>
            <a:srgbClr val="B825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" name="Content Placeholder 4" descr="hebrewsBETTER.jpg">
            <a:extLst>
              <a:ext uri="{FF2B5EF4-FFF2-40B4-BE49-F238E27FC236}">
                <a16:creationId xmlns:a16="http://schemas.microsoft.com/office/drawing/2014/main" id="{4C8DF525-76A4-96DD-B75D-98274AA05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32458"/>
          <a:stretch>
            <a:fillRect/>
          </a:stretch>
        </p:blipFill>
        <p:spPr bwMode="auto">
          <a:xfrm>
            <a:off x="1524000" y="604808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5" descr="hebrews.jpg">
            <a:extLst>
              <a:ext uri="{FF2B5EF4-FFF2-40B4-BE49-F238E27FC236}">
                <a16:creationId xmlns:a16="http://schemas.microsoft.com/office/drawing/2014/main" id="{D8B46B44-68C4-F292-F09E-65368B41D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33" b="20667"/>
          <a:stretch>
            <a:fillRect/>
          </a:stretch>
        </p:blipFill>
        <p:spPr bwMode="auto">
          <a:xfrm>
            <a:off x="0" y="0"/>
            <a:ext cx="1219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>
            <a:extLst>
              <a:ext uri="{FF2B5EF4-FFF2-40B4-BE49-F238E27FC236}">
                <a16:creationId xmlns:a16="http://schemas.microsoft.com/office/drawing/2014/main" id="{80AC5EF1-A56E-6AE1-B814-3A56CE21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57" y="1676400"/>
            <a:ext cx="11359286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</a:rPr>
              <a:t>1:4-2:18</a:t>
            </a:r>
            <a:r>
              <a:rPr lang="en-US" altLang="en-US" sz="4000" dirty="0">
                <a:latin typeface="Calibri" panose="020F0502020204030204" pitchFamily="34" charset="0"/>
              </a:rPr>
              <a:t> Why emphasize </a:t>
            </a:r>
            <a:r>
              <a:rPr lang="en-US" altLang="en-US" sz="4000" i="1" dirty="0">
                <a:latin typeface="Calibri" panose="020F0502020204030204" pitchFamily="34" charset="0"/>
              </a:rPr>
              <a:t>better than angels</a:t>
            </a:r>
            <a:r>
              <a:rPr lang="en-US" altLang="en-US" sz="4000" dirty="0">
                <a:latin typeface="Calibri" panose="020F0502020204030204" pitchFamily="34" charset="0"/>
              </a:rPr>
              <a:t>? </a:t>
            </a:r>
          </a:p>
          <a:p>
            <a:pPr eaLnBrk="1" hangingPunct="1"/>
            <a:r>
              <a:rPr lang="en-US" altLang="en-US" sz="3400" dirty="0">
                <a:latin typeface="Calibri" panose="020F0502020204030204" pitchFamily="34" charset="0"/>
              </a:rPr>
              <a:t>	Jewish belief they mediated The Law </a:t>
            </a:r>
            <a:r>
              <a:rPr lang="en-US" altLang="en-US" sz="3400" b="1" dirty="0">
                <a:latin typeface="Calibri" panose="020F0502020204030204" pitchFamily="34" charset="0"/>
              </a:rPr>
              <a:t>Gal 3:19</a:t>
            </a:r>
            <a:endParaRPr lang="en-US" altLang="en-US" sz="3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400" dirty="0">
                <a:latin typeface="Calibri" panose="020F0502020204030204" pitchFamily="34" charset="0"/>
              </a:rPr>
              <a:t>	NEVER were they described with these traits. </a:t>
            </a:r>
          </a:p>
          <a:p>
            <a:pPr eaLnBrk="1" hangingPunct="1"/>
            <a:endParaRPr lang="en-US" altLang="en-US" sz="34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600" b="1" dirty="0">
                <a:latin typeface="Calibri" panose="020F0502020204030204" pitchFamily="34" charset="0"/>
              </a:rPr>
              <a:t>More importantly, the angels didn’t explain the OT. </a:t>
            </a:r>
            <a:endParaRPr lang="en-US" altLang="en-US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3400" b="1" dirty="0">
                <a:latin typeface="Calibri" panose="020F0502020204030204" pitchFamily="34" charset="0"/>
              </a:rPr>
              <a:t>     </a:t>
            </a:r>
            <a:r>
              <a:rPr lang="en-US" altLang="en-US" sz="3400" dirty="0">
                <a:latin typeface="Calibri" panose="020F0502020204030204" pitchFamily="34" charset="0"/>
              </a:rPr>
              <a:t>Ch 1 uses several verses, Ch 2 mainly </a:t>
            </a:r>
            <a:r>
              <a:rPr lang="en-US" altLang="en-US" sz="3400" b="1" dirty="0">
                <a:latin typeface="Calibri" panose="020F0502020204030204" pitchFamily="34" charset="0"/>
              </a:rPr>
              <a:t>Ps 8</a:t>
            </a:r>
            <a:r>
              <a:rPr lang="en-US" altLang="en-US" sz="3400" dirty="0"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en-US" altLang="en-US" sz="3400" dirty="0">
                <a:latin typeface="Calibri" panose="020F0502020204030204" pitchFamily="34" charset="0"/>
              </a:rPr>
              <a:t>	</a:t>
            </a:r>
            <a:r>
              <a:rPr lang="en-US" altLang="en-US" sz="3400" b="1" dirty="0">
                <a:latin typeface="Calibri" panose="020F0502020204030204" pitchFamily="34" charset="0"/>
              </a:rPr>
              <a:t>Hebrews</a:t>
            </a:r>
            <a:r>
              <a:rPr lang="en-US" altLang="en-US" sz="3400" dirty="0">
                <a:latin typeface="Calibri" panose="020F0502020204030204" pitchFamily="34" charset="0"/>
              </a:rPr>
              <a:t> is a great example of </a:t>
            </a:r>
            <a:r>
              <a:rPr lang="en-US" altLang="en-US" sz="3400" b="1" dirty="0">
                <a:latin typeface="Calibri" panose="020F0502020204030204" pitchFamily="34" charset="0"/>
              </a:rPr>
              <a:t>[Lk 24:44-45]</a:t>
            </a:r>
            <a:r>
              <a:rPr lang="en-US" altLang="en-US" sz="3400" dirty="0">
                <a:latin typeface="Calibri" panose="020F0502020204030204" pitchFamily="34" charset="0"/>
              </a:rPr>
              <a:t>!</a:t>
            </a:r>
            <a:endParaRPr lang="en-US" altLang="en-US" sz="3400" b="1" dirty="0">
              <a:latin typeface="Calibri" panose="020F050202020403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C234971F-A906-02A8-6C66-65DBAB42C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2192000" cy="838200"/>
          </a:xfrm>
          <a:prstGeom prst="rect">
            <a:avLst/>
          </a:prstGeom>
          <a:solidFill>
            <a:srgbClr val="B825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" name="Content Placeholder 4" descr="hebrewsBETTER.jpg">
            <a:extLst>
              <a:ext uri="{FF2B5EF4-FFF2-40B4-BE49-F238E27FC236}">
                <a16:creationId xmlns:a16="http://schemas.microsoft.com/office/drawing/2014/main" id="{FCD8F2C8-6E54-2328-B76B-0608C528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32458"/>
          <a:stretch>
            <a:fillRect/>
          </a:stretch>
        </p:blipFill>
        <p:spPr bwMode="auto">
          <a:xfrm>
            <a:off x="1524000" y="604808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hebrews.jpg">
            <a:extLst>
              <a:ext uri="{FF2B5EF4-FFF2-40B4-BE49-F238E27FC236}">
                <a16:creationId xmlns:a16="http://schemas.microsoft.com/office/drawing/2014/main" id="{96B4894C-C568-A282-CAE3-5687EE288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33" b="20667"/>
          <a:stretch>
            <a:fillRect/>
          </a:stretch>
        </p:blipFill>
        <p:spPr bwMode="auto">
          <a:xfrm>
            <a:off x="0" y="-9427"/>
            <a:ext cx="1219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>
            <a:extLst>
              <a:ext uri="{FF2B5EF4-FFF2-40B4-BE49-F238E27FC236}">
                <a16:creationId xmlns:a16="http://schemas.microsoft.com/office/drawing/2014/main" id="{F10DA4B9-C32C-BD07-BC0E-D97C35C4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57" y="1676400"/>
            <a:ext cx="1135928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atin typeface="+mn-lt"/>
                <a:cs typeface="Arial" charset="0"/>
              </a:rPr>
              <a:t>[2:1-4] The Logical Conclusion of Ch 1</a:t>
            </a:r>
          </a:p>
          <a:p>
            <a:pPr>
              <a:defRPr/>
            </a:pPr>
            <a:r>
              <a:rPr lang="en-US" sz="3600" dirty="0">
                <a:latin typeface="+mn-lt"/>
                <a:cs typeface="Arial" charset="0"/>
              </a:rPr>
              <a:t>	A great misunderstanding of grace=no judgment.</a:t>
            </a:r>
          </a:p>
          <a:p>
            <a:pPr>
              <a:defRPr/>
            </a:pPr>
            <a:r>
              <a:rPr lang="en-US" sz="3600" dirty="0">
                <a:latin typeface="+mn-lt"/>
                <a:cs typeface="Arial" charset="0"/>
              </a:rPr>
              <a:t>	The truth: greater revelation=greater responsibility!  </a:t>
            </a:r>
            <a:br>
              <a:rPr lang="en-US" sz="3600" dirty="0">
                <a:latin typeface="+mn-lt"/>
                <a:cs typeface="Arial" charset="0"/>
              </a:rPr>
            </a:br>
            <a:endParaRPr lang="en-US" sz="3600" dirty="0"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4000" b="1" dirty="0">
                <a:latin typeface="+mn-lt"/>
                <a:cs typeface="Arial" charset="0"/>
              </a:rPr>
              <a:t>The 1</a:t>
            </a:r>
            <a:r>
              <a:rPr lang="en-US" sz="4000" b="1" baseline="30000" dirty="0">
                <a:latin typeface="+mn-lt"/>
                <a:cs typeface="Arial" charset="0"/>
              </a:rPr>
              <a:t>st</a:t>
            </a:r>
            <a:r>
              <a:rPr lang="en-US" sz="4000" b="1" dirty="0">
                <a:latin typeface="+mn-lt"/>
                <a:cs typeface="Arial" charset="0"/>
              </a:rPr>
              <a:t> of 5 Warning passages in Hebrews: </a:t>
            </a:r>
          </a:p>
          <a:p>
            <a:pPr>
              <a:defRPr/>
            </a:pPr>
            <a:r>
              <a:rPr lang="en-US" sz="3600" dirty="0">
                <a:latin typeface="+mn-lt"/>
                <a:cs typeface="Arial" charset="0"/>
              </a:rPr>
              <a:t>	3:12-4:13, 5:11-6:12; 10:19-39; 12:14-29</a:t>
            </a:r>
          </a:p>
          <a:p>
            <a:pPr>
              <a:defRPr/>
            </a:pPr>
            <a:r>
              <a:rPr lang="en-US" sz="3600" dirty="0">
                <a:latin typeface="+mn-lt"/>
                <a:cs typeface="Arial" charset="0"/>
              </a:rPr>
              <a:t>	Note: Even the writer himself could fall away, “we”! 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B0785196-9AEC-EE04-F7AE-5016F5358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2680"/>
            <a:ext cx="12192000" cy="838200"/>
          </a:xfrm>
          <a:prstGeom prst="rect">
            <a:avLst/>
          </a:prstGeom>
          <a:solidFill>
            <a:srgbClr val="B825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" name="Content Placeholder 4" descr="hebrewsBETTER.jpg">
            <a:extLst>
              <a:ext uri="{FF2B5EF4-FFF2-40B4-BE49-F238E27FC236}">
                <a16:creationId xmlns:a16="http://schemas.microsoft.com/office/drawing/2014/main" id="{C65D1BA2-AAB0-0824-D215-19A41D987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32458"/>
          <a:stretch>
            <a:fillRect/>
          </a:stretch>
        </p:blipFill>
        <p:spPr bwMode="auto">
          <a:xfrm>
            <a:off x="1524000" y="603268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1F7D27-CF50-1DB2-85F4-0360F61E5560}"/>
              </a:ext>
            </a:extLst>
          </p:cNvPr>
          <p:cNvSpPr/>
          <p:nvPr/>
        </p:nvSpPr>
        <p:spPr>
          <a:xfrm>
            <a:off x="964037" y="2286000"/>
            <a:ext cx="10263926" cy="1592580"/>
          </a:xfrm>
          <a:prstGeom prst="roundRect">
            <a:avLst/>
          </a:prstGeom>
          <a:solidFill>
            <a:srgbClr val="A09F9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“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God testified with them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” is legal terminology. </a:t>
            </a:r>
          </a:p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The miracles were observable proofs!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5" descr="hebrews.jpg">
            <a:extLst>
              <a:ext uri="{FF2B5EF4-FFF2-40B4-BE49-F238E27FC236}">
                <a16:creationId xmlns:a16="http://schemas.microsoft.com/office/drawing/2014/main" id="{2C3CB9E1-24E1-D362-BF7A-0D8876E71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33" b="20667"/>
          <a:stretch>
            <a:fillRect/>
          </a:stretch>
        </p:blipFill>
        <p:spPr bwMode="auto">
          <a:xfrm>
            <a:off x="0" y="0"/>
            <a:ext cx="1219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>
            <a:extLst>
              <a:ext uri="{FF2B5EF4-FFF2-40B4-BE49-F238E27FC236}">
                <a16:creationId xmlns:a16="http://schemas.microsoft.com/office/drawing/2014/main" id="{A10FD070-3C6E-4207-303A-F406AAB0C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57" y="1524000"/>
            <a:ext cx="1135928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atin typeface="Calibri" pitchFamily="34" charset="0"/>
                <a:cs typeface="Arial" charset="0"/>
              </a:rPr>
              <a:t>[2:5-9] 1</a:t>
            </a:r>
            <a:r>
              <a:rPr lang="en-US" sz="4000" b="1" baseline="30000" dirty="0">
                <a:latin typeface="Calibri" pitchFamily="34" charset="0"/>
                <a:cs typeface="Arial" charset="0"/>
              </a:rPr>
              <a:t>st</a:t>
            </a:r>
            <a:r>
              <a:rPr lang="en-US" sz="4000" b="1" dirty="0">
                <a:latin typeface="Calibri" pitchFamily="34" charset="0"/>
                <a:cs typeface="Arial" charset="0"/>
              </a:rPr>
              <a:t> of 4 Important Psalms in Hebrews</a:t>
            </a:r>
          </a:p>
          <a:p>
            <a:pPr>
              <a:defRPr/>
            </a:pPr>
            <a:r>
              <a:rPr lang="en-US" sz="3400" dirty="0">
                <a:latin typeface="Calibri" pitchFamily="34" charset="0"/>
                <a:cs typeface="Arial" charset="0"/>
              </a:rPr>
              <a:t>	His Son identifies with our humanity. </a:t>
            </a:r>
          </a:p>
          <a:p>
            <a:pPr>
              <a:defRPr/>
            </a:pPr>
            <a:r>
              <a:rPr lang="en-US" sz="3400" dirty="0">
                <a:latin typeface="Calibri" pitchFamily="34" charset="0"/>
                <a:cs typeface="Arial" charset="0"/>
              </a:rPr>
              <a:t>	This also means He’s tasted our suffering!</a:t>
            </a:r>
          </a:p>
          <a:p>
            <a:pPr>
              <a:defRPr/>
            </a:pPr>
            <a:r>
              <a:rPr lang="en-US" sz="4000" b="1" dirty="0">
                <a:latin typeface="+mj-lt"/>
                <a:cs typeface="Arial" charset="0"/>
              </a:rPr>
              <a:t>2:10-18 Additionally, He calls us brethren! </a:t>
            </a:r>
          </a:p>
          <a:p>
            <a:pPr>
              <a:defRPr/>
            </a:pPr>
            <a:r>
              <a:rPr lang="en-US" sz="3600" dirty="0">
                <a:latin typeface="+mj-lt"/>
                <a:cs typeface="Arial" charset="0"/>
              </a:rPr>
              <a:t>	1</a:t>
            </a:r>
            <a:r>
              <a:rPr lang="en-US" sz="3600" baseline="30000" dirty="0">
                <a:latin typeface="+mj-lt"/>
                <a:cs typeface="Arial" charset="0"/>
              </a:rPr>
              <a:t>st</a:t>
            </a:r>
            <a:r>
              <a:rPr lang="en-US" sz="3600" dirty="0">
                <a:latin typeface="+mj-lt"/>
                <a:cs typeface="Arial" charset="0"/>
              </a:rPr>
              <a:t>, we are to be </a:t>
            </a:r>
            <a:r>
              <a:rPr lang="en-US" sz="3600" i="1" dirty="0">
                <a:latin typeface="+mj-lt"/>
                <a:cs typeface="Arial" charset="0"/>
              </a:rPr>
              <a:t>sanctified</a:t>
            </a:r>
            <a:r>
              <a:rPr lang="en-US" sz="3600" dirty="0">
                <a:latin typeface="+mj-lt"/>
                <a:cs typeface="Arial" charset="0"/>
              </a:rPr>
              <a:t> brethren. </a:t>
            </a:r>
          </a:p>
          <a:p>
            <a:pPr>
              <a:defRPr/>
            </a:pPr>
            <a:r>
              <a:rPr lang="en-US" sz="3600" dirty="0">
                <a:latin typeface="+mj-lt"/>
                <a:cs typeface="Arial" charset="0"/>
              </a:rPr>
              <a:t>	2</a:t>
            </a:r>
            <a:r>
              <a:rPr lang="en-US" sz="3600" baseline="30000" dirty="0">
                <a:latin typeface="+mj-lt"/>
                <a:cs typeface="Arial" charset="0"/>
              </a:rPr>
              <a:t>nd</a:t>
            </a:r>
            <a:r>
              <a:rPr lang="en-US" sz="3600" dirty="0">
                <a:latin typeface="+mj-lt"/>
                <a:cs typeface="Arial" charset="0"/>
              </a:rPr>
              <a:t>, </a:t>
            </a:r>
            <a:r>
              <a:rPr lang="en-US" sz="3600" i="1" dirty="0">
                <a:latin typeface="+mj-lt"/>
                <a:cs typeface="Arial" charset="0"/>
              </a:rPr>
              <a:t>He isn’t ashamed</a:t>
            </a:r>
            <a:r>
              <a:rPr lang="en-US" sz="3600" dirty="0">
                <a:latin typeface="+mj-lt"/>
                <a:cs typeface="Arial" charset="0"/>
              </a:rPr>
              <a:t>, so why are we? </a:t>
            </a:r>
          </a:p>
          <a:p>
            <a:pPr>
              <a:defRPr/>
            </a:pPr>
            <a:r>
              <a:rPr lang="en-US" sz="3600" dirty="0">
                <a:latin typeface="+mj-lt"/>
                <a:cs typeface="Arial" charset="0"/>
              </a:rPr>
              <a:t>		The Helper came to help us, NOT angels! 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A893C0E-14D4-E3F0-9F63-5B6FB0F3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12192000" cy="838200"/>
          </a:xfrm>
          <a:prstGeom prst="rect">
            <a:avLst/>
          </a:prstGeom>
          <a:solidFill>
            <a:srgbClr val="B825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4" name="Content Placeholder 4" descr="hebrewsBETTER.jpg">
            <a:extLst>
              <a:ext uri="{FF2B5EF4-FFF2-40B4-BE49-F238E27FC236}">
                <a16:creationId xmlns:a16="http://schemas.microsoft.com/office/drawing/2014/main" id="{0FD34F11-1E0F-C9A6-A7B2-7B4D42D89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32458"/>
          <a:stretch>
            <a:fillRect/>
          </a:stretch>
        </p:blipFill>
        <p:spPr bwMode="auto">
          <a:xfrm>
            <a:off x="1524000" y="604808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brews In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Hebrews Intro</Template>
  <TotalTime>621</TotalTime>
  <Words>299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Hebrews Intro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Coulter Wickerham</dc:creator>
  <cp:lastModifiedBy>Coulter Wickerham</cp:lastModifiedBy>
  <cp:revision>8</cp:revision>
  <dcterms:created xsi:type="dcterms:W3CDTF">2013-09-08T01:32:53Z</dcterms:created>
  <dcterms:modified xsi:type="dcterms:W3CDTF">2022-08-21T13:47:25Z</dcterms:modified>
</cp:coreProperties>
</file>