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showGuides="1">
      <p:cViewPr varScale="1">
        <p:scale>
          <a:sx n="86" d="100"/>
          <a:sy n="86" d="100"/>
        </p:scale>
        <p:origin x="562" y="4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F239A9A-B4B0-4B32-B8CD-2E25E95134C4}" type="datetimeFigureOut">
              <a:rPr lang="en-US" dirty="0"/>
              <a:t>6/1/2022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25518A9-B687-4302-9395-2322403C6656}" type="datetimeFigureOut">
              <a:rPr lang="en-US" dirty="0"/>
              <a:t>6/1/2022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A99A684-0CB7-41E9-A4DF-5D1C2CA5BF6F}" type="datetimeFigureOut">
              <a:rPr lang="en-US" dirty="0"/>
              <a:t>6/1/2022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EDD7C35-9E19-4518-A4B2-3B09CD8CC756}" type="datetimeFigureOut">
              <a:rPr lang="en-US" dirty="0"/>
              <a:t>6/1/2022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6196DA8-8897-4DDF-BFB6-5D83863C837A}" type="datetimeFigureOut">
              <a:rPr lang="en-US" dirty="0"/>
              <a:t>6/1/2022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DCBBA708-C5F0-412D-90E2-1919F0D196AE}" type="datetimeFigureOut">
              <a:rPr lang="en-US" dirty="0"/>
              <a:t>6/1/2022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A9C8F8FA-EF43-4642-9368-3F4E33039BD9}" type="datetimeFigureOut">
              <a:rPr lang="en-US" dirty="0"/>
              <a:t>6/1/2022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B61E721-B01C-4D5D-A3CA-2E5518383F10}" type="datetimeFigureOut">
              <a:rPr lang="en-US" dirty="0"/>
              <a:t>6/1/2022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513FEF9-69D0-4F8C-A336-59491FBEDC47}" type="datetimeFigureOut">
              <a:rPr lang="en-US" dirty="0"/>
              <a:t>6/1/2022</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91E21DC-8981-44E6-BC8C-2BA8F673FFBB}" type="datetimeFigureOut">
              <a:rPr lang="en-US" dirty="0"/>
              <a:t>6/1/2022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EB9C5D3-0140-4E75-8D7F-C0623D06DFD7}" type="datetimeFigureOut">
              <a:rPr lang="en-US" dirty="0"/>
              <a:t>6/1/2022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A5666F9-5B40-48E0-8DFD-99EF944CDD22}" type="datetimeFigureOut">
              <a:rPr lang="en-US" dirty="0"/>
              <a:t>6/1/2022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A698D6B-2C72-4E21-9893-A649C6E2A47D}" type="datetimeFigureOut">
              <a:rPr lang="en-US" dirty="0"/>
              <a:t>6/1/2022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6811C9-A66C-49F0-970E-F7B68D9109A0}" type="datetimeFigureOut">
              <a:rPr lang="en-US" dirty="0"/>
              <a:t>6/1/2022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6C01AE78-96A2-4A23-B183-3B6DB4374FE7}" type="datetimeFigureOut">
              <a:rPr lang="en-US" dirty="0"/>
              <a:t>6/1/2022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AE0757-B101-4811-9189-10EB2F458E2D}" type="datetimeFigureOut">
              <a:rPr lang="en-US" dirty="0"/>
              <a:t>6/1/2022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EBDC078-589F-40E3-816C-EE21D62B5BBA}" type="datetimeFigureOut">
              <a:rPr lang="en-US" dirty="0"/>
              <a:t>6/1/2022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C7004436-CA73-4D53-89B4-2A5C7347BF2F}" type="datetimeFigureOut">
              <a:rPr lang="en-US" dirty="0"/>
              <a:t>6/1/2022</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effectLst>
            <a:outerShdw blurRad="228600" algn="ctr" rotWithShape="0">
              <a:prstClr val="black">
                <a:alpha val="53000"/>
              </a:prstClr>
            </a:outerShdw>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effectLst>
            <a:outerShdw blurRad="228600" algn="ctr" rotWithShape="0">
              <a:prstClr val="black">
                <a:alpha val="53000"/>
              </a:prstClr>
            </a:outerShdw>
          </a:effectLst>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effectLst>
            <a:outerShdw blurRad="228600" algn="ctr" rotWithShape="0">
              <a:prstClr val="black">
                <a:alpha val="53000"/>
              </a:prstClr>
            </a:outerShdw>
          </a:effectLst>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783" y="2733709"/>
            <a:ext cx="8958547" cy="1373070"/>
          </a:xfrm>
        </p:spPr>
        <p:txBody>
          <a:bodyPr/>
          <a:lstStyle/>
          <a:p>
            <a:r>
              <a:rPr lang="en-US" sz="6000" i="1" dirty="0">
                <a:effectLst>
                  <a:outerShdw blurRad="38100" dist="38100" dir="2700000" algn="tl">
                    <a:srgbClr val="000000">
                      <a:alpha val="43137"/>
                    </a:srgbClr>
                  </a:outerShdw>
                </a:effectLst>
              </a:rPr>
              <a:t>God’s Revelation to John</a:t>
            </a:r>
          </a:p>
        </p:txBody>
      </p:sp>
      <p:sp>
        <p:nvSpPr>
          <p:cNvPr id="3" name="Subtitle 2"/>
          <p:cNvSpPr>
            <a:spLocks noGrp="1"/>
          </p:cNvSpPr>
          <p:nvPr>
            <p:ph type="subTitle" idx="1"/>
          </p:nvPr>
        </p:nvSpPr>
        <p:spPr>
          <a:xfrm>
            <a:off x="11623" y="4394039"/>
            <a:ext cx="9016967" cy="1117687"/>
          </a:xfrm>
        </p:spPr>
        <p:txBody>
          <a:bodyPr>
            <a:normAutofit/>
          </a:bodyPr>
          <a:lstStyle/>
          <a:p>
            <a:pPr algn="ctr"/>
            <a:r>
              <a:rPr lang="en-US" sz="3600" i="1" dirty="0"/>
              <a:t>…from Jesus Christ, which God gave him… …made known by sending an angel…</a:t>
            </a:r>
          </a:p>
        </p:txBody>
      </p:sp>
      <p:pic>
        <p:nvPicPr>
          <p:cNvPr id="1030" name="Picture 6">
            <a:extLst>
              <a:ext uri="{FF2B5EF4-FFF2-40B4-BE49-F238E27FC236}">
                <a16:creationId xmlns:a16="http://schemas.microsoft.com/office/drawing/2014/main" id="{8437EC61-89F8-7419-2B4C-5D978B792DC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28590" y="1459663"/>
            <a:ext cx="3154772" cy="4489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1842636"/>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897" y="753228"/>
            <a:ext cx="9872819" cy="1080938"/>
          </a:xfrm>
        </p:spPr>
        <p:txBody>
          <a:bodyPr>
            <a:normAutofit/>
          </a:bodyPr>
          <a:lstStyle/>
          <a:p>
            <a:pPr algn="ctr"/>
            <a:r>
              <a:rPr lang="en-US" sz="6600" i="1" dirty="0">
                <a:effectLst>
                  <a:outerShdw blurRad="38100" dist="38100" dir="2700000" algn="tl">
                    <a:srgbClr val="000000">
                      <a:alpha val="43137"/>
                    </a:srgbClr>
                  </a:outerShdw>
                </a:effectLst>
              </a:rPr>
              <a:t>Intro to The Revelation</a:t>
            </a:r>
          </a:p>
        </p:txBody>
      </p:sp>
      <p:sp>
        <p:nvSpPr>
          <p:cNvPr id="4" name="Content Placeholder 3"/>
          <p:cNvSpPr>
            <a:spLocks noGrp="1"/>
          </p:cNvSpPr>
          <p:nvPr>
            <p:ph idx="1"/>
          </p:nvPr>
        </p:nvSpPr>
        <p:spPr>
          <a:xfrm>
            <a:off x="412124" y="2095130"/>
            <a:ext cx="11492831" cy="4700825"/>
          </a:xfrm>
        </p:spPr>
        <p:txBody>
          <a:bodyPr>
            <a:normAutofit/>
          </a:bodyPr>
          <a:lstStyle/>
          <a:p>
            <a:pPr marL="0" indent="0">
              <a:buNone/>
            </a:pPr>
            <a:r>
              <a:rPr lang="en-US" sz="4400" b="1" dirty="0">
                <a:effectLst>
                  <a:outerShdw blurRad="38100" dist="38100" dir="2700000" algn="tl">
                    <a:srgbClr val="000000">
                      <a:alpha val="43137"/>
                    </a:srgbClr>
                  </a:outerShdw>
                </a:effectLst>
              </a:rPr>
              <a:t>1) What? </a:t>
            </a:r>
            <a:r>
              <a:rPr lang="en-US" sz="4400" b="1" i="1" dirty="0">
                <a:effectLst>
                  <a:outerShdw blurRad="38100" dist="38100" dir="2700000" algn="tl">
                    <a:srgbClr val="000000">
                      <a:alpha val="43137"/>
                    </a:srgbClr>
                  </a:outerShdw>
                </a:effectLst>
              </a:rPr>
              <a:t>Blessed </a:t>
            </a:r>
            <a:r>
              <a:rPr lang="en-US" sz="4400" i="1" dirty="0">
                <a:effectLst>
                  <a:outerShdw blurRad="38100" dist="38100" dir="2700000" algn="tl">
                    <a:srgbClr val="000000">
                      <a:alpha val="43137"/>
                    </a:srgbClr>
                  </a:outerShdw>
                </a:effectLst>
              </a:rPr>
              <a:t>is he who…</a:t>
            </a:r>
            <a:endParaRPr lang="en-US" sz="4400" b="1" i="1" dirty="0"/>
          </a:p>
          <a:p>
            <a:pPr marL="0" indent="0">
              <a:buNone/>
            </a:pPr>
            <a:r>
              <a:rPr lang="en-US" sz="3400" b="1" dirty="0">
                <a:effectLst>
                  <a:outerShdw blurRad="38100" dist="38100" dir="2700000" algn="tl">
                    <a:srgbClr val="000000">
                      <a:alpha val="43137"/>
                    </a:srgbClr>
                  </a:outerShdw>
                </a:effectLst>
              </a:rPr>
              <a:t>	READS… because it is a </a:t>
            </a:r>
            <a:r>
              <a:rPr lang="en-US" sz="3400" b="1" u="sng" dirty="0">
                <a:effectLst>
                  <a:outerShdw blurRad="38100" dist="38100" dir="2700000" algn="tl">
                    <a:srgbClr val="000000">
                      <a:alpha val="43137"/>
                    </a:srgbClr>
                  </a:outerShdw>
                </a:effectLst>
              </a:rPr>
              <a:t>letter</a:t>
            </a:r>
            <a:r>
              <a:rPr lang="en-US" sz="3400" b="1" dirty="0">
                <a:effectLst>
                  <a:outerShdw blurRad="38100" dist="38100" dir="2700000" algn="tl">
                    <a:srgbClr val="000000">
                      <a:alpha val="43137"/>
                    </a:srgbClr>
                  </a:outerShdw>
                </a:effectLst>
              </a:rPr>
              <a:t> to NT churches. </a:t>
            </a:r>
            <a:br>
              <a:rPr lang="en-US" sz="3400" b="1" dirty="0">
                <a:effectLst>
                  <a:outerShdw blurRad="38100" dist="38100" dir="2700000" algn="tl">
                    <a:srgbClr val="000000">
                      <a:alpha val="43137"/>
                    </a:srgbClr>
                  </a:outerShdw>
                </a:effectLst>
              </a:rPr>
            </a:br>
            <a:r>
              <a:rPr lang="en-US" sz="3400" b="1" dirty="0">
                <a:effectLst>
                  <a:outerShdw blurRad="38100" dist="38100" dir="2700000" algn="tl">
                    <a:srgbClr val="000000">
                      <a:alpha val="43137"/>
                    </a:srgbClr>
                  </a:outerShdw>
                </a:effectLst>
              </a:rPr>
              <a:t>	HEARS… b/c it was a </a:t>
            </a:r>
            <a:r>
              <a:rPr lang="en-US" sz="3400" b="1" u="sng" dirty="0">
                <a:effectLst>
                  <a:outerShdw blurRad="38100" dist="38100" dir="2700000" algn="tl">
                    <a:srgbClr val="000000">
                      <a:alpha val="43137"/>
                    </a:srgbClr>
                  </a:outerShdw>
                </a:effectLst>
              </a:rPr>
              <a:t>prophecy</a:t>
            </a:r>
            <a:r>
              <a:rPr lang="en-US" sz="3400" b="1" dirty="0">
                <a:effectLst>
                  <a:outerShdw blurRad="38100" dist="38100" dir="2700000" algn="tl">
                    <a:srgbClr val="000000">
                      <a:alpha val="43137"/>
                    </a:srgbClr>
                  </a:outerShdw>
                </a:effectLst>
              </a:rPr>
              <a:t> to NT churches.</a:t>
            </a:r>
            <a:br>
              <a:rPr lang="en-US" sz="3400" b="1" dirty="0">
                <a:effectLst>
                  <a:outerShdw blurRad="38100" dist="38100" dir="2700000" algn="tl">
                    <a:srgbClr val="000000">
                      <a:alpha val="43137"/>
                    </a:srgbClr>
                  </a:outerShdw>
                </a:effectLst>
              </a:rPr>
            </a:br>
            <a:r>
              <a:rPr lang="en-US" sz="3400" b="1" dirty="0">
                <a:effectLst>
                  <a:outerShdw blurRad="38100" dist="38100" dir="2700000" algn="tl">
                    <a:srgbClr val="000000">
                      <a:alpha val="43137"/>
                    </a:srgbClr>
                  </a:outerShdw>
                </a:effectLst>
              </a:rPr>
              <a:t>	HEEDS… b/c it’s an </a:t>
            </a:r>
            <a:r>
              <a:rPr lang="en-US" sz="3400" b="1" u="sng" dirty="0">
                <a:effectLst>
                  <a:outerShdw blurRad="38100" dist="38100" dir="2700000" algn="tl">
                    <a:srgbClr val="000000">
                      <a:alpha val="43137"/>
                    </a:srgbClr>
                  </a:outerShdw>
                </a:effectLst>
              </a:rPr>
              <a:t>apocalyptic</a:t>
            </a:r>
            <a:r>
              <a:rPr lang="en-US" sz="3400" b="1" dirty="0">
                <a:effectLst>
                  <a:outerShdw blurRad="38100" dist="38100" dir="2700000" algn="tl">
                    <a:srgbClr val="000000">
                      <a:alpha val="43137"/>
                    </a:srgbClr>
                  </a:outerShdw>
                </a:effectLst>
              </a:rPr>
              <a:t> message to NT…</a:t>
            </a:r>
          </a:p>
          <a:p>
            <a:pPr marL="0" indent="0">
              <a:buNone/>
            </a:pPr>
            <a:r>
              <a:rPr lang="en-US" sz="4400" b="1" dirty="0">
                <a:effectLst>
                  <a:outerShdw blurRad="38100" dist="38100" dir="2700000" algn="tl">
                    <a:srgbClr val="000000">
                      <a:alpha val="43137"/>
                    </a:srgbClr>
                  </a:outerShdw>
                </a:effectLst>
              </a:rPr>
              <a:t>WHY New Testament churches?</a:t>
            </a:r>
            <a:br>
              <a:rPr lang="en-US" sz="4400" b="1" dirty="0">
                <a:effectLst>
                  <a:outerShdw blurRad="38100" dist="38100" dir="2700000" algn="tl">
                    <a:srgbClr val="000000">
                      <a:alpha val="43137"/>
                    </a:srgbClr>
                  </a:outerShdw>
                </a:effectLst>
              </a:rPr>
            </a:br>
            <a:r>
              <a:rPr lang="en-US" sz="3600" b="1" i="1" dirty="0">
                <a:effectLst>
                  <a:outerShdw blurRad="38100" dist="38100" dir="2700000" algn="tl">
                    <a:srgbClr val="000000">
                      <a:alpha val="43137"/>
                    </a:srgbClr>
                  </a:outerShdw>
                </a:effectLst>
              </a:rPr>
              <a:t>	Things which soon must take place… </a:t>
            </a:r>
            <a:r>
              <a:rPr lang="en-US" sz="3600" b="1" dirty="0">
                <a:effectLst>
                  <a:outerShdw blurRad="38100" dist="38100" dir="2700000" algn="tl">
                    <a:srgbClr val="000000">
                      <a:alpha val="43137"/>
                    </a:srgbClr>
                  </a:outerShdw>
                </a:effectLst>
              </a:rPr>
              <a:t>[1:1,3]</a:t>
            </a:r>
            <a:br>
              <a:rPr lang="en-US" sz="3600" b="1" dirty="0">
                <a:effectLst>
                  <a:outerShdw blurRad="38100" dist="38100" dir="2700000" algn="tl">
                    <a:srgbClr val="000000">
                      <a:alpha val="43137"/>
                    </a:srgbClr>
                  </a:outerShdw>
                </a:effectLst>
              </a:rPr>
            </a:br>
            <a:r>
              <a:rPr lang="en-US" sz="3600" b="1" dirty="0">
                <a:effectLst>
                  <a:outerShdw blurRad="38100" dist="38100" dir="2700000" algn="tl">
                    <a:srgbClr val="000000">
                      <a:alpha val="43137"/>
                    </a:srgbClr>
                  </a:outerShdw>
                </a:effectLst>
              </a:rPr>
              <a:t>	NOTE: Dan 12:4 ‘conceal’ &amp; Rev 22:10 ‘reveal.’</a:t>
            </a:r>
          </a:p>
          <a:p>
            <a:pPr marL="0" indent="0">
              <a:buNone/>
            </a:pPr>
            <a:r>
              <a:rPr lang="en-US" sz="3600" b="1" i="1" dirty="0">
                <a:effectLst>
                  <a:outerShdw blurRad="38100" dist="38100" dir="2700000" algn="tl">
                    <a:srgbClr val="000000">
                      <a:alpha val="43137"/>
                    </a:srgbClr>
                  </a:outerShdw>
                </a:effectLst>
              </a:rPr>
              <a:t>App: </a:t>
            </a:r>
            <a:r>
              <a:rPr lang="en-US" sz="3600" b="1" dirty="0">
                <a:effectLst>
                  <a:outerShdw blurRad="38100" dist="38100" dir="2700000" algn="tl">
                    <a:srgbClr val="000000">
                      <a:alpha val="43137"/>
                    </a:srgbClr>
                  </a:outerShdw>
                </a:effectLst>
              </a:rPr>
              <a:t>This book is as relevant as ALL the NT books!</a:t>
            </a:r>
            <a:endParaRPr lang="en-US" sz="4400" b="1" dirty="0">
              <a:effectLst>
                <a:outerShdw blurRad="38100" dist="38100" dir="2700000" algn="tl">
                  <a:srgbClr val="000000">
                    <a:alpha val="43137"/>
                  </a:srgbClr>
                </a:outerShdw>
              </a:effectLst>
            </a:endParaRPr>
          </a:p>
        </p:txBody>
      </p:sp>
      <p:pic>
        <p:nvPicPr>
          <p:cNvPr id="2050" name="Picture 2">
            <a:extLst>
              <a:ext uri="{FF2B5EF4-FFF2-40B4-BE49-F238E27FC236}">
                <a16:creationId xmlns:a16="http://schemas.microsoft.com/office/drawing/2014/main" id="{90E87A7F-BCBC-F2CF-07FF-0806995BF7E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44175" y="62045"/>
            <a:ext cx="1634620" cy="23259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6075237"/>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1000"/>
                                        <p:tgtEl>
                                          <p:spTgt spid="4">
                                            <p:txEl>
                                              <p:pRg st="2" end="2"/>
                                            </p:txEl>
                                          </p:spTgt>
                                        </p:tgtEl>
                                      </p:cBhvr>
                                    </p:animEffect>
                                    <p:anim calcmode="lin" valueType="num">
                                      <p:cBhvr>
                                        <p:cTn id="8"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
                                            <p:txEl>
                                              <p:pRg st="3" end="3"/>
                                            </p:txEl>
                                          </p:spTgt>
                                        </p:tgtEl>
                                        <p:attrNameLst>
                                          <p:attrName>style.visibility</p:attrName>
                                        </p:attrNameLst>
                                      </p:cBhvr>
                                      <p:to>
                                        <p:strVal val="visible"/>
                                      </p:to>
                                    </p:set>
                                    <p:animEffect transition="in" filter="fade">
                                      <p:cBhvr>
                                        <p:cTn id="12" dur="1000"/>
                                        <p:tgtEl>
                                          <p:spTgt spid="4">
                                            <p:txEl>
                                              <p:pRg st="3" end="3"/>
                                            </p:txEl>
                                          </p:spTgt>
                                        </p:tgtEl>
                                      </p:cBhvr>
                                    </p:animEffect>
                                    <p:anim calcmode="lin" valueType="num">
                                      <p:cBhvr>
                                        <p:cTn id="13"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897" y="753228"/>
            <a:ext cx="9872819" cy="1080938"/>
          </a:xfrm>
        </p:spPr>
        <p:txBody>
          <a:bodyPr>
            <a:normAutofit/>
          </a:bodyPr>
          <a:lstStyle/>
          <a:p>
            <a:pPr algn="ctr"/>
            <a:r>
              <a:rPr lang="en-US" sz="6600" i="1" dirty="0">
                <a:effectLst>
                  <a:outerShdw blurRad="38100" dist="38100" dir="2700000" algn="tl">
                    <a:srgbClr val="000000">
                      <a:alpha val="43137"/>
                    </a:srgbClr>
                  </a:outerShdw>
                </a:effectLst>
              </a:rPr>
              <a:t>Intro to The Revelation</a:t>
            </a:r>
          </a:p>
        </p:txBody>
      </p:sp>
      <p:sp>
        <p:nvSpPr>
          <p:cNvPr id="4" name="Content Placeholder 3"/>
          <p:cNvSpPr>
            <a:spLocks noGrp="1"/>
          </p:cNvSpPr>
          <p:nvPr>
            <p:ph idx="1"/>
          </p:nvPr>
        </p:nvSpPr>
        <p:spPr>
          <a:xfrm>
            <a:off x="412124" y="2095130"/>
            <a:ext cx="11492831" cy="4700825"/>
          </a:xfrm>
        </p:spPr>
        <p:txBody>
          <a:bodyPr>
            <a:normAutofit/>
          </a:bodyPr>
          <a:lstStyle/>
          <a:p>
            <a:pPr marL="742950" indent="-742950">
              <a:buAutoNum type="arabicParenR"/>
            </a:pPr>
            <a:r>
              <a:rPr lang="en-US" sz="4400" b="1" dirty="0">
                <a:effectLst>
                  <a:outerShdw blurRad="38100" dist="38100" dir="2700000" algn="tl">
                    <a:srgbClr val="000000">
                      <a:alpha val="43137"/>
                    </a:srgbClr>
                  </a:outerShdw>
                </a:effectLst>
              </a:rPr>
              <a:t>WHAT?</a:t>
            </a:r>
            <a:r>
              <a:rPr lang="en-US" sz="4400" dirty="0">
                <a:effectLst>
                  <a:outerShdw blurRad="38100" dist="38100" dir="2700000" algn="tl">
                    <a:srgbClr val="000000">
                      <a:alpha val="43137"/>
                    </a:srgbClr>
                  </a:outerShdw>
                </a:effectLst>
              </a:rPr>
              <a:t> The book is a BLESSING.</a:t>
            </a:r>
          </a:p>
          <a:p>
            <a:pPr marL="742950" indent="-742950">
              <a:buAutoNum type="arabicParenR"/>
            </a:pPr>
            <a:r>
              <a:rPr lang="en-US" sz="4400" b="1" dirty="0">
                <a:effectLst>
                  <a:outerShdw blurRad="38100" dist="38100" dir="2700000" algn="tl">
                    <a:srgbClr val="000000">
                      <a:alpha val="43137"/>
                    </a:srgbClr>
                  </a:outerShdw>
                </a:effectLst>
              </a:rPr>
              <a:t>WHO wrote it &amp; WHEN?</a:t>
            </a:r>
          </a:p>
          <a:p>
            <a:pPr marL="0" indent="0">
              <a:buNone/>
            </a:pPr>
            <a:r>
              <a:rPr lang="en-US" sz="3600" b="1" i="1" dirty="0">
                <a:effectLst>
                  <a:outerShdw blurRad="38100" dist="38100" dir="2700000" algn="tl">
                    <a:srgbClr val="000000">
                      <a:alpha val="43137"/>
                    </a:srgbClr>
                  </a:outerShdw>
                </a:effectLst>
              </a:rPr>
              <a:t>	John, a fellow partaker in suffering.</a:t>
            </a:r>
            <a:r>
              <a:rPr lang="en-US" sz="3600" b="1" dirty="0">
                <a:effectLst>
                  <a:outerShdw blurRad="38100" dist="38100" dir="2700000" algn="tl">
                    <a:srgbClr val="000000">
                      <a:alpha val="43137"/>
                    </a:srgbClr>
                  </a:outerShdw>
                </a:effectLst>
              </a:rPr>
              <a:t> [1:9]</a:t>
            </a:r>
            <a:br>
              <a:rPr lang="en-US" sz="3600" b="1" dirty="0">
                <a:effectLst>
                  <a:outerShdw blurRad="38100" dist="38100" dir="2700000" algn="tl">
                    <a:srgbClr val="000000">
                      <a:alpha val="43137"/>
                    </a:srgbClr>
                  </a:outerShdw>
                </a:effectLst>
              </a:rPr>
            </a:br>
            <a:r>
              <a:rPr lang="en-US" sz="3600" b="1" dirty="0">
                <a:effectLst>
                  <a:outerShdw blurRad="38100" dist="38100" dir="2700000" algn="tl">
                    <a:srgbClr val="000000">
                      <a:alpha val="43137"/>
                    </a:srgbClr>
                  </a:outerShdw>
                </a:effectLst>
              </a:rPr>
              <a:t>	Either written ‘Early’ (60s) OR ‘Late’ (90s). </a:t>
            </a:r>
            <a:br>
              <a:rPr lang="en-US" sz="3600" b="1" dirty="0">
                <a:effectLst>
                  <a:outerShdw blurRad="38100" dist="38100" dir="2700000" algn="tl">
                    <a:srgbClr val="000000">
                      <a:alpha val="43137"/>
                    </a:srgbClr>
                  </a:outerShdw>
                </a:effectLst>
              </a:rPr>
            </a:br>
            <a:r>
              <a:rPr lang="en-US" sz="3600" b="1" dirty="0">
                <a:effectLst>
                  <a:outerShdw blurRad="38100" dist="38100" dir="2700000" algn="tl">
                    <a:srgbClr val="000000">
                      <a:alpha val="43137"/>
                    </a:srgbClr>
                  </a:outerShdw>
                </a:effectLst>
              </a:rPr>
              <a:t>		BOTH views have pros &amp; cons. </a:t>
            </a:r>
            <a:br>
              <a:rPr lang="en-US" sz="3600" b="1" dirty="0">
                <a:effectLst>
                  <a:outerShdw blurRad="38100" dist="38100" dir="2700000" algn="tl">
                    <a:srgbClr val="000000">
                      <a:alpha val="43137"/>
                    </a:srgbClr>
                  </a:outerShdw>
                </a:effectLst>
              </a:rPr>
            </a:br>
            <a:r>
              <a:rPr lang="en-US" sz="3600" b="1" dirty="0">
                <a:effectLst>
                  <a:outerShdw blurRad="38100" dist="38100" dir="2700000" algn="tl">
                    <a:srgbClr val="000000">
                      <a:alpha val="43137"/>
                    </a:srgbClr>
                  </a:outerShdw>
                </a:effectLst>
              </a:rPr>
              <a:t>	The </a:t>
            </a:r>
            <a:r>
              <a:rPr lang="en-US" sz="3600" b="1" i="1" dirty="0">
                <a:effectLst>
                  <a:outerShdw blurRad="38100" dist="38100" dir="2700000" algn="tl">
                    <a:srgbClr val="000000">
                      <a:alpha val="43137"/>
                    </a:srgbClr>
                  </a:outerShdw>
                </a:effectLst>
              </a:rPr>
              <a:t>BLESSING</a:t>
            </a:r>
            <a:r>
              <a:rPr lang="en-US" sz="3600" b="1" dirty="0">
                <a:effectLst>
                  <a:outerShdw blurRad="38100" dist="38100" dir="2700000" algn="tl">
                    <a:srgbClr val="000000">
                      <a:alpha val="43137"/>
                    </a:srgbClr>
                  </a:outerShdw>
                </a:effectLst>
              </a:rPr>
              <a:t> isn’t dependent on the date!</a:t>
            </a:r>
          </a:p>
          <a:p>
            <a:pPr marL="0" indent="0">
              <a:buNone/>
            </a:pPr>
            <a:r>
              <a:rPr lang="en-US" sz="3600" b="1" dirty="0">
                <a:effectLst>
                  <a:outerShdw blurRad="38100" dist="38100" dir="2700000" algn="tl">
                    <a:srgbClr val="000000">
                      <a:alpha val="43137"/>
                    </a:srgbClr>
                  </a:outerShdw>
                </a:effectLst>
              </a:rPr>
              <a:t>	Read this book like other bible books…</a:t>
            </a:r>
            <a:endParaRPr lang="en-US" sz="4400" b="1" dirty="0">
              <a:effectLst>
                <a:outerShdw blurRad="38100" dist="38100" dir="2700000" algn="tl">
                  <a:srgbClr val="000000">
                    <a:alpha val="43137"/>
                  </a:srgbClr>
                </a:outerShdw>
              </a:effectLst>
            </a:endParaRPr>
          </a:p>
        </p:txBody>
      </p:sp>
      <p:pic>
        <p:nvPicPr>
          <p:cNvPr id="2050" name="Picture 2">
            <a:extLst>
              <a:ext uri="{FF2B5EF4-FFF2-40B4-BE49-F238E27FC236}">
                <a16:creationId xmlns:a16="http://schemas.microsoft.com/office/drawing/2014/main" id="{90E87A7F-BCBC-F2CF-07FF-0806995BF7E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44175" y="62045"/>
            <a:ext cx="1634620" cy="23259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7105234"/>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897" y="753228"/>
            <a:ext cx="9872819" cy="1080938"/>
          </a:xfrm>
        </p:spPr>
        <p:txBody>
          <a:bodyPr>
            <a:normAutofit/>
          </a:bodyPr>
          <a:lstStyle/>
          <a:p>
            <a:pPr algn="ctr"/>
            <a:r>
              <a:rPr lang="en-US" sz="6600" i="1" dirty="0">
                <a:effectLst>
                  <a:outerShdw blurRad="38100" dist="38100" dir="2700000" algn="tl">
                    <a:srgbClr val="000000">
                      <a:alpha val="43137"/>
                    </a:srgbClr>
                  </a:outerShdw>
                </a:effectLst>
              </a:rPr>
              <a:t>Intro to The Revelation</a:t>
            </a:r>
          </a:p>
        </p:txBody>
      </p:sp>
      <p:sp>
        <p:nvSpPr>
          <p:cNvPr id="4" name="Content Placeholder 3"/>
          <p:cNvSpPr>
            <a:spLocks noGrp="1"/>
          </p:cNvSpPr>
          <p:nvPr>
            <p:ph idx="1"/>
          </p:nvPr>
        </p:nvSpPr>
        <p:spPr>
          <a:xfrm>
            <a:off x="412124" y="2095130"/>
            <a:ext cx="11492831" cy="4700825"/>
          </a:xfrm>
        </p:spPr>
        <p:txBody>
          <a:bodyPr>
            <a:normAutofit/>
          </a:bodyPr>
          <a:lstStyle/>
          <a:p>
            <a:pPr marL="742950" indent="-742950">
              <a:buAutoNum type="arabicParenR"/>
            </a:pPr>
            <a:r>
              <a:rPr lang="en-US" sz="4000" b="1" dirty="0">
                <a:effectLst>
                  <a:outerShdw blurRad="38100" dist="38100" dir="2700000" algn="tl">
                    <a:srgbClr val="000000">
                      <a:alpha val="43137"/>
                    </a:srgbClr>
                  </a:outerShdw>
                </a:effectLst>
              </a:rPr>
              <a:t>WHAT? </a:t>
            </a:r>
            <a:r>
              <a:rPr lang="en-US" sz="4000" dirty="0">
                <a:effectLst>
                  <a:outerShdw blurRad="38100" dist="38100" dir="2700000" algn="tl">
                    <a:srgbClr val="000000">
                      <a:alpha val="43137"/>
                    </a:srgbClr>
                  </a:outerShdw>
                </a:effectLst>
              </a:rPr>
              <a:t>The book is a BLESSING.</a:t>
            </a:r>
          </a:p>
          <a:p>
            <a:pPr marL="742950" indent="-742950">
              <a:buAutoNum type="arabicParenR"/>
            </a:pPr>
            <a:r>
              <a:rPr lang="en-US" sz="4000" b="1" dirty="0">
                <a:effectLst>
                  <a:outerShdw blurRad="38100" dist="38100" dir="2700000" algn="tl">
                    <a:srgbClr val="000000">
                      <a:alpha val="43137"/>
                    </a:srgbClr>
                  </a:outerShdw>
                </a:effectLst>
              </a:rPr>
              <a:t>WHO &amp; WHEN?</a:t>
            </a:r>
            <a:r>
              <a:rPr lang="en-US" sz="4000" dirty="0">
                <a:effectLst>
                  <a:outerShdw blurRad="38100" dist="38100" dir="2700000" algn="tl">
                    <a:srgbClr val="000000">
                      <a:alpha val="43137"/>
                    </a:srgbClr>
                  </a:outerShdw>
                </a:effectLst>
              </a:rPr>
              <a:t> John prior to 100AD.</a:t>
            </a:r>
          </a:p>
          <a:p>
            <a:pPr marL="742950" indent="-742950">
              <a:buAutoNum type="arabicParenR"/>
            </a:pPr>
            <a:r>
              <a:rPr lang="en-US" sz="4400" b="1" dirty="0">
                <a:effectLst>
                  <a:outerShdw blurRad="38100" dist="38100" dir="2700000" algn="tl">
                    <a:srgbClr val="000000">
                      <a:alpha val="43137"/>
                    </a:srgbClr>
                  </a:outerShdw>
                </a:effectLst>
              </a:rPr>
              <a:t>HOW was it written? </a:t>
            </a:r>
          </a:p>
          <a:p>
            <a:pPr marL="1200150" lvl="1" indent="-742950">
              <a:buAutoNum type="arabicParenR"/>
            </a:pPr>
            <a:r>
              <a:rPr lang="en-US" sz="3600" dirty="0">
                <a:effectLst>
                  <a:outerShdw blurRad="38100" dist="38100" dir="2700000" algn="tl">
                    <a:srgbClr val="000000">
                      <a:alpha val="43137"/>
                    </a:srgbClr>
                  </a:outerShdw>
                </a:effectLst>
              </a:rPr>
              <a:t>An </a:t>
            </a:r>
            <a:r>
              <a:rPr lang="en-US" sz="3600" u="sng" dirty="0">
                <a:effectLst>
                  <a:outerShdw blurRad="38100" dist="38100" dir="2700000" algn="tl">
                    <a:srgbClr val="000000">
                      <a:alpha val="43137"/>
                    </a:srgbClr>
                  </a:outerShdw>
                </a:effectLst>
              </a:rPr>
              <a:t>apocalypse</a:t>
            </a:r>
            <a:r>
              <a:rPr lang="en-US" sz="3600" dirty="0">
                <a:effectLst>
                  <a:outerShdw blurRad="38100" dist="38100" dir="2700000" algn="tl">
                    <a:srgbClr val="000000">
                      <a:alpha val="43137"/>
                    </a:srgbClr>
                  </a:outerShdw>
                </a:effectLst>
              </a:rPr>
              <a:t> reveals God’s Judgment. </a:t>
            </a:r>
          </a:p>
          <a:p>
            <a:pPr marL="1200150" lvl="1" indent="-742950">
              <a:buAutoNum type="arabicParenR"/>
            </a:pPr>
            <a:r>
              <a:rPr lang="en-US" sz="3600" dirty="0">
                <a:effectLst>
                  <a:outerShdw blurRad="38100" dist="38100" dir="2700000" algn="tl">
                    <a:srgbClr val="000000">
                      <a:alpha val="43137"/>
                    </a:srgbClr>
                  </a:outerShdw>
                </a:effectLst>
              </a:rPr>
              <a:t>A </a:t>
            </a:r>
            <a:r>
              <a:rPr lang="en-US" sz="3600" u="sng" dirty="0">
                <a:effectLst>
                  <a:outerShdw blurRad="38100" dist="38100" dir="2700000" algn="tl">
                    <a:srgbClr val="000000">
                      <a:alpha val="43137"/>
                    </a:srgbClr>
                  </a:outerShdw>
                </a:effectLst>
              </a:rPr>
              <a:t>prophecy</a:t>
            </a:r>
            <a:r>
              <a:rPr lang="en-US" sz="3600" dirty="0">
                <a:effectLst>
                  <a:outerShdw blurRad="38100" dist="38100" dir="2700000" algn="tl">
                    <a:srgbClr val="000000">
                      <a:alpha val="43137"/>
                    </a:srgbClr>
                  </a:outerShdw>
                </a:effectLst>
              </a:rPr>
              <a:t> to </a:t>
            </a:r>
            <a:r>
              <a:rPr lang="en-US" sz="3600" i="1" dirty="0">
                <a:effectLst>
                  <a:outerShdw blurRad="38100" dist="38100" dir="2700000" algn="tl">
                    <a:srgbClr val="000000">
                      <a:alpha val="43137"/>
                    </a:srgbClr>
                  </a:outerShdw>
                </a:effectLst>
              </a:rPr>
              <a:t>edify, exhort, &amp; console</a:t>
            </a:r>
            <a:r>
              <a:rPr lang="en-US" sz="3600" dirty="0">
                <a:effectLst>
                  <a:outerShdw blurRad="38100" dist="38100" dir="2700000" algn="tl">
                    <a:srgbClr val="000000">
                      <a:alpha val="43137"/>
                    </a:srgbClr>
                  </a:outerShdw>
                </a:effectLst>
              </a:rPr>
              <a:t>. </a:t>
            </a:r>
            <a:r>
              <a:rPr lang="en-US" sz="3600" b="1" dirty="0">
                <a:effectLst>
                  <a:outerShdw blurRad="38100" dist="38100" dir="2700000" algn="tl">
                    <a:srgbClr val="000000">
                      <a:alpha val="43137"/>
                    </a:srgbClr>
                  </a:outerShdw>
                </a:effectLst>
              </a:rPr>
              <a:t>1Co14:3</a:t>
            </a:r>
          </a:p>
          <a:p>
            <a:pPr marL="1200150" lvl="1" indent="-742950">
              <a:buAutoNum type="arabicParenR"/>
            </a:pPr>
            <a:r>
              <a:rPr lang="en-US" sz="3600" dirty="0">
                <a:effectLst>
                  <a:outerShdw blurRad="38100" dist="38100" dir="2700000" algn="tl">
                    <a:srgbClr val="000000">
                      <a:alpha val="43137"/>
                    </a:srgbClr>
                  </a:outerShdw>
                </a:effectLst>
              </a:rPr>
              <a:t>A </a:t>
            </a:r>
            <a:r>
              <a:rPr lang="en-US" sz="3600" u="sng" dirty="0">
                <a:effectLst>
                  <a:outerShdw blurRad="38100" dist="38100" dir="2700000" algn="tl">
                    <a:srgbClr val="000000">
                      <a:alpha val="43137"/>
                    </a:srgbClr>
                  </a:outerShdw>
                </a:effectLst>
              </a:rPr>
              <a:t>letter</a:t>
            </a:r>
            <a:r>
              <a:rPr lang="en-US" sz="3600" dirty="0">
                <a:effectLst>
                  <a:outerShdw blurRad="38100" dist="38100" dir="2700000" algn="tl">
                    <a:srgbClr val="000000">
                      <a:alpha val="43137"/>
                    </a:srgbClr>
                  </a:outerShdw>
                </a:effectLst>
              </a:rPr>
              <a:t> to seven unique NT churches. </a:t>
            </a:r>
          </a:p>
          <a:p>
            <a:pPr marL="742950" indent="-742950">
              <a:buAutoNum type="arabicParenR"/>
            </a:pPr>
            <a:r>
              <a:rPr lang="en-US" sz="4400" b="1" dirty="0">
                <a:effectLst>
                  <a:outerShdw blurRad="38100" dist="38100" dir="2700000" algn="tl">
                    <a:srgbClr val="000000">
                      <a:alpha val="43137"/>
                    </a:srgbClr>
                  </a:outerShdw>
                </a:effectLst>
              </a:rPr>
              <a:t>WHERE does John get his ideas?  </a:t>
            </a:r>
          </a:p>
        </p:txBody>
      </p:sp>
      <p:pic>
        <p:nvPicPr>
          <p:cNvPr id="2050" name="Picture 2">
            <a:extLst>
              <a:ext uri="{FF2B5EF4-FFF2-40B4-BE49-F238E27FC236}">
                <a16:creationId xmlns:a16="http://schemas.microsoft.com/office/drawing/2014/main" id="{90E87A7F-BCBC-F2CF-07FF-0806995BF7E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44175" y="62045"/>
            <a:ext cx="1634620" cy="23259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576577"/>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897" y="753228"/>
            <a:ext cx="9872819" cy="1080938"/>
          </a:xfrm>
        </p:spPr>
        <p:txBody>
          <a:bodyPr>
            <a:normAutofit/>
          </a:bodyPr>
          <a:lstStyle/>
          <a:p>
            <a:pPr algn="ctr"/>
            <a:r>
              <a:rPr lang="en-US" sz="6600" i="1" dirty="0">
                <a:effectLst>
                  <a:outerShdw blurRad="38100" dist="38100" dir="2700000" algn="tl">
                    <a:srgbClr val="000000">
                      <a:alpha val="43137"/>
                    </a:srgbClr>
                  </a:outerShdw>
                </a:effectLst>
              </a:rPr>
              <a:t>Intro to The Revelation</a:t>
            </a:r>
          </a:p>
        </p:txBody>
      </p:sp>
      <p:sp>
        <p:nvSpPr>
          <p:cNvPr id="4" name="Content Placeholder 3"/>
          <p:cNvSpPr>
            <a:spLocks noGrp="1"/>
          </p:cNvSpPr>
          <p:nvPr>
            <p:ph idx="1"/>
          </p:nvPr>
        </p:nvSpPr>
        <p:spPr>
          <a:xfrm>
            <a:off x="239696" y="2059618"/>
            <a:ext cx="11620870" cy="4700825"/>
          </a:xfrm>
        </p:spPr>
        <p:txBody>
          <a:bodyPr>
            <a:normAutofit/>
          </a:bodyPr>
          <a:lstStyle/>
          <a:p>
            <a:pPr marL="742950" indent="-742950">
              <a:buAutoNum type="arabicParenR"/>
            </a:pPr>
            <a:r>
              <a:rPr lang="en-US" sz="4000" b="1" dirty="0">
                <a:effectLst>
                  <a:outerShdw blurRad="38100" dist="38100" dir="2700000" algn="tl">
                    <a:srgbClr val="000000">
                      <a:alpha val="43137"/>
                    </a:srgbClr>
                  </a:outerShdw>
                </a:effectLst>
              </a:rPr>
              <a:t>WHAT?</a:t>
            </a:r>
            <a:r>
              <a:rPr lang="en-US" sz="4000" dirty="0">
                <a:effectLst>
                  <a:outerShdw blurRad="38100" dist="38100" dir="2700000" algn="tl">
                    <a:srgbClr val="000000">
                      <a:alpha val="43137"/>
                    </a:srgbClr>
                  </a:outerShdw>
                </a:effectLst>
              </a:rPr>
              <a:t> The book is a BLESSING.</a:t>
            </a:r>
          </a:p>
          <a:p>
            <a:pPr marL="742950" indent="-742950">
              <a:buAutoNum type="arabicParenR"/>
            </a:pPr>
            <a:r>
              <a:rPr lang="en-US" sz="4000" b="1" dirty="0">
                <a:effectLst>
                  <a:outerShdw blurRad="38100" dist="38100" dir="2700000" algn="tl">
                    <a:srgbClr val="000000">
                      <a:alpha val="43137"/>
                    </a:srgbClr>
                  </a:outerShdw>
                </a:effectLst>
              </a:rPr>
              <a:t>WHO &amp; WHEN?</a:t>
            </a:r>
            <a:r>
              <a:rPr lang="en-US" sz="4000" dirty="0">
                <a:effectLst>
                  <a:outerShdw blurRad="38100" dist="38100" dir="2700000" algn="tl">
                    <a:srgbClr val="000000">
                      <a:alpha val="43137"/>
                    </a:srgbClr>
                  </a:outerShdw>
                </a:effectLst>
              </a:rPr>
              <a:t> John prior to 100AD.</a:t>
            </a:r>
          </a:p>
          <a:p>
            <a:pPr marL="742950" indent="-742950">
              <a:buAutoNum type="arabicParenR"/>
            </a:pPr>
            <a:r>
              <a:rPr lang="en-US" sz="4000" b="1" u="sng" dirty="0">
                <a:effectLst>
                  <a:outerShdw blurRad="38100" dist="38100" dir="2700000" algn="tl">
                    <a:srgbClr val="000000">
                      <a:alpha val="43137"/>
                    </a:srgbClr>
                  </a:outerShdw>
                </a:effectLst>
              </a:rPr>
              <a:t>HOW?</a:t>
            </a:r>
            <a:r>
              <a:rPr lang="en-US" sz="4000" u="sng" dirty="0">
                <a:effectLst>
                  <a:outerShdw blurRad="38100" dist="38100" dir="2700000" algn="tl">
                    <a:srgbClr val="000000">
                      <a:alpha val="43137"/>
                    </a:srgbClr>
                  </a:outerShdw>
                </a:effectLst>
              </a:rPr>
              <a:t> A prophetic letter revealing God’s will</a:t>
            </a:r>
            <a:r>
              <a:rPr lang="en-US" sz="4000" dirty="0">
                <a:effectLst>
                  <a:outerShdw blurRad="38100" dist="38100" dir="2700000" algn="tl">
                    <a:srgbClr val="000000">
                      <a:alpha val="43137"/>
                    </a:srgbClr>
                  </a:outerShdw>
                </a:effectLst>
              </a:rPr>
              <a:t>.  </a:t>
            </a:r>
            <a:endParaRPr lang="en-US" sz="3600" dirty="0">
              <a:effectLst>
                <a:outerShdw blurRad="38100" dist="38100" dir="2700000" algn="tl">
                  <a:srgbClr val="000000">
                    <a:alpha val="43137"/>
                  </a:srgbClr>
                </a:outerShdw>
              </a:effectLst>
            </a:endParaRPr>
          </a:p>
          <a:p>
            <a:pPr marL="742950" indent="-742950">
              <a:buAutoNum type="arabicParenR"/>
            </a:pPr>
            <a:r>
              <a:rPr lang="en-US" sz="4400" b="1" dirty="0">
                <a:effectLst>
                  <a:outerShdw blurRad="38100" dist="38100" dir="2700000" algn="tl">
                    <a:srgbClr val="000000">
                      <a:alpha val="43137"/>
                    </a:srgbClr>
                  </a:outerShdw>
                </a:effectLst>
              </a:rPr>
              <a:t>WHERE does John get his ideas?  </a:t>
            </a:r>
          </a:p>
          <a:p>
            <a:pPr marL="457200" lvl="1" indent="0">
              <a:buNone/>
            </a:pPr>
            <a:r>
              <a:rPr lang="en-US" sz="4000" dirty="0">
                <a:effectLst>
                  <a:outerShdw blurRad="38100" dist="38100" dir="2700000" algn="tl">
                    <a:srgbClr val="000000">
                      <a:alpha val="43137"/>
                    </a:srgbClr>
                  </a:outerShdw>
                </a:effectLst>
              </a:rPr>
              <a:t>The Spirit inspired it, but it also uses the OT. </a:t>
            </a:r>
            <a:br>
              <a:rPr lang="en-US" sz="4000" dirty="0">
                <a:effectLst>
                  <a:outerShdw blurRad="38100" dist="38100" dir="2700000" algn="tl">
                    <a:srgbClr val="000000">
                      <a:alpha val="43137"/>
                    </a:srgbClr>
                  </a:outerShdw>
                </a:effectLst>
              </a:rPr>
            </a:br>
            <a:r>
              <a:rPr lang="en-US" sz="4000" dirty="0">
                <a:effectLst>
                  <a:outerShdw blurRad="38100" dist="38100" dir="2700000" algn="tl">
                    <a:srgbClr val="000000">
                      <a:alpha val="43137"/>
                    </a:srgbClr>
                  </a:outerShdw>
                </a:effectLst>
              </a:rPr>
              <a:t>Don’t overlook that it also uses NT wording: </a:t>
            </a:r>
            <a:br>
              <a:rPr lang="en-US" sz="4000" dirty="0">
                <a:effectLst>
                  <a:outerShdw blurRad="38100" dist="38100" dir="2700000" algn="tl">
                    <a:srgbClr val="000000">
                      <a:alpha val="43137"/>
                    </a:srgbClr>
                  </a:outerShdw>
                </a:effectLst>
              </a:rPr>
            </a:br>
            <a:r>
              <a:rPr lang="en-US" sz="3600" b="1" dirty="0">
                <a:effectLst>
                  <a:outerShdw blurRad="38100" dist="38100" dir="2700000" algn="tl">
                    <a:srgbClr val="000000">
                      <a:alpha val="43137"/>
                    </a:srgbClr>
                  </a:outerShdw>
                </a:effectLst>
              </a:rPr>
              <a:t>	Like Mt 24, Mk 13, Lk 21, 1-2 Th, 2 Pet &amp; Jude.</a:t>
            </a:r>
            <a:endParaRPr lang="en-US" sz="4000" b="1" dirty="0">
              <a:effectLst>
                <a:outerShdw blurRad="38100" dist="38100" dir="2700000" algn="tl">
                  <a:srgbClr val="000000">
                    <a:alpha val="43137"/>
                  </a:srgbClr>
                </a:outerShdw>
              </a:effectLst>
            </a:endParaRPr>
          </a:p>
        </p:txBody>
      </p:sp>
      <p:pic>
        <p:nvPicPr>
          <p:cNvPr id="2050" name="Picture 2">
            <a:extLst>
              <a:ext uri="{FF2B5EF4-FFF2-40B4-BE49-F238E27FC236}">
                <a16:creationId xmlns:a16="http://schemas.microsoft.com/office/drawing/2014/main" id="{90E87A7F-BCBC-F2CF-07FF-0806995BF7E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44175" y="62045"/>
            <a:ext cx="1634620" cy="2325940"/>
          </a:xfrm>
          <a:prstGeom prst="rect">
            <a:avLst/>
          </a:prstGeom>
          <a:noFill/>
          <a:extLst>
            <a:ext uri="{909E8E84-426E-40DD-AFC4-6F175D3DCCD1}">
              <a14:hiddenFill xmlns:a14="http://schemas.microsoft.com/office/drawing/2010/main">
                <a:solidFill>
                  <a:srgbClr val="FFFFFF"/>
                </a:solidFill>
              </a14:hiddenFill>
            </a:ext>
          </a:extLst>
        </p:spPr>
      </p:pic>
      <p:sp>
        <p:nvSpPr>
          <p:cNvPr id="3" name="Callout: Line 2">
            <a:extLst>
              <a:ext uri="{FF2B5EF4-FFF2-40B4-BE49-F238E27FC236}">
                <a16:creationId xmlns:a16="http://schemas.microsoft.com/office/drawing/2014/main" id="{D6EA80B1-2C90-3D30-9DAB-715A90E4F6DC}"/>
              </a:ext>
            </a:extLst>
          </p:cNvPr>
          <p:cNvSpPr/>
          <p:nvPr/>
        </p:nvSpPr>
        <p:spPr>
          <a:xfrm>
            <a:off x="2041864" y="753228"/>
            <a:ext cx="7755058" cy="2140892"/>
          </a:xfrm>
          <a:prstGeom prst="borderCallout1">
            <a:avLst>
              <a:gd name="adj1" fmla="val 49578"/>
              <a:gd name="adj2" fmla="val 100061"/>
              <a:gd name="adj3" fmla="val 188053"/>
              <a:gd name="adj4" fmla="val 111499"/>
            </a:avLst>
          </a:prstGeom>
          <a:ln w="82550"/>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800" dirty="0"/>
              <a:t>One estimate is 278 OT allusions in 404 verses. </a:t>
            </a:r>
          </a:p>
          <a:p>
            <a:pPr algn="ctr"/>
            <a:r>
              <a:rPr lang="en-US" sz="2800" dirty="0">
                <a:effectLst/>
                <a:latin typeface="Arial Narrow" panose="020B0606020202030204" pitchFamily="34" charset="0"/>
                <a:ea typeface="Times New Roman" panose="02020603050405020304" pitchFamily="18" charset="0"/>
                <a:cs typeface="Calibri" panose="020F0502020204030204" pitchFamily="34" charset="0"/>
              </a:rPr>
              <a:t>“A general lack of knowledge of the prophetic portions of the OT might be one of the reasons brethren have felt so uneasy in the book of Revelation.” –F. Jenkins p. 18</a:t>
            </a:r>
            <a:endParaRPr lang="en-US" sz="2800" dirty="0"/>
          </a:p>
        </p:txBody>
      </p:sp>
    </p:spTree>
    <p:extLst>
      <p:ext uri="{BB962C8B-B14F-4D97-AF65-F5344CB8AC3E}">
        <p14:creationId xmlns:p14="http://schemas.microsoft.com/office/powerpoint/2010/main" val="388324481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right)">
                                      <p:cBhvr>
                                        <p:cTn id="7"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897" y="753228"/>
            <a:ext cx="9872819" cy="1080938"/>
          </a:xfrm>
        </p:spPr>
        <p:txBody>
          <a:bodyPr>
            <a:normAutofit/>
          </a:bodyPr>
          <a:lstStyle/>
          <a:p>
            <a:pPr algn="ctr"/>
            <a:r>
              <a:rPr lang="en-US" sz="6600" i="1" dirty="0">
                <a:effectLst>
                  <a:outerShdw blurRad="38100" dist="38100" dir="2700000" algn="tl">
                    <a:srgbClr val="000000">
                      <a:alpha val="43137"/>
                    </a:srgbClr>
                  </a:outerShdw>
                </a:effectLst>
              </a:rPr>
              <a:t>Intro to The Revelation</a:t>
            </a:r>
          </a:p>
        </p:txBody>
      </p:sp>
      <p:sp>
        <p:nvSpPr>
          <p:cNvPr id="4" name="Content Placeholder 3"/>
          <p:cNvSpPr>
            <a:spLocks noGrp="1"/>
          </p:cNvSpPr>
          <p:nvPr>
            <p:ph idx="1"/>
          </p:nvPr>
        </p:nvSpPr>
        <p:spPr>
          <a:xfrm>
            <a:off x="239696" y="2059618"/>
            <a:ext cx="11620870" cy="4700825"/>
          </a:xfrm>
        </p:spPr>
        <p:txBody>
          <a:bodyPr>
            <a:normAutofit/>
          </a:bodyPr>
          <a:lstStyle/>
          <a:p>
            <a:pPr marL="0" indent="0">
              <a:buNone/>
            </a:pPr>
            <a:r>
              <a:rPr lang="en-US" sz="4000" b="1" dirty="0">
                <a:effectLst>
                  <a:outerShdw blurRad="38100" dist="38100" dir="2700000" algn="tl">
                    <a:srgbClr val="000000">
                      <a:alpha val="43137"/>
                    </a:srgbClr>
                  </a:outerShdw>
                </a:effectLst>
              </a:rPr>
              <a:t>So, why is there confusion? 4 Approaches:</a:t>
            </a:r>
          </a:p>
          <a:p>
            <a:pPr marL="0" indent="0">
              <a:buNone/>
            </a:pPr>
            <a:r>
              <a:rPr lang="en-US" sz="2800" dirty="0">
                <a:effectLst/>
              </a:rPr>
              <a:t>	</a:t>
            </a:r>
            <a:r>
              <a:rPr lang="en-US" sz="2800" dirty="0">
                <a:effectLst>
                  <a:outerShdw blurRad="38100" dist="38100" dir="2700000" algn="tl">
                    <a:srgbClr val="000000">
                      <a:alpha val="43137"/>
                    </a:srgbClr>
                  </a:outerShdw>
                </a:effectLst>
              </a:rPr>
              <a:t>‘</a:t>
            </a:r>
            <a:r>
              <a:rPr lang="en-US" sz="2800" i="1" dirty="0">
                <a:effectLst>
                  <a:outerShdw blurRad="38100" dist="38100" dir="2700000" algn="tl">
                    <a:srgbClr val="000000">
                      <a:alpha val="43137"/>
                    </a:srgbClr>
                  </a:outerShdw>
                </a:effectLst>
              </a:rPr>
              <a:t>Write, therefore, what you have seen</a:t>
            </a:r>
            <a:r>
              <a:rPr lang="en-US" sz="2800" dirty="0">
                <a:effectLst>
                  <a:outerShdw blurRad="38100" dist="38100" dir="2700000" algn="tl">
                    <a:srgbClr val="000000">
                      <a:alpha val="43137"/>
                    </a:srgbClr>
                  </a:outerShdw>
                </a:effectLst>
              </a:rPr>
              <a:t> [preterist], </a:t>
            </a:r>
            <a:r>
              <a:rPr lang="en-US" sz="2800" i="1" dirty="0">
                <a:effectLst>
                  <a:outerShdw blurRad="38100" dist="38100" dir="2700000" algn="tl">
                    <a:srgbClr val="000000">
                      <a:alpha val="43137"/>
                    </a:srgbClr>
                  </a:outerShdw>
                </a:effectLst>
              </a:rPr>
              <a:t>what is now</a:t>
            </a:r>
            <a:r>
              <a:rPr lang="en-US" sz="2800" dirty="0">
                <a:effectLst>
                  <a:outerShdw blurRad="38100" dist="38100" dir="2700000" algn="tl">
                    <a:srgbClr val="000000">
                      <a:alpha val="43137"/>
                    </a:srgbClr>
                  </a:outerShdw>
                </a:effectLst>
              </a:rPr>
              <a:t> 	[spiritual], </a:t>
            </a:r>
            <a:r>
              <a:rPr lang="en-US" sz="2800" i="1" dirty="0">
                <a:effectLst>
                  <a:outerShdw blurRad="38100" dist="38100" dir="2700000" algn="tl">
                    <a:srgbClr val="000000">
                      <a:alpha val="43137"/>
                    </a:srgbClr>
                  </a:outerShdw>
                </a:effectLst>
              </a:rPr>
              <a:t>&amp; what will take place later</a:t>
            </a:r>
            <a:r>
              <a:rPr lang="en-US" sz="2800" dirty="0">
                <a:effectLst>
                  <a:outerShdw blurRad="38100" dist="38100" dir="2700000" algn="tl">
                    <a:srgbClr val="000000">
                      <a:alpha val="43137"/>
                    </a:srgbClr>
                  </a:outerShdw>
                </a:effectLst>
              </a:rPr>
              <a:t> [futurist].’ </a:t>
            </a:r>
            <a:r>
              <a:rPr lang="en-US" sz="2800" b="1" dirty="0">
                <a:effectLst>
                  <a:outerShdw blurRad="38100" dist="38100" dir="2700000" algn="tl">
                    <a:srgbClr val="000000">
                      <a:alpha val="43137"/>
                    </a:srgbClr>
                  </a:outerShdw>
                </a:effectLst>
              </a:rPr>
              <a:t>(1:19)</a:t>
            </a:r>
            <a:endParaRPr lang="en-US" sz="4000" b="1" dirty="0">
              <a:effectLst>
                <a:outerShdw blurRad="38100" dist="38100" dir="2700000" algn="tl">
                  <a:srgbClr val="000000">
                    <a:alpha val="43137"/>
                  </a:srgbClr>
                </a:outerShdw>
              </a:effectLst>
            </a:endParaRPr>
          </a:p>
          <a:p>
            <a:pPr marL="0" indent="0">
              <a:buNone/>
            </a:pPr>
            <a:r>
              <a:rPr lang="en-US" sz="3600" dirty="0">
                <a:effectLst>
                  <a:outerShdw blurRad="38100" dist="38100" dir="2700000" algn="tl">
                    <a:srgbClr val="000000">
                      <a:alpha val="43137"/>
                    </a:srgbClr>
                  </a:outerShdw>
                </a:effectLst>
              </a:rPr>
              <a:t>	Keep in mind </a:t>
            </a:r>
            <a:r>
              <a:rPr lang="en-US" sz="3600" b="1" dirty="0">
                <a:effectLst>
                  <a:outerShdw blurRad="38100" dist="38100" dir="2700000" algn="tl">
                    <a:srgbClr val="000000">
                      <a:alpha val="43137"/>
                    </a:srgbClr>
                  </a:outerShdw>
                </a:effectLst>
              </a:rPr>
              <a:t>[Prov 18:17]</a:t>
            </a:r>
            <a:r>
              <a:rPr lang="en-US" sz="3600" dirty="0">
                <a:effectLst>
                  <a:outerShdw blurRad="38100" dist="38100" dir="2700000" algn="tl">
                    <a:srgbClr val="000000">
                      <a:alpha val="43137"/>
                    </a:srgbClr>
                  </a:outerShdw>
                </a:effectLst>
              </a:rPr>
              <a:t>. Be humble &amp; cautious.</a:t>
            </a:r>
          </a:p>
          <a:p>
            <a:pPr marL="0" indent="0">
              <a:buNone/>
            </a:pPr>
            <a:r>
              <a:rPr lang="en-US" sz="3600" dirty="0">
                <a:effectLst>
                  <a:outerShdw blurRad="38100" dist="38100" dir="2700000" algn="tl">
                    <a:srgbClr val="000000">
                      <a:alpha val="43137"/>
                    </a:srgbClr>
                  </a:outerShdw>
                </a:effectLst>
              </a:rPr>
              <a:t>1) Historicist, a prediction of church history. </a:t>
            </a:r>
          </a:p>
          <a:p>
            <a:pPr marL="0" indent="0">
              <a:buNone/>
            </a:pPr>
            <a:r>
              <a:rPr lang="en-US" sz="3600" dirty="0">
                <a:effectLst>
                  <a:outerShdw blurRad="38100" dist="38100" dir="2700000" algn="tl">
                    <a:srgbClr val="000000">
                      <a:alpha val="43137"/>
                    </a:srgbClr>
                  </a:outerShdw>
                </a:effectLst>
              </a:rPr>
              <a:t>2) Preterist, events were fulfilled near to John’s time. </a:t>
            </a:r>
          </a:p>
          <a:p>
            <a:pPr marL="0" indent="0">
              <a:buNone/>
            </a:pPr>
            <a:r>
              <a:rPr lang="en-US" sz="3600" dirty="0">
                <a:effectLst>
                  <a:outerShdw blurRad="38100" dist="38100" dir="2700000" algn="tl">
                    <a:srgbClr val="000000">
                      <a:alpha val="43137"/>
                    </a:srgbClr>
                  </a:outerShdw>
                </a:effectLst>
              </a:rPr>
              <a:t>3) Futurist, events are in the process of fulfillment. </a:t>
            </a:r>
          </a:p>
          <a:p>
            <a:pPr marL="0" indent="0">
              <a:buNone/>
            </a:pPr>
            <a:r>
              <a:rPr lang="en-US" sz="3600" dirty="0">
                <a:effectLst>
                  <a:outerShdw blurRad="38100" dist="38100" dir="2700000" algn="tl">
                    <a:srgbClr val="000000">
                      <a:alpha val="43137"/>
                    </a:srgbClr>
                  </a:outerShdw>
                </a:effectLst>
              </a:rPr>
              <a:t>4) Spiritual, illustrating principles for ALL time. </a:t>
            </a:r>
            <a:endParaRPr lang="en-US" dirty="0">
              <a:effectLst>
                <a:outerShdw blurRad="38100" dist="38100" dir="2700000" algn="tl">
                  <a:srgbClr val="000000">
                    <a:alpha val="43137"/>
                  </a:srgbClr>
                </a:outerShdw>
              </a:effectLst>
            </a:endParaRPr>
          </a:p>
        </p:txBody>
      </p:sp>
      <p:pic>
        <p:nvPicPr>
          <p:cNvPr id="2050" name="Picture 2">
            <a:extLst>
              <a:ext uri="{FF2B5EF4-FFF2-40B4-BE49-F238E27FC236}">
                <a16:creationId xmlns:a16="http://schemas.microsoft.com/office/drawing/2014/main" id="{90E87A7F-BCBC-F2CF-07FF-0806995BF7E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44175" y="62045"/>
            <a:ext cx="1634620" cy="2325940"/>
          </a:xfrm>
          <a:prstGeom prst="rect">
            <a:avLst/>
          </a:prstGeom>
          <a:noFill/>
          <a:extLst>
            <a:ext uri="{909E8E84-426E-40DD-AFC4-6F175D3DCCD1}">
              <a14:hiddenFill xmlns:a14="http://schemas.microsoft.com/office/drawing/2010/main">
                <a:solidFill>
                  <a:srgbClr val="FFFFFF"/>
                </a:solidFill>
              </a14:hiddenFill>
            </a:ext>
          </a:extLst>
        </p:spPr>
      </p:pic>
      <p:sp>
        <p:nvSpPr>
          <p:cNvPr id="6" name="Callout: Line 5">
            <a:extLst>
              <a:ext uri="{FF2B5EF4-FFF2-40B4-BE49-F238E27FC236}">
                <a16:creationId xmlns:a16="http://schemas.microsoft.com/office/drawing/2014/main" id="{0FAF57EF-6E9C-B27F-370C-949E4FC4A889}"/>
              </a:ext>
            </a:extLst>
          </p:cNvPr>
          <p:cNvSpPr/>
          <p:nvPr/>
        </p:nvSpPr>
        <p:spPr>
          <a:xfrm>
            <a:off x="2172602" y="225248"/>
            <a:ext cx="7755058" cy="1946265"/>
          </a:xfrm>
          <a:prstGeom prst="borderCallout1">
            <a:avLst>
              <a:gd name="adj1" fmla="val 49578"/>
              <a:gd name="adj2" fmla="val 100061"/>
              <a:gd name="adj3" fmla="val 98069"/>
              <a:gd name="adj4" fmla="val 99937"/>
            </a:avLst>
          </a:prstGeom>
          <a:ln w="82550"/>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3200" b="1" dirty="0"/>
              <a:t>Conclusion to the Prophecy 22:6-21</a:t>
            </a:r>
            <a:r>
              <a:rPr lang="en-US" sz="2400" dirty="0"/>
              <a:t> </a:t>
            </a:r>
            <a:br>
              <a:rPr lang="en-US" sz="2400" dirty="0"/>
            </a:br>
            <a:r>
              <a:rPr lang="en-US" sz="2800" dirty="0"/>
              <a:t>‘</a:t>
            </a:r>
            <a:r>
              <a:rPr lang="en-US" sz="2800" i="1" dirty="0"/>
              <a:t>Yes, I’m coming quickly</a:t>
            </a:r>
            <a:r>
              <a:rPr lang="en-US" sz="2800" dirty="0"/>
              <a:t>.’ 		</a:t>
            </a:r>
            <a:r>
              <a:rPr lang="en-US" sz="2800" b="1" dirty="0"/>
              <a:t>(22:10, 20)</a:t>
            </a:r>
            <a:r>
              <a:rPr lang="en-US" sz="2800" dirty="0"/>
              <a:t> </a:t>
            </a:r>
          </a:p>
          <a:p>
            <a:pPr algn="ctr"/>
            <a:r>
              <a:rPr lang="en-US" sz="2800" dirty="0"/>
              <a:t>‘</a:t>
            </a:r>
            <a:r>
              <a:rPr lang="en-US" sz="2800" i="1" dirty="0"/>
              <a:t>Do not seal up the words of the prophecy of this book, for the time is near</a:t>
            </a:r>
            <a:r>
              <a:rPr lang="en-US" sz="2800" dirty="0"/>
              <a:t>.’</a:t>
            </a:r>
            <a:endParaRPr lang="en-US" sz="4000" dirty="0"/>
          </a:p>
        </p:txBody>
      </p:sp>
    </p:spTree>
    <p:extLst>
      <p:ext uri="{BB962C8B-B14F-4D97-AF65-F5344CB8AC3E}">
        <p14:creationId xmlns:p14="http://schemas.microsoft.com/office/powerpoint/2010/main" val="397601405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Effect transition="in" filter="fade">
                                      <p:cBhvr>
                                        <p:cTn id="7" dur="1000"/>
                                        <p:tgtEl>
                                          <p:spTgt spid="4">
                                            <p:txEl>
                                              <p:pRg st="3" end="3"/>
                                            </p:txEl>
                                          </p:spTgt>
                                        </p:tgtEl>
                                      </p:cBhvr>
                                    </p:animEffect>
                                    <p:anim calcmode="lin" valueType="num">
                                      <p:cBhvr>
                                        <p:cTn id="8"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4" end="4"/>
                                            </p:txEl>
                                          </p:spTgt>
                                        </p:tgtEl>
                                        <p:attrNameLst>
                                          <p:attrName>style.visibility</p:attrName>
                                        </p:attrNameLst>
                                      </p:cBhvr>
                                      <p:to>
                                        <p:strVal val="visible"/>
                                      </p:to>
                                    </p:set>
                                    <p:animEffect transition="in" filter="fade">
                                      <p:cBhvr>
                                        <p:cTn id="14" dur="1000"/>
                                        <p:tgtEl>
                                          <p:spTgt spid="4">
                                            <p:txEl>
                                              <p:pRg st="4" end="4"/>
                                            </p:txEl>
                                          </p:spTgt>
                                        </p:tgtEl>
                                      </p:cBhvr>
                                    </p:animEffect>
                                    <p:anim calcmode="lin" valueType="num">
                                      <p:cBhvr>
                                        <p:cTn id="15"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4" end="4"/>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animEffect transition="in" filter="fade">
                                      <p:cBhvr>
                                        <p:cTn id="19" dur="1000"/>
                                        <p:tgtEl>
                                          <p:spTgt spid="4">
                                            <p:txEl>
                                              <p:pRg st="5" end="5"/>
                                            </p:txEl>
                                          </p:spTgt>
                                        </p:tgtEl>
                                      </p:cBhvr>
                                    </p:animEffect>
                                    <p:anim calcmode="lin" valueType="num">
                                      <p:cBhvr>
                                        <p:cTn id="20"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21"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4">
                                            <p:txEl>
                                              <p:pRg st="6" end="6"/>
                                            </p:txEl>
                                          </p:spTgt>
                                        </p:tgtEl>
                                        <p:attrNameLst>
                                          <p:attrName>style.visibility</p:attrName>
                                        </p:attrNameLst>
                                      </p:cBhvr>
                                      <p:to>
                                        <p:strVal val="visible"/>
                                      </p:to>
                                    </p:set>
                                    <p:animEffect transition="in" filter="fade">
                                      <p:cBhvr>
                                        <p:cTn id="26" dur="1000"/>
                                        <p:tgtEl>
                                          <p:spTgt spid="4">
                                            <p:txEl>
                                              <p:pRg st="6" end="6"/>
                                            </p:txEl>
                                          </p:spTgt>
                                        </p:tgtEl>
                                      </p:cBhvr>
                                    </p:animEffect>
                                    <p:anim calcmode="lin" valueType="num">
                                      <p:cBhvr>
                                        <p:cTn id="27"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28"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grpId="0" nodeType="clickEffect">
                                  <p:stCondLst>
                                    <p:cond delay="0"/>
                                  </p:stCondLst>
                                  <p:childTnLst>
                                    <p:set>
                                      <p:cBhvr>
                                        <p:cTn id="32" dur="1" fill="hold">
                                          <p:stCondLst>
                                            <p:cond delay="0"/>
                                          </p:stCondLst>
                                        </p:cTn>
                                        <p:tgtEl>
                                          <p:spTgt spid="6"/>
                                        </p:tgtEl>
                                        <p:attrNameLst>
                                          <p:attrName>style.visibility</p:attrName>
                                        </p:attrNameLst>
                                      </p:cBhvr>
                                      <p:to>
                                        <p:strVal val="visible"/>
                                      </p:to>
                                    </p:set>
                                    <p:animEffect transition="in" filter="barn(inVertical)">
                                      <p:cBhvr>
                                        <p:cTn id="33" dur="1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6A9C41"/>
      </a:dk2>
      <a:lt2>
        <a:srgbClr val="E7E6E6"/>
      </a:lt2>
      <a:accent1>
        <a:srgbClr val="A7D535"/>
      </a:accent1>
      <a:accent2>
        <a:srgbClr val="EACA4F"/>
      </a:accent2>
      <a:accent3>
        <a:srgbClr val="FD9850"/>
      </a:accent3>
      <a:accent4>
        <a:srgbClr val="F46442"/>
      </a:accent4>
      <a:accent5>
        <a:srgbClr val="54D289"/>
      </a:accent5>
      <a:accent6>
        <a:srgbClr val="6AD8CB"/>
      </a:accent6>
      <a:hlink>
        <a:srgbClr val="CAFB50"/>
      </a:hlink>
      <a:folHlink>
        <a:srgbClr val="DEFF8B"/>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38000"/>
              </a:schemeClr>
            </a:gs>
            <a:gs pos="50000">
              <a:schemeClr val="phClr">
                <a:shade val="100000"/>
                <a:hueMod val="100000"/>
                <a:satMod val="110000"/>
                <a:lumMod val="130000"/>
              </a:schemeClr>
            </a:gs>
            <a:gs pos="100000">
              <a:schemeClr val="phClr">
                <a:shade val="78000"/>
                <a:hueMod val="106000"/>
                <a:satMod val="120000"/>
                <a:lumMod val="7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B587E4A9-1405-4B4F-8BC3-512EE08D2EBF}"/>
    </a:ext>
  </a:extLst>
</a:theme>
</file>

<file path=docProps/app.xml><?xml version="1.0" encoding="utf-8"?>
<Properties xmlns="http://schemas.openxmlformats.org/officeDocument/2006/extended-properties" xmlns:vt="http://schemas.openxmlformats.org/officeDocument/2006/docPropsVTypes">
  <Template>Examining Ephesus Endurance</Template>
  <TotalTime>645</TotalTime>
  <Words>524</Words>
  <Application>Microsoft Office PowerPoint</Application>
  <PresentationFormat>Widescreen</PresentationFormat>
  <Paragraphs>38</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Arial Narrow</vt:lpstr>
      <vt:lpstr>Trebuchet MS</vt:lpstr>
      <vt:lpstr>Berlin</vt:lpstr>
      <vt:lpstr>God’s Revelation to John</vt:lpstr>
      <vt:lpstr>Intro to The Revelation</vt:lpstr>
      <vt:lpstr>Intro to The Revelation</vt:lpstr>
      <vt:lpstr>Intro to The Revelation</vt:lpstr>
      <vt:lpstr>Intro to The Revelation</vt:lpstr>
      <vt:lpstr>Intro to The Revelation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God’s Revelation to John</dc:title>
  <dc:creator>Coulter Wickerham</dc:creator>
  <cp:lastModifiedBy>Coulter Wickerham</cp:lastModifiedBy>
  <cp:revision>2</cp:revision>
  <dcterms:created xsi:type="dcterms:W3CDTF">2022-06-01T12:14:19Z</dcterms:created>
  <dcterms:modified xsi:type="dcterms:W3CDTF">2022-06-01T23:00:18Z</dcterms:modified>
</cp:coreProperties>
</file>