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9" r:id="rId5"/>
    <p:sldId id="271" r:id="rId6"/>
    <p:sldId id="270" r:id="rId7"/>
    <p:sldId id="272" r:id="rId8"/>
    <p:sldId id="274" r:id="rId9"/>
    <p:sldId id="273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Letters to Asia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What can we learn?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230" r="1037" b="12896"/>
          <a:stretch/>
        </p:blipFill>
        <p:spPr>
          <a:xfrm>
            <a:off x="491947" y="1171973"/>
            <a:ext cx="10950621" cy="4906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42" t="37984" r="19447" b="48284"/>
          <a:stretch/>
        </p:blipFill>
        <p:spPr>
          <a:xfrm>
            <a:off x="247246" y="3255302"/>
            <a:ext cx="11601317" cy="1334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7A0EBE9C-2BD5-0507-F447-D16D9AA22503}"/>
              </a:ext>
            </a:extLst>
          </p:cNvPr>
          <p:cNvSpPr/>
          <p:nvPr/>
        </p:nvSpPr>
        <p:spPr>
          <a:xfrm>
            <a:off x="4998127" y="3596153"/>
            <a:ext cx="5850385" cy="344835"/>
          </a:xfrm>
          <a:prstGeom prst="fram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4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4851" y="2156568"/>
            <a:ext cx="11243255" cy="4701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Permissive Pergamum/</a:t>
            </a:r>
            <a:r>
              <a:rPr lang="en-US" sz="3600" b="1" dirty="0" err="1"/>
              <a:t>Pergamon</a:t>
            </a:r>
            <a:endParaRPr lang="en-US" sz="3600" b="1" dirty="0"/>
          </a:p>
          <a:p>
            <a:pPr marL="514350" indent="-514350"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Jesus’ Power</a:t>
            </a:r>
            <a:r>
              <a:rPr lang="en-US" sz="2800" b="1" dirty="0">
                <a:effectLst/>
              </a:rPr>
              <a:t> </a:t>
            </a:r>
            <a:r>
              <a:rPr lang="en-US" sz="2800" i="1" dirty="0">
                <a:effectLst/>
              </a:rPr>
              <a:t>Among</a:t>
            </a:r>
            <a:r>
              <a:rPr lang="en-US" sz="2800" dirty="0">
                <a:effectLst/>
              </a:rPr>
              <a:t> the churches. What about us? </a:t>
            </a:r>
          </a:p>
          <a:p>
            <a:pPr marL="514350" indent="-514350"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Were Tempted But Loyal! </a:t>
            </a:r>
            <a:r>
              <a:rPr lang="en-US" sz="2800" dirty="0">
                <a:effectLst/>
              </a:rPr>
              <a:t>We can do the same!</a:t>
            </a:r>
          </a:p>
          <a:p>
            <a:pPr marL="514350" indent="-514350"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Were Persecuted But Faithful!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/>
              </a:rPr>
              <a:t>Will we do the same? </a:t>
            </a:r>
          </a:p>
          <a:p>
            <a:pPr marL="514350" indent="-514350"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Permissive &amp; Promiscuous</a:t>
            </a:r>
            <a:r>
              <a:rPr lang="en-US" sz="2800" b="1" dirty="0">
                <a:effectLst/>
              </a:rPr>
              <a:t> </a:t>
            </a:r>
            <a:r>
              <a:rPr lang="en-US" sz="2800" dirty="0">
                <a:effectLst/>
              </a:rPr>
              <a:t>Literal or figurative, not good.  </a:t>
            </a:r>
          </a:p>
          <a:p>
            <a:pPr marL="514350" indent="-514350"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Need To Repent!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/>
              </a:rPr>
              <a:t>Or Jesus himself will war against us!</a:t>
            </a:r>
          </a:p>
          <a:p>
            <a:pPr marL="514350" indent="-514350"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Need The Bread of Heaven! </a:t>
            </a:r>
            <a:r>
              <a:rPr lang="en-US" sz="2800" b="1" dirty="0">
                <a:effectLst/>
              </a:rPr>
              <a:t>Jn6; Ps78; Lk 14:15-24</a:t>
            </a:r>
          </a:p>
          <a:p>
            <a:pPr marL="514350" indent="-514350">
              <a:buAutoNum type="arabicParenR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Needed A New Name!</a:t>
            </a:r>
            <a:r>
              <a:rPr lang="en-US" sz="2800" dirty="0">
                <a:effectLst/>
              </a:rPr>
              <a:t> </a:t>
            </a:r>
            <a:r>
              <a:rPr lang="en-US" sz="2800" b="1" dirty="0">
                <a:effectLst/>
              </a:rPr>
              <a:t>[22:3-5]</a:t>
            </a:r>
            <a:r>
              <a:rPr lang="en-US" dirty="0">
                <a:effectLst/>
              </a:rPr>
              <a:t> Will we hold the white stone?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46450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2124" y="2336873"/>
            <a:ext cx="11243255" cy="42571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1</a:t>
            </a: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en-US" sz="3500" b="1" dirty="0">
                <a:effectLst/>
              </a:rPr>
              <a:t>	v1</a:t>
            </a:r>
            <a:r>
              <a:rPr lang="en-US" sz="3500" dirty="0">
                <a:effectLst/>
              </a:rPr>
              <a:t> God revealed this to Jesus who gave it to John. </a:t>
            </a:r>
          </a:p>
          <a:p>
            <a:pPr marL="0" indent="0">
              <a:buNone/>
            </a:pPr>
            <a:r>
              <a:rPr lang="en-US" sz="3500" dirty="0">
                <a:effectLst/>
              </a:rPr>
              <a:t>	</a:t>
            </a:r>
            <a:r>
              <a:rPr lang="en-US" sz="3500" b="1" dirty="0">
                <a:effectLst/>
              </a:rPr>
              <a:t>v3 </a:t>
            </a:r>
            <a:r>
              <a:rPr lang="en-US" sz="3500" dirty="0">
                <a:effectLst/>
              </a:rPr>
              <a:t>This prophecy/revelation is supposed to BLESS. </a:t>
            </a:r>
          </a:p>
          <a:p>
            <a:pPr marL="0" indent="0">
              <a:buNone/>
            </a:pPr>
            <a:r>
              <a:rPr lang="en-US" sz="3500" dirty="0">
                <a:effectLst/>
              </a:rPr>
              <a:t>	</a:t>
            </a:r>
            <a:r>
              <a:rPr lang="en-US" sz="3500" b="1" dirty="0">
                <a:effectLst/>
              </a:rPr>
              <a:t>v4</a:t>
            </a:r>
            <a:r>
              <a:rPr lang="en-US" sz="3500" dirty="0">
                <a:effectLst/>
              </a:rPr>
              <a:t> </a:t>
            </a:r>
            <a:r>
              <a:rPr lang="en-US" sz="3500" i="1" dirty="0">
                <a:effectLst/>
              </a:rPr>
              <a:t>The 7 churches </a:t>
            </a:r>
            <a:r>
              <a:rPr lang="en-US" sz="3500" dirty="0">
                <a:effectLst/>
              </a:rPr>
              <a:t>are to be a </a:t>
            </a:r>
            <a:r>
              <a:rPr lang="en-US" sz="3500" i="1" dirty="0">
                <a:effectLst/>
              </a:rPr>
              <a:t>kingdom of priests</a:t>
            </a:r>
            <a:r>
              <a:rPr lang="en-US" sz="3500" dirty="0">
                <a:effectLst/>
              </a:rPr>
              <a:t>. </a:t>
            </a:r>
            <a:r>
              <a:rPr lang="en-US" sz="3500" b="1" dirty="0">
                <a:effectLst/>
              </a:rPr>
              <a:t>v6</a:t>
            </a:r>
            <a:endParaRPr lang="en-US" sz="3500" dirty="0">
              <a:effectLst/>
            </a:endParaRPr>
          </a:p>
          <a:p>
            <a:pPr marL="0" indent="0">
              <a:buNone/>
            </a:pPr>
            <a:r>
              <a:rPr lang="en-US" sz="3200" dirty="0">
                <a:effectLst/>
              </a:rPr>
              <a:t>	</a:t>
            </a:r>
            <a:r>
              <a:rPr lang="en-US" sz="3200" b="1" dirty="0">
                <a:effectLst/>
              </a:rPr>
              <a:t>v12-13</a:t>
            </a:r>
            <a:r>
              <a:rPr lang="en-US" sz="3200" dirty="0">
                <a:effectLst/>
              </a:rPr>
              <a:t> Jesus stands among the seven churches. </a:t>
            </a:r>
            <a:r>
              <a:rPr lang="en-US" sz="3200" b="1" dirty="0">
                <a:effectLst/>
              </a:rPr>
              <a:t>[v17-20]</a:t>
            </a:r>
            <a:endParaRPr lang="en-US" sz="3200" dirty="0">
              <a:effectLst/>
            </a:endParaRPr>
          </a:p>
          <a:p>
            <a:pPr marL="0" indent="0">
              <a:buNone/>
            </a:pPr>
            <a:r>
              <a:rPr lang="en-US" sz="3500" b="1" dirty="0">
                <a:effectLst/>
              </a:rPr>
              <a:t>Ch1</a:t>
            </a:r>
            <a:r>
              <a:rPr lang="en-US" sz="3500" dirty="0">
                <a:effectLst/>
              </a:rPr>
              <a:t> Is the </a:t>
            </a:r>
            <a:r>
              <a:rPr lang="en-US" sz="3500" i="1" dirty="0">
                <a:effectLst/>
              </a:rPr>
              <a:t>historical context</a:t>
            </a:r>
            <a:r>
              <a:rPr lang="en-US" sz="3500" dirty="0">
                <a:effectLst/>
              </a:rPr>
              <a:t> of </a:t>
            </a:r>
            <a:r>
              <a:rPr lang="en-US" sz="3500" b="1" dirty="0">
                <a:effectLst/>
              </a:rPr>
              <a:t>The Revelation</a:t>
            </a:r>
            <a:r>
              <a:rPr lang="en-US" sz="3500" dirty="0">
                <a:effectLst/>
              </a:rPr>
              <a:t>. </a:t>
            </a:r>
            <a:br>
              <a:rPr lang="en-US" sz="3500" dirty="0">
                <a:effectLst/>
              </a:rPr>
            </a:br>
            <a:r>
              <a:rPr lang="en-US" sz="3500" dirty="0">
                <a:effectLst/>
              </a:rPr>
              <a:t>	</a:t>
            </a:r>
            <a:r>
              <a:rPr lang="en-US" sz="3000" dirty="0">
                <a:effectLst/>
              </a:rPr>
              <a:t>Much of </a:t>
            </a:r>
            <a:r>
              <a:rPr lang="en-US" sz="3000" b="1" dirty="0">
                <a:effectLst/>
              </a:rPr>
              <a:t>Ch1</a:t>
            </a:r>
            <a:r>
              <a:rPr lang="en-US" sz="3000" dirty="0">
                <a:effectLst/>
              </a:rPr>
              <a:t> is in </a:t>
            </a:r>
            <a:r>
              <a:rPr lang="en-US" sz="3000" b="1" dirty="0">
                <a:effectLst/>
              </a:rPr>
              <a:t>Ch2-3</a:t>
            </a:r>
            <a:r>
              <a:rPr lang="en-US" sz="3000" dirty="0">
                <a:effectLst/>
              </a:rPr>
              <a:t> which occurs again in </a:t>
            </a:r>
            <a:r>
              <a:rPr lang="en-US" sz="3000" b="1" dirty="0">
                <a:effectLst/>
              </a:rPr>
              <a:t>Ch20</a:t>
            </a:r>
            <a:r>
              <a:rPr lang="en-US" sz="3000" dirty="0">
                <a:effectLst/>
              </a:rPr>
              <a:t>. </a:t>
            </a:r>
            <a:r>
              <a:rPr lang="en-US" sz="3000" b="1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607523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7765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90261" y="243910"/>
            <a:ext cx="3956016" cy="14357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Roman Roads </a:t>
            </a:r>
            <a:br>
              <a:rPr lang="en-US" sz="4400" b="1" dirty="0"/>
            </a:br>
            <a:r>
              <a:rPr lang="en-US" sz="4400" b="1" dirty="0"/>
              <a:t>In Asia Minor</a:t>
            </a:r>
          </a:p>
        </p:txBody>
      </p:sp>
      <p:sp>
        <p:nvSpPr>
          <p:cNvPr id="3" name="Oval 2"/>
          <p:cNvSpPr/>
          <p:nvPr/>
        </p:nvSpPr>
        <p:spPr>
          <a:xfrm>
            <a:off x="2913018" y="3291841"/>
            <a:ext cx="104503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19644" y="2847894"/>
            <a:ext cx="104503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60618" y="2278050"/>
            <a:ext cx="104503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76236" y="2728630"/>
            <a:ext cx="104503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79818" y="3086433"/>
            <a:ext cx="104503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22025" y="2415113"/>
            <a:ext cx="104503" cy="783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4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7" y="2529625"/>
            <a:ext cx="11973365" cy="3564934"/>
          </a:xfrm>
        </p:spPr>
      </p:pic>
    </p:spTree>
    <p:extLst>
      <p:ext uri="{BB962C8B-B14F-4D97-AF65-F5344CB8AC3E}">
        <p14:creationId xmlns:p14="http://schemas.microsoft.com/office/powerpoint/2010/main" val="117867618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6FBD2-769C-EF05-DD03-E20321872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0DDE36-0A5A-914F-57CC-B62FE074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0" y="0"/>
            <a:ext cx="10302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21162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70" y="302405"/>
            <a:ext cx="8825659" cy="635447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424FD0-12CB-6B4B-644D-45AFE4E052B6}"/>
              </a:ext>
            </a:extLst>
          </p:cNvPr>
          <p:cNvSpPr/>
          <p:nvPr/>
        </p:nvSpPr>
        <p:spPr>
          <a:xfrm rot="16200000">
            <a:off x="-1231093" y="4139874"/>
            <a:ext cx="4145358" cy="8886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Pergamon Altar</a:t>
            </a:r>
          </a:p>
        </p:txBody>
      </p:sp>
    </p:spTree>
    <p:extLst>
      <p:ext uri="{BB962C8B-B14F-4D97-AF65-F5344CB8AC3E}">
        <p14:creationId xmlns:p14="http://schemas.microsoft.com/office/powerpoint/2010/main" val="263321752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13" y="95739"/>
            <a:ext cx="6222086" cy="6666522"/>
          </a:xfrm>
        </p:spPr>
      </p:pic>
      <p:sp>
        <p:nvSpPr>
          <p:cNvPr id="3" name="Circle: Hollow 2">
            <a:extLst>
              <a:ext uri="{FF2B5EF4-FFF2-40B4-BE49-F238E27FC236}">
                <a16:creationId xmlns:a16="http://schemas.microsoft.com/office/drawing/2014/main" id="{C2C815B6-7A19-F17C-C456-F030F757A872}"/>
              </a:ext>
            </a:extLst>
          </p:cNvPr>
          <p:cNvSpPr/>
          <p:nvPr/>
        </p:nvSpPr>
        <p:spPr>
          <a:xfrm>
            <a:off x="4634143" y="2618913"/>
            <a:ext cx="914400" cy="1080938"/>
          </a:xfrm>
          <a:prstGeom prst="donut">
            <a:avLst>
              <a:gd name="adj" fmla="val 103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58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D6026D-B8D2-D0CB-E1A5-CEFAEE40B3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10" t="15694" r="22500" b="16111"/>
          <a:stretch/>
        </p:blipFill>
        <p:spPr>
          <a:xfrm>
            <a:off x="1200150" y="128561"/>
            <a:ext cx="9280583" cy="642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920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53228"/>
            <a:ext cx="8975290" cy="1080938"/>
          </a:xfrm>
        </p:spPr>
        <p:txBody>
          <a:bodyPr>
            <a:normAutofit/>
          </a:bodyPr>
          <a:lstStyle/>
          <a:p>
            <a:pPr algn="ctr"/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Churches of Asia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02405"/>
            <a:ext cx="2970727" cy="198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36EE19-D814-686C-2C43-726DA99A58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4" t="12361" r="25000" b="5556"/>
          <a:stretch/>
        </p:blipFill>
        <p:spPr>
          <a:xfrm>
            <a:off x="643039" y="261461"/>
            <a:ext cx="9872819" cy="619220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47DBCF9-4764-A4A9-AC90-B7466033B2C2}"/>
              </a:ext>
            </a:extLst>
          </p:cNvPr>
          <p:cNvSpPr/>
          <p:nvPr/>
        </p:nvSpPr>
        <p:spPr>
          <a:xfrm>
            <a:off x="208009" y="3515555"/>
            <a:ext cx="3415665" cy="31770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competed for the greatest collection of Homer’s works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the most accomplished Homeric scholars!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F0BAE5-B37B-99A4-7C5D-70D9FD6BE731}"/>
              </a:ext>
            </a:extLst>
          </p:cNvPr>
          <p:cNvSpPr/>
          <p:nvPr/>
        </p:nvSpPr>
        <p:spPr>
          <a:xfrm>
            <a:off x="9117335" y="3266983"/>
            <a:ext cx="1398523" cy="3186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92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Suffering Smyrna Rev 2</Template>
  <TotalTime>113</TotalTime>
  <Words>238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</vt:lpstr>
      <vt:lpstr>The Letters to Asia</vt:lpstr>
      <vt:lpstr>The Churches of Asia</vt:lpstr>
      <vt:lpstr>The Churches of Asia</vt:lpstr>
      <vt:lpstr>The Churches of Asia</vt:lpstr>
      <vt:lpstr>The Churches of Asia</vt:lpstr>
      <vt:lpstr>The Churches of Asia</vt:lpstr>
      <vt:lpstr>The Churches of Asia</vt:lpstr>
      <vt:lpstr>The Churches of Asia</vt:lpstr>
      <vt:lpstr>The Churches of Asia</vt:lpstr>
      <vt:lpstr>The Churches of Asia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Letters to Asia</dc:title>
  <dc:creator>Coulter Wickerham</dc:creator>
  <cp:lastModifiedBy>Coulter Wickerham</cp:lastModifiedBy>
  <cp:revision>5</cp:revision>
  <dcterms:created xsi:type="dcterms:W3CDTF">2017-07-30T20:19:46Z</dcterms:created>
  <dcterms:modified xsi:type="dcterms:W3CDTF">2022-11-04T04:12:06Z</dcterms:modified>
</cp:coreProperties>
</file>