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E25A-1771-4BE7-B8E0-4D409F509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04A3A-256C-4834-B5A0-0C67D2868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8646-0506-41A9-8128-7D409A56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2FF3-1F46-40E7-B819-A2456ABD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BA4-81A9-4F26-B8FB-890796F9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84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DF20-2ACC-42D2-8F58-87FE1737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59457-F45D-4B3A-8A59-B8325A15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ED52-AA90-4857-BE7B-0303E10F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CE38-5342-4FB3-9BA2-4AB7AE39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C02E-F1BC-4DDD-B6F1-7FD031CD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39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FBCAF-3045-46A1-AB0A-2AE511866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41890-F962-4F24-852D-85E96E4EF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AF78-69C3-4255-9808-8C24E51A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022B-9EEE-4BD1-BF19-6F917ED7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2952-E015-45F9-A0A7-1964C0FB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16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2303-E5A0-45A7-A2D1-791EFBF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1233-ED0E-4A90-91EC-536671FF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D22E-5815-46BC-8EF7-08B88A12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99B5-ADBE-4D1A-82EE-3E714CAA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5B76-9322-4FCA-A2B2-521621FE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4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D2F2-EC67-4EEC-8D48-605126C6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D8B8-D696-4EAC-8E92-5148FE1E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5593-6668-4A80-89A9-13E357DF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58C4-02BE-41A0-B85C-8963CFC9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EB6D-7FEC-4A5D-8262-593249BD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CD69-5D66-4DC1-9F6E-B2DEE015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34EE-E253-46AD-8328-2B60478F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5A039-4601-42B6-9FA4-86902916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6E63-0894-4625-A9DD-C26781B2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243F-C8EA-490C-BA1E-76B88840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E5BE8-E58B-4796-917E-F8AA4ABE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63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3E01-3A09-452B-90AC-9652D70E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F284C-C42C-4EF2-9791-95DC94C57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6F091-1486-40F2-B713-876576897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D5164-5BD4-4845-9832-E0255763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86337-4018-40C7-B333-8B3961856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A4D84-F80C-4946-AFD8-BE204FA8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D07FD-C9A0-4E96-9937-C7C78557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41C53-7556-4F58-B316-8FD87385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9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9202-6D2A-4B37-9C12-F6E262D5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45425-FBBF-4F40-8131-6D835E32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02A55-C528-42B5-80D5-7D1F70A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FE645-B0F4-427D-9C1B-CDC5824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21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4DE36-C112-492C-B7A4-355FEA14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AF4B3-BBA1-4454-A59C-29885B4C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343F-7D7B-4F90-ACB6-56667906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26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C52F-2520-4611-9BB2-2F3D04C6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2382-B631-403B-8941-F4F998F1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C2DD1-497D-4098-9270-D67751C9C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FFD30-45E3-465A-95C4-6683DB9C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EC17B-0B6A-41CC-87D8-4CD5C418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F3231-C393-4A04-974E-441ADFA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03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DAF-683B-4C3D-9E2C-F6F014FA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2099F-9E5D-4D1F-9C83-BA9DE2F50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CE307-C745-43D5-A6FB-5455CBAEF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7BB9D-2EC2-461F-8CF9-18B45A50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AA933-15A6-4BD0-8516-A31F5674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5612-0428-4968-8E41-A4F2D24E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76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3BD30-CF8A-4600-8FA3-EF9CA57B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9DD6-4AB6-4E51-9F9C-AE8DE4D2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9781-534E-47AE-8615-12B721A20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2751-2490-4417-B7AB-0C6879E7BEF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FD62-4828-4A00-B8FE-24599F5A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898F-6771-483B-A2A6-1BD67C23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57E914C-A585-428B-AE93-E26EC4A5D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3" b="7833"/>
          <a:stretch/>
        </p:blipFill>
        <p:spPr>
          <a:xfrm>
            <a:off x="643467" y="792748"/>
            <a:ext cx="10905066" cy="5272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A8BAA8-C3EC-49BD-B1BC-63B9249004E1}"/>
              </a:ext>
            </a:extLst>
          </p:cNvPr>
          <p:cNvSpPr/>
          <p:nvPr/>
        </p:nvSpPr>
        <p:spPr>
          <a:xfrm>
            <a:off x="7041193" y="72108"/>
            <a:ext cx="4214759" cy="1833563"/>
          </a:xfrm>
          <a:prstGeom prst="roundRect">
            <a:avLst/>
          </a:prstGeom>
          <a:solidFill>
            <a:srgbClr val="FFF2CC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 Known As: </a:t>
            </a:r>
            <a:br>
              <a:rPr lang="en-US" sz="3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Laws Jesus </a:t>
            </a:r>
            <a:b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Grew Up With</a:t>
            </a:r>
          </a:p>
        </p:txBody>
      </p:sp>
    </p:spTree>
    <p:extLst>
      <p:ext uri="{BB962C8B-B14F-4D97-AF65-F5344CB8AC3E}">
        <p14:creationId xmlns:p14="http://schemas.microsoft.com/office/powerpoint/2010/main" val="35647803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4000" b="1" dirty="0"/>
              <a:t>Why does Leviticus=holy? How is ‘holy’ defined? </a:t>
            </a:r>
          </a:p>
          <a:p>
            <a:pPr marL="0" indent="0" defTabSz="457200">
              <a:buNone/>
            </a:pPr>
            <a:r>
              <a:rPr lang="en-US" sz="3000" dirty="0"/>
              <a:t>	Leviticus uses ‘</a:t>
            </a:r>
            <a:r>
              <a:rPr lang="en-US" sz="3000" b="1" dirty="0"/>
              <a:t>holy</a:t>
            </a:r>
            <a:r>
              <a:rPr lang="en-US" sz="3000" dirty="0"/>
              <a:t>’ the most. (</a:t>
            </a:r>
            <a:r>
              <a:rPr lang="en-US" sz="3000" b="1" u="sng" dirty="0"/>
              <a:t>80x</a:t>
            </a:r>
            <a:r>
              <a:rPr lang="en-US" sz="3000" dirty="0"/>
              <a:t>; </a:t>
            </a:r>
            <a:r>
              <a:rPr lang="en-US" sz="3000" dirty="0" err="1"/>
              <a:t>Exd</a:t>
            </a:r>
            <a:r>
              <a:rPr lang="en-US" sz="3000" dirty="0"/>
              <a:t> &amp; </a:t>
            </a:r>
            <a:r>
              <a:rPr lang="en-US" sz="3000" dirty="0" err="1"/>
              <a:t>Psm</a:t>
            </a:r>
            <a:r>
              <a:rPr lang="en-US" sz="3000" dirty="0"/>
              <a:t> 46x; Num 34x).</a:t>
            </a:r>
            <a:br>
              <a:rPr lang="en-US" sz="3000" dirty="0"/>
            </a:br>
            <a:r>
              <a:rPr lang="en-US" dirty="0"/>
              <a:t>		But there isn’t one exact verse that defines what holy means. </a:t>
            </a:r>
            <a:br>
              <a:rPr lang="en-US" dirty="0"/>
            </a:br>
            <a:r>
              <a:rPr lang="en-US" sz="3000" dirty="0"/>
              <a:t>	We rightfully think of separation &amp; those ideas are there:</a:t>
            </a:r>
            <a:br>
              <a:rPr lang="en-US" sz="3000" dirty="0"/>
            </a:br>
            <a:r>
              <a:rPr lang="en-US" dirty="0"/>
              <a:t>		</a:t>
            </a:r>
            <a:r>
              <a:rPr lang="en-US" b="1" dirty="0"/>
              <a:t>18:24-30</a:t>
            </a:r>
            <a:r>
              <a:rPr lang="en-US" dirty="0"/>
              <a:t> Israel </a:t>
            </a:r>
            <a:r>
              <a:rPr lang="en-US" i="1" dirty="0"/>
              <a:t>not to be defiled</a:t>
            </a:r>
            <a:r>
              <a:rPr lang="en-US" dirty="0"/>
              <a:t> by the nations… 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20:22-26 </a:t>
            </a:r>
            <a:r>
              <a:rPr lang="en-US" dirty="0"/>
              <a:t>Israel </a:t>
            </a:r>
            <a:r>
              <a:rPr lang="en-US" i="1" dirty="0"/>
              <a:t>separated from the peoples</a:t>
            </a:r>
            <a:r>
              <a:rPr lang="en-US" dirty="0"/>
              <a:t>…	</a:t>
            </a:r>
            <a:br>
              <a:rPr lang="en-US" dirty="0"/>
            </a:br>
            <a:r>
              <a:rPr lang="en-US" sz="3000" dirty="0"/>
              <a:t>	But notice, </a:t>
            </a:r>
            <a:r>
              <a:rPr lang="en-US" sz="3000" b="1" dirty="0"/>
              <a:t>Lev 19</a:t>
            </a:r>
            <a:r>
              <a:rPr lang="en-US" sz="3000" dirty="0"/>
              <a:t>, was left out. Today we will add it &amp; see…  </a:t>
            </a:r>
          </a:p>
          <a:p>
            <a:pPr marL="0" indent="0" defTabSz="457200">
              <a:buNone/>
            </a:pPr>
            <a:r>
              <a:rPr lang="en-US" sz="4000" b="1" dirty="0"/>
              <a:t>God’s Hope for Israel is the same for His Church: </a:t>
            </a:r>
            <a:endParaRPr lang="en-US" sz="4000" b="1" dirty="0">
              <a:latin typeface="Arial Narrow" panose="020B0606020202030204" pitchFamily="34" charset="0"/>
            </a:endParaRPr>
          </a:p>
          <a:p>
            <a:pPr marL="0" indent="0" defTabSz="457200">
              <a:buNone/>
            </a:pPr>
            <a:r>
              <a:rPr lang="en-US" sz="3000" dirty="0"/>
              <a:t>	Holiness=Neighborliness. We’re </a:t>
            </a:r>
            <a:r>
              <a:rPr lang="en-US" sz="3000" i="1" dirty="0"/>
              <a:t>in the world</a:t>
            </a:r>
            <a:r>
              <a:rPr lang="en-US" sz="3000" dirty="0"/>
              <a:t> but not </a:t>
            </a:r>
            <a:r>
              <a:rPr lang="en-US" sz="3000" i="1" dirty="0"/>
              <a:t>of the world. </a:t>
            </a:r>
            <a:br>
              <a:rPr lang="en-US" sz="3000" dirty="0"/>
            </a:br>
            <a:r>
              <a:rPr lang="en-US" sz="3000" dirty="0"/>
              <a:t>		He wants us to </a:t>
            </a:r>
            <a:r>
              <a:rPr lang="en-US" sz="3000" i="1" dirty="0"/>
              <a:t>love our neighbor &amp; the downtrodden</a:t>
            </a:r>
            <a:r>
              <a:rPr lang="en-US" sz="3000" dirty="0"/>
              <a:t>.	</a:t>
            </a:r>
            <a:endParaRPr lang="en-US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4000" b="1" dirty="0"/>
              <a:t>Holiness Includes Neighborliness	[Leviticus 19]</a:t>
            </a:r>
          </a:p>
          <a:p>
            <a:pPr marL="0" indent="0" defTabSz="457200">
              <a:buNone/>
            </a:pPr>
            <a:r>
              <a:rPr lang="en-US" sz="3200" dirty="0"/>
              <a:t>	Yes, we are also to be morally holy, separated from sin. </a:t>
            </a:r>
            <a:br>
              <a:rPr lang="en-US" sz="3200" dirty="0"/>
            </a:br>
            <a:r>
              <a:rPr lang="en-US" sz="3200" dirty="0"/>
              <a:t>	Neighbors includes: </a:t>
            </a:r>
            <a:r>
              <a:rPr lang="en-US" sz="3200" b="1" dirty="0"/>
              <a:t>v3 </a:t>
            </a:r>
            <a:r>
              <a:rPr lang="en-US" sz="3200" i="1" dirty="0"/>
              <a:t>parents</a:t>
            </a:r>
            <a:r>
              <a:rPr lang="en-US" sz="3200" dirty="0"/>
              <a:t>, </a:t>
            </a:r>
            <a:r>
              <a:rPr lang="en-US" sz="3200" b="1" dirty="0"/>
              <a:t>v19</a:t>
            </a:r>
            <a:r>
              <a:rPr lang="en-US" sz="3200" dirty="0"/>
              <a:t> </a:t>
            </a:r>
            <a:r>
              <a:rPr lang="en-US" sz="3200" i="1" dirty="0"/>
              <a:t>neighbors</a:t>
            </a:r>
            <a:r>
              <a:rPr lang="en-US" sz="3200" dirty="0"/>
              <a:t>, &amp; </a:t>
            </a:r>
            <a:r>
              <a:rPr lang="en-US" sz="3200" b="1" dirty="0"/>
              <a:t>v34</a:t>
            </a:r>
            <a:r>
              <a:rPr lang="en-US" sz="3200" i="1" dirty="0"/>
              <a:t> strangers</a:t>
            </a:r>
            <a:r>
              <a:rPr lang="en-US" sz="3200" dirty="0"/>
              <a:t>. </a:t>
            </a:r>
          </a:p>
          <a:p>
            <a:pPr marL="0" indent="0" defTabSz="457200">
              <a:buNone/>
            </a:pPr>
            <a:r>
              <a:rPr lang="en-US" sz="3200" dirty="0"/>
              <a:t>	Holiness is NOT simply worship, rituals, &amp; the “usual stuff.”</a:t>
            </a:r>
          </a:p>
          <a:p>
            <a:pPr marL="0" indent="0" algn="just">
              <a:buNone/>
            </a:pPr>
            <a:r>
              <a:rPr lang="en-US" sz="3000" dirty="0">
                <a:latin typeface="Arial Narrow" panose="020B0606020202030204" pitchFamily="34" charset="0"/>
              </a:rPr>
              <a:t>“Far from being an abstract concept, holiness is to be a reality fleshed out in relationships. ‘</a:t>
            </a:r>
            <a:r>
              <a:rPr lang="en-US" sz="3000" u="sng" dirty="0">
                <a:latin typeface="Arial Narrow" panose="020B0606020202030204" pitchFamily="34" charset="0"/>
              </a:rPr>
              <a:t>Holiness</a:t>
            </a:r>
            <a:r>
              <a:rPr lang="en-US" sz="3000" dirty="0">
                <a:latin typeface="Arial Narrow" panose="020B0606020202030204" pitchFamily="34" charset="0"/>
              </a:rPr>
              <a:t> takes on a </a:t>
            </a:r>
            <a:r>
              <a:rPr lang="en-US" sz="3000" u="sng" dirty="0">
                <a:latin typeface="Arial Narrow" panose="020B0606020202030204" pitchFamily="34" charset="0"/>
              </a:rPr>
              <a:t>relational</a:t>
            </a:r>
            <a:r>
              <a:rPr lang="en-US" sz="3000" dirty="0">
                <a:latin typeface="Arial Narrow" panose="020B0606020202030204" pitchFamily="34" charset="0"/>
              </a:rPr>
              <a:t> &amp; experiential meaning; it is not just a quality or power associated with the divine being… Holiness is manifest in relationships characterized by integrity, honesty, faithfulness, &amp; love.’”</a:t>
            </a:r>
            <a:r>
              <a:rPr lang="en-US" sz="3200" dirty="0">
                <a:latin typeface="Arial Narrow" panose="020B0606020202030204" pitchFamily="34" charset="0"/>
              </a:rPr>
              <a:t> 	</a:t>
            </a:r>
          </a:p>
          <a:p>
            <a:pPr marL="0" indent="0" algn="r">
              <a:buNone/>
            </a:pPr>
            <a:r>
              <a:rPr lang="en-US" sz="2400" dirty="0"/>
              <a:t>(</a:t>
            </a:r>
            <a:r>
              <a:rPr lang="en-US" sz="2400" dirty="0" err="1"/>
              <a:t>Sklar</a:t>
            </a:r>
            <a:r>
              <a:rPr lang="en-US" sz="2400" dirty="0"/>
              <a:t>, p. 254, citing Gorman 1997, p. 111-112)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5D2E5A-0C5B-B501-70B8-B71FB9A3DAD2}"/>
              </a:ext>
            </a:extLst>
          </p:cNvPr>
          <p:cNvSpPr/>
          <p:nvPr/>
        </p:nvSpPr>
        <p:spPr>
          <a:xfrm>
            <a:off x="2183921" y="1158048"/>
            <a:ext cx="7824158" cy="3248268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 am the LORD your God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v1-8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Generally, covenant &amp; religious obligations.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v9-18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Generally, responsibilities to 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Israelites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v19-31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Distinctives to maintain when i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Land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v32-37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Reminds Israel to </a:t>
            </a:r>
            <a:r>
              <a:rPr lang="en-US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love to ALL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19 In Summary: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towards ‘others’ </a:t>
            </a:r>
            <a:b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God has been toward us in exile!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7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Holiness Includes Neighborliness	 [Leviticus 19]</a:t>
            </a:r>
          </a:p>
          <a:p>
            <a:pPr marL="0" indent="0" defTabSz="45720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	Yes, we are also to be morally holy, separated from sin. </a:t>
            </a:r>
            <a:br>
              <a:rPr lang="en-US" sz="3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	Neighbors includes: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v3 </a:t>
            </a:r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parents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v19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neighbors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v34</a:t>
            </a:r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 strangers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marL="0" indent="0" defTabSz="457200">
              <a:buNone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	Holiness is NOT simply worship, rituals, &amp; the “usual stuff.”</a:t>
            </a:r>
          </a:p>
          <a:p>
            <a:pPr marL="0" indent="0" defTabSz="457200">
              <a:buNone/>
            </a:pPr>
            <a:endParaRPr lang="en-US" sz="3200" dirty="0"/>
          </a:p>
          <a:p>
            <a:pPr marL="0" indent="0" defTabSz="457200">
              <a:buNone/>
            </a:pPr>
            <a:r>
              <a:rPr lang="en-US" sz="3600" b="1" dirty="0"/>
              <a:t>One last note before Ch 19: </a:t>
            </a:r>
            <a:endParaRPr lang="en-US" sz="3600" dirty="0"/>
          </a:p>
          <a:p>
            <a:pPr marL="0" indent="0" defTabSz="457200">
              <a:buNone/>
            </a:pPr>
            <a:r>
              <a:rPr lang="en-US" dirty="0"/>
              <a:t>	Many of the laws were intended to set up daily divine reminders. </a:t>
            </a:r>
            <a:br>
              <a:rPr lang="en-US" dirty="0"/>
            </a:br>
            <a:r>
              <a:rPr lang="en-US" dirty="0"/>
              <a:t>	Family, Business, Charity, Destitute, Court Cases, Social Interactions.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10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4000" b="1" dirty="0"/>
              <a:t>The Eternal Principles of The Laws in Leviticus 19:</a:t>
            </a:r>
            <a:endParaRPr lang="en-US" sz="4000" dirty="0"/>
          </a:p>
          <a:p>
            <a:pPr marL="0" indent="0" defTabSz="457200">
              <a:buNone/>
            </a:pPr>
            <a:r>
              <a:rPr lang="en-US" sz="3200" dirty="0"/>
              <a:t>	</a:t>
            </a:r>
            <a:r>
              <a:rPr lang="en-US" sz="3200" b="1" dirty="0"/>
              <a:t>v3</a:t>
            </a:r>
            <a:r>
              <a:rPr lang="en-US" sz="3200" dirty="0"/>
              <a:t> Respect for parents is in the NT &amp; neighborly.</a:t>
            </a:r>
            <a:r>
              <a:rPr lang="en-US" sz="3200" b="1" dirty="0"/>
              <a:t> Mt 15; Eph 6</a:t>
            </a:r>
            <a:r>
              <a:rPr lang="en-US" sz="3200" dirty="0"/>
              <a:t> </a:t>
            </a:r>
          </a:p>
          <a:p>
            <a:pPr marL="0" indent="0" defTabSz="457200">
              <a:buNone/>
            </a:pPr>
            <a:r>
              <a:rPr lang="en-US" sz="3200" dirty="0"/>
              <a:t>	</a:t>
            </a:r>
            <a:r>
              <a:rPr lang="en-US" sz="3200" b="1" dirty="0"/>
              <a:t>v4</a:t>
            </a:r>
            <a:r>
              <a:rPr lang="en-US" sz="3200" dirty="0"/>
              <a:t> Idolatry is in the NT &amp; can negatively affect neighbors. </a:t>
            </a:r>
            <a:r>
              <a:rPr lang="en-US" sz="3200" b="1" dirty="0"/>
              <a:t>Rom 1</a:t>
            </a:r>
          </a:p>
          <a:p>
            <a:pPr marL="0" indent="0" defTabSz="457200">
              <a:buNone/>
            </a:pPr>
            <a:r>
              <a:rPr lang="en-US" sz="3200" dirty="0"/>
              <a:t>	</a:t>
            </a:r>
            <a:r>
              <a:rPr lang="en-US" sz="3200" b="1" dirty="0"/>
              <a:t>v9-10</a:t>
            </a:r>
            <a:r>
              <a:rPr lang="en-US" sz="3200" dirty="0"/>
              <a:t> NT commands care for the poor &amp; is neighborly. </a:t>
            </a:r>
            <a:r>
              <a:rPr lang="en-US" sz="3200" b="1" dirty="0"/>
              <a:t>Gal 6</a:t>
            </a:r>
          </a:p>
          <a:p>
            <a:pPr marL="0" indent="0" defTabSz="457200">
              <a:buNone/>
            </a:pPr>
            <a:r>
              <a:rPr lang="en-US" sz="3200" dirty="0"/>
              <a:t>	</a:t>
            </a:r>
            <a:r>
              <a:rPr lang="en-US" sz="3200" b="1" dirty="0"/>
              <a:t>v32</a:t>
            </a:r>
            <a:r>
              <a:rPr lang="en-US" sz="3200" dirty="0"/>
              <a:t> Respect for elders is in the NT &amp; is encoded in U.S. Law! </a:t>
            </a:r>
          </a:p>
          <a:p>
            <a:pPr marL="0" indent="0" defTabSz="457200">
              <a:buNone/>
            </a:pPr>
            <a:r>
              <a:rPr lang="en-US" sz="3200" dirty="0"/>
              <a:t>	</a:t>
            </a:r>
            <a:r>
              <a:rPr lang="en-US" sz="3200" b="1" dirty="0"/>
              <a:t>v33-34</a:t>
            </a:r>
            <a:r>
              <a:rPr lang="en-US" sz="3200" dirty="0"/>
              <a:t> NT insists care for strangers &amp; is neighborly. </a:t>
            </a:r>
            <a:r>
              <a:rPr lang="en-US" sz="3200" b="1" dirty="0"/>
              <a:t>Eph 2; </a:t>
            </a:r>
            <a:r>
              <a:rPr lang="en-US" sz="3200" b="1" dirty="0" err="1"/>
              <a:t>Php</a:t>
            </a:r>
            <a:r>
              <a:rPr lang="en-US" sz="3200" b="1" dirty="0"/>
              <a:t> 3</a:t>
            </a:r>
            <a:endParaRPr lang="en-US" sz="3200" dirty="0"/>
          </a:p>
          <a:p>
            <a:pPr marL="0" indent="0" defTabSz="457200">
              <a:buNone/>
            </a:pPr>
            <a:r>
              <a:rPr lang="en-US" sz="3200" dirty="0"/>
              <a:t>I understand society has complicated some of these but…</a:t>
            </a:r>
            <a:br>
              <a:rPr lang="en-US" sz="3200" dirty="0"/>
            </a:br>
            <a:r>
              <a:rPr lang="en-US" sz="3200" dirty="0"/>
              <a:t>	see the point: </a:t>
            </a:r>
            <a:r>
              <a:rPr lang="en-US" sz="3200" b="1" dirty="0"/>
              <a:t>Lev 19</a:t>
            </a:r>
            <a:r>
              <a:rPr lang="en-US" sz="3200" dirty="0"/>
              <a:t> is not outdated &amp; irrelevant, it’s holiness!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4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4400" b="1" dirty="0"/>
              <a:t>Ultimately, I love Ch 19 Because of Jesus’ Use: </a:t>
            </a:r>
            <a:endParaRPr lang="en-US" sz="4400" dirty="0"/>
          </a:p>
          <a:p>
            <a:pPr marL="0" indent="0" defTabSz="457200">
              <a:buNone/>
            </a:pPr>
            <a:r>
              <a:rPr lang="en-US" sz="3600" dirty="0"/>
              <a:t>	Our King was asked, “What’s the 2</a:t>
            </a:r>
            <a:r>
              <a:rPr lang="en-US" sz="3600" baseline="30000" dirty="0"/>
              <a:t>nd</a:t>
            </a:r>
            <a:r>
              <a:rPr lang="en-US" sz="3600" dirty="0"/>
              <a:t> greatest command?” </a:t>
            </a:r>
            <a:br>
              <a:rPr lang="en-US" sz="3600" dirty="0"/>
            </a:br>
            <a:r>
              <a:rPr lang="en-US" sz="3600" dirty="0"/>
              <a:t>		He turned to this neighborly chapter &amp; </a:t>
            </a:r>
            <a:r>
              <a:rPr lang="en-US" sz="3600" b="1" dirty="0"/>
              <a:t>[v17-18]</a:t>
            </a:r>
            <a:r>
              <a:rPr lang="en-US" sz="3600" dirty="0"/>
              <a:t>.</a:t>
            </a:r>
          </a:p>
          <a:p>
            <a:pPr marL="0" indent="0" defTabSz="457200">
              <a:buNone/>
            </a:pPr>
            <a:r>
              <a:rPr lang="en-US" sz="3600" dirty="0"/>
              <a:t>	It seems to encapsulate Jesus’ character: </a:t>
            </a:r>
            <a:br>
              <a:rPr lang="en-US" sz="3600" dirty="0"/>
            </a:br>
            <a:r>
              <a:rPr lang="en-US" sz="3200" dirty="0"/>
              <a:t>		</a:t>
            </a:r>
            <a:r>
              <a:rPr lang="en-US" sz="3200" i="1" dirty="0"/>
              <a:t>Reason frankly</a:t>
            </a:r>
            <a:r>
              <a:rPr lang="en-US" sz="3200" dirty="0"/>
              <a:t> lest we both incur sin &amp; </a:t>
            </a:r>
            <a:r>
              <a:rPr lang="en-US" sz="3200" b="1" i="1" dirty="0"/>
              <a:t>love them…</a:t>
            </a:r>
            <a:br>
              <a:rPr lang="en-US" sz="3200" dirty="0"/>
            </a:br>
            <a:r>
              <a:rPr lang="en-US" sz="3200" dirty="0"/>
              <a:t>			DON’T </a:t>
            </a:r>
            <a:r>
              <a:rPr lang="en-US" sz="3200" i="1" dirty="0"/>
              <a:t>hate them, hold grudges, seek vengeance</a:t>
            </a:r>
            <a:r>
              <a:rPr lang="en-US" sz="3200" dirty="0"/>
              <a:t>, etc. </a:t>
            </a:r>
          </a:p>
          <a:p>
            <a:pPr marL="0" indent="0" defTabSz="457200">
              <a:buNone/>
            </a:pPr>
            <a:r>
              <a:rPr lang="en-US" sz="3600" dirty="0"/>
              <a:t>	Finally, this chapter also reveals the character of God: </a:t>
            </a:r>
            <a:br>
              <a:rPr lang="en-US" sz="3600" dirty="0"/>
            </a:br>
            <a:r>
              <a:rPr lang="en-US" sz="3600" dirty="0"/>
              <a:t>	This is before </a:t>
            </a:r>
            <a:r>
              <a:rPr lang="en-US" sz="3600" b="1" dirty="0"/>
              <a:t>Heb 9</a:t>
            </a:r>
            <a:r>
              <a:rPr lang="en-US" sz="3600" dirty="0"/>
              <a:t>, so hear it fresh: </a:t>
            </a:r>
            <a:r>
              <a:rPr lang="en-US" sz="3600" b="1" dirty="0"/>
              <a:t>[19:22]</a:t>
            </a:r>
            <a:r>
              <a:rPr lang="en-US" sz="3600" b="1" i="1" dirty="0"/>
              <a:t> forgiveness!</a:t>
            </a:r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72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 Overview Sermon</Template>
  <TotalTime>224</TotalTime>
  <Words>707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Calisto MT</vt:lpstr>
      <vt:lpstr>Times New Roman</vt:lpstr>
      <vt:lpstr>Office Theme</vt:lpstr>
      <vt:lpstr>PowerPoint Presentation</vt:lpstr>
      <vt:lpstr>An Underrated, &amp; Sadly, Overlooked Book</vt:lpstr>
      <vt:lpstr>An Underrated, &amp; Sadly, Overlooked Book</vt:lpstr>
      <vt:lpstr>An Underrated, &amp; Sadly, Overlooked Book</vt:lpstr>
      <vt:lpstr>An Underrated, &amp; Sadly, Overlooked Book</vt:lpstr>
      <vt:lpstr>An Underrated, &amp; Sadly, Overlooked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6</cp:revision>
  <dcterms:created xsi:type="dcterms:W3CDTF">2022-10-27T19:04:52Z</dcterms:created>
  <dcterms:modified xsi:type="dcterms:W3CDTF">2022-10-29T15:35:10Z</dcterms:modified>
</cp:coreProperties>
</file>