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  <p:sldMasterId id="2147483858" r:id="rId2"/>
  </p:sldMasterIdLst>
  <p:notesMasterIdLst>
    <p:notesMasterId r:id="rId11"/>
  </p:notesMasterIdLst>
  <p:sldIdLst>
    <p:sldId id="256" r:id="rId3"/>
    <p:sldId id="258" r:id="rId4"/>
    <p:sldId id="269" r:id="rId5"/>
    <p:sldId id="363" r:id="rId6"/>
    <p:sldId id="365" r:id="rId7"/>
    <p:sldId id="362" r:id="rId8"/>
    <p:sldId id="270" r:id="rId9"/>
    <p:sldId id="364" r:id="rId10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89"/>
    <a:srgbClr val="FFDE53"/>
    <a:srgbClr val="F68B32"/>
    <a:srgbClr val="339933"/>
    <a:srgbClr val="006600"/>
    <a:srgbClr val="8B8BFF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>
      <p:cViewPr varScale="1">
        <p:scale>
          <a:sx n="86" d="100"/>
          <a:sy n="86" d="100"/>
        </p:scale>
        <p:origin x="120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03145C3-69FB-3373-2FDD-9D291CB5C59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492BA4-9337-C533-81F5-78E7E69F1D5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2BB4523-A430-4B51-9514-75D7F36C688B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F18141C-F5BB-7B7B-A401-3294E4563F5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2BD232A-7280-FD99-B3FB-81CF6D2CE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A8E4C-CA9B-C56D-74C6-67D6A3408F7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0CBCE-C4E7-EEFD-4A64-7F0608E752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8690EA3-C782-4A70-9683-55679AC6A2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992BD75-0599-5B50-9019-BBB26798F165}"/>
              </a:ext>
            </a:extLst>
          </p:cNvPr>
          <p:cNvCxnSpPr/>
          <p:nvPr/>
        </p:nvCxnSpPr>
        <p:spPr>
          <a:xfrm>
            <a:off x="1951567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9E329890-A13E-289B-0EE1-7893423C7BD6}"/>
              </a:ext>
            </a:extLst>
          </p:cNvPr>
          <p:cNvCxnSpPr/>
          <p:nvPr/>
        </p:nvCxnSpPr>
        <p:spPr>
          <a:xfrm>
            <a:off x="6278033" y="3549650"/>
            <a:ext cx="39624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E649F300-27E0-DA97-7308-938EF182EDF2}"/>
              </a:ext>
            </a:extLst>
          </p:cNvPr>
          <p:cNvSpPr/>
          <p:nvPr/>
        </p:nvSpPr>
        <p:spPr>
          <a:xfrm>
            <a:off x="6053667" y="3525839"/>
            <a:ext cx="61384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699804"/>
            <a:ext cx="110744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609600" y="1433732"/>
            <a:ext cx="110744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4">
            <a:extLst>
              <a:ext uri="{FF2B5EF4-FFF2-40B4-BE49-F238E27FC236}">
                <a16:creationId xmlns:a16="http://schemas.microsoft.com/office/drawing/2014/main" id="{D255991D-C1B0-297B-28ED-1D719308E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EC0C-0BB9-4E16-8E3E-4B34C6DB5589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8" name="Slide Number Placeholder 15">
            <a:extLst>
              <a:ext uri="{FF2B5EF4-FFF2-40B4-BE49-F238E27FC236}">
                <a16:creationId xmlns:a16="http://schemas.microsoft.com/office/drawing/2014/main" id="{FD1C97F8-DB74-2B09-1292-2946347F552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9D16208-6303-4FAE-B023-3F5EF9B5FE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16">
            <a:extLst>
              <a:ext uri="{FF2B5EF4-FFF2-40B4-BE49-F238E27FC236}">
                <a16:creationId xmlns:a16="http://schemas.microsoft.com/office/drawing/2014/main" id="{11CC979F-5C18-7699-0D79-CD6A55E46268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32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50726BB2-E62E-02B9-EC77-0EF50FAD7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1FC27-8352-44B0-8805-1A2E40355386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38738794-0D3C-EDFB-CB53-3C6D3CDB9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EE82EABD-DF51-727C-593C-5900D3649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4409F6-1D6E-487F-A5F7-D3FBA03F8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3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B1AD442F-185B-9B3A-10D5-3CC120D81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B5F966-3D78-421F-91E4-D56127001DF8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A26DF815-A606-78DA-77FF-F62DD6085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73092085-D95B-E64C-F712-28204DCC8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604CA9-D567-44FE-9E1F-5C8E7F7287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076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F3AD4CA-5CFC-157F-5DA5-4D4A8368D3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C72D2E-25DC-83FB-21A5-7F38E6E9F2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96A0AD8-630A-3771-C16C-09AF931D5A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FA9D3C4-A2A9-4A06-88F3-815B662AB1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385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3D5DC80-F868-A8CE-2561-EA06399428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D7D4682-4C95-80BE-AED8-06FB946C5C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9EA098-FEB1-C465-1E4D-D038E66149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F98C90-43B8-4388-A6AC-01A50276E4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579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1A87A5-968B-1590-EFA2-972A792DFFD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824F76DB-BC81-214A-4C25-8F6DA48F9B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EAB6705-852B-8B34-980E-025D444F176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B971D5-05A8-4651-9BBF-591D63C69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849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829FE09-BBD2-37C1-F033-507C3D767C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95B0ECF-5533-0E33-5514-EBA57D2FA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45D1D91-74D2-2DAB-4E1B-32EB0AD9E9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8DF643-5C6C-4ACB-8D28-FEBFA081F9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9976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61C81771-F798-9C50-59EB-EED3F6EA05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3349D4D-A6E3-1A58-BEB1-7D6443A4D7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5D47A99-DE8D-1F5E-CA24-FAF330F4B1D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97FFD-AAF4-4C53-8803-5EE0BB402C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406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DDF56DD-4E68-2D25-FFF7-7446C8AFD2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B6E37E8-5A06-A601-2ED5-2C45E02F92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B26423-8B31-58AF-22AE-6B6BC7FA2D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258487-BA2C-4BDF-B62A-63771D4086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408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CD771772-2B3F-2B60-9710-36905386C88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511D25F-548C-C2A8-D9F8-73A585A33F5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CDB6D75-EEE4-159F-271D-41DBC02579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07FE0E-6BEB-4F93-A1EA-7CF72B99B57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493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54115-C6B9-2B74-37D4-8E227ACA65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EB008E-5D71-D0EC-5246-DBEE2D441A3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CA1FD9D-5447-2917-C027-8C51D60A3B4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BDBE4D-86C3-4294-AE64-C978404738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75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609600" y="1524000"/>
            <a:ext cx="109728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8706B1BD-3364-1158-467B-670DA4B71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656580-1CFA-468D-BB2F-E1AE334C243A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5691DCCB-051D-8889-5053-5086137A1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595BF225-0027-B1EB-578C-67612822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C15F0F-8E18-415E-B491-FF3E0FB1B3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5801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AAC5AB1-00F6-7EFE-C578-E9D6E8389B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0B67786-24C8-7567-E8EC-01119BA347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41225E-66A9-D0C7-5B81-9FFACD439E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C75236-F0B8-4630-92AD-B108AACD4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05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7018DCD-248A-6313-38AA-BD0DD645F8A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B4D5D3F-427F-E9C1-6DD9-D32D17C5FFF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9790DF-DEC9-3518-BFD8-BD37DDB206C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9706F4-3FA1-4CFD-8F7B-47F25BC753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253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54DA311-F7A3-7FA0-4BAD-702F1CA6C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37394BA-055E-83FB-01EA-5B5499E953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1F04073-1A87-D626-D40E-BE6BBD03184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8BEB48-7038-487A-B6DB-5DF26894D9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895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A72F1C2-344B-F0E8-D673-8F5B4987A93B}"/>
              </a:ext>
            </a:extLst>
          </p:cNvPr>
          <p:cNvCxnSpPr/>
          <p:nvPr/>
        </p:nvCxnSpPr>
        <p:spPr>
          <a:xfrm>
            <a:off x="914400" y="4916488"/>
            <a:ext cx="105664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5664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4958864"/>
            <a:ext cx="105664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6B90D4F-57DB-5273-F8C1-404130EF2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DA01-CC63-49A0-97F6-B0B5E4DF4CC0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4BAEA12-DC9A-917B-8A58-8FA271F5C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74173C60-23FA-1659-85B5-DEDD10E09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6F81AE-5D9C-45CA-B7DD-E9EE730BC1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1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6197600" y="1524000"/>
            <a:ext cx="5413248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321CD5A9-96EA-7AB1-E4E0-3FE46F79F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3420D-0573-467B-AF48-FD62ED42ED5C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996C0D9D-41D2-8EE0-6B83-FB0C4915E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E9EBBFC7-D0FE-DAC5-0552-2BE2E7487E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A2CCFC-7ACB-47EF-A475-FF60F6C215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287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30ADF7EE-EA0A-7D6D-DE22-32CD780C8FC9}"/>
              </a:ext>
            </a:extLst>
          </p:cNvPr>
          <p:cNvCxnSpPr/>
          <p:nvPr/>
        </p:nvCxnSpPr>
        <p:spPr>
          <a:xfrm>
            <a:off x="751418" y="2179639"/>
            <a:ext cx="4997449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8884CE5-F345-4B79-934A-6011F5CC0C78}"/>
              </a:ext>
            </a:extLst>
          </p:cNvPr>
          <p:cNvCxnSpPr/>
          <p:nvPr/>
        </p:nvCxnSpPr>
        <p:spPr>
          <a:xfrm>
            <a:off x="6339418" y="2179639"/>
            <a:ext cx="499956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609600" y="2201896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6199717" y="2201896"/>
            <a:ext cx="5384800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6197600" y="1399593"/>
            <a:ext cx="5386917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B9393D-B668-634C-7D78-927637434AF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05F8BD-377F-4EE4-A369-848032E30880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Footer Placeholder 7">
            <a:extLst>
              <a:ext uri="{FF2B5EF4-FFF2-40B4-BE49-F238E27FC236}">
                <a16:creationId xmlns:a16="http://schemas.microsoft.com/office/drawing/2014/main" id="{EE4BC625-6A95-36B5-47F2-C32A2CDA6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Date Placeholder 6">
            <a:extLst>
              <a:ext uri="{FF2B5EF4-FFF2-40B4-BE49-F238E27FC236}">
                <a16:creationId xmlns:a16="http://schemas.microsoft.com/office/drawing/2014/main" id="{25129E6F-6978-927D-EB81-DF1A34137067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A5797E-83A1-48A1-9389-B7ABD11EF192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836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A821D33E-BC3C-7F1A-774B-2E73E762E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C7BCD-85D4-4FFF-B04C-3DAA14FCD4CE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55407353-5237-1828-3F4A-8CD3EC74D6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3A13F3EB-8011-E8CB-3395-15E6E488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F7729B-3272-414C-9242-5FF091A68F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890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3">
            <a:extLst>
              <a:ext uri="{FF2B5EF4-FFF2-40B4-BE49-F238E27FC236}">
                <a16:creationId xmlns:a16="http://schemas.microsoft.com/office/drawing/2014/main" id="{D3912F0E-BA33-CA85-B215-4E73C107A4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324D3-E8F7-48C1-A7AC-3DF7A9EA1934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3" name="Footer Placeholder 9">
            <a:extLst>
              <a:ext uri="{FF2B5EF4-FFF2-40B4-BE49-F238E27FC236}">
                <a16:creationId xmlns:a16="http://schemas.microsoft.com/office/drawing/2014/main" id="{EEF05016-F7D1-E470-530C-47F81AE0E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1">
            <a:extLst>
              <a:ext uri="{FF2B5EF4-FFF2-40B4-BE49-F238E27FC236}">
                <a16:creationId xmlns:a16="http://schemas.microsoft.com/office/drawing/2014/main" id="{6A564A32-D455-8E2D-36F7-D5F40A301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F9443-A7A6-4851-8CC7-DFB42D963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9306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609600" y="457200"/>
            <a:ext cx="83312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042400" y="1600200"/>
            <a:ext cx="2645664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9042400" y="457200"/>
            <a:ext cx="26416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E45D5A60-F4FD-516B-846F-7CA469676E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0770E4-26EB-4B9D-8477-16BD83AE3302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D10DC0F6-F5CB-5A49-9FB3-B5AE60F11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6FA91094-712C-D6A9-10C7-ADDA23084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FB96B8-F434-485D-99E9-C862E6F7C3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70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9200" y="457200"/>
            <a:ext cx="2743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600" y="457200"/>
            <a:ext cx="80264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9200" y="1600200"/>
            <a:ext cx="27432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7D96C6EB-6341-8A3F-690E-A9F7404AF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F9E8ED-A5CB-4AF1-BEF3-EA7C5B177548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8AE92E87-43E7-04D2-D555-814FBFB39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D5100C2C-C70D-3771-0E40-83995E09C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A6546-A319-4D51-A60D-1B891A8ED5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1388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8">
            <a:extLst>
              <a:ext uri="{FF2B5EF4-FFF2-40B4-BE49-F238E27FC236}">
                <a16:creationId xmlns:a16="http://schemas.microsoft.com/office/drawing/2014/main" id="{025C6C24-8E15-A9AC-061E-0CDC402A91C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447800"/>
            <a:ext cx="109728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651BE784-5BAC-CEBA-5EF0-45CC6B1A2D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721600" y="6203951"/>
            <a:ext cx="34544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A1069F6-DB55-4363-A08B-28BA5A0B666E}" type="datetimeFigureOut">
              <a:rPr lang="en-US"/>
              <a:pPr>
                <a:defRPr/>
              </a:pPr>
              <a:t>5/12/2022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A9C8CA1-3C4C-8794-D5A7-FB895C943C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844800" y="6203951"/>
            <a:ext cx="47752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6539464D-93B2-5E90-3AAC-D2419DDBFC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14100" y="6181725"/>
            <a:ext cx="8128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  <a:latin typeface="Constantia" panose="02030602050306030303" pitchFamily="18" charset="0"/>
              </a:defRPr>
            </a:lvl1pPr>
          </a:lstStyle>
          <a:p>
            <a:fld id="{F8B1C49B-0351-4436-A33B-8B7D61F17E6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12230616-B520-61BA-DDF7-F81E865B8E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5" r:id="rId1"/>
    <p:sldLayoutId id="2147483847" r:id="rId2"/>
    <p:sldLayoutId id="2147483856" r:id="rId3"/>
    <p:sldLayoutId id="2147483848" r:id="rId4"/>
    <p:sldLayoutId id="2147483857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1" fontAlgn="base" hangingPunct="1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eaLnBrk="1" fontAlgn="base" hangingPunct="1">
        <a:spcBef>
          <a:spcPts val="300"/>
        </a:spcBef>
        <a:spcAft>
          <a:spcPct val="0"/>
        </a:spcAft>
        <a:buClr>
          <a:srgbClr val="00729F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eaLnBrk="1" fontAlgn="base" hangingPunct="1">
        <a:spcBef>
          <a:spcPts val="300"/>
        </a:spcBef>
        <a:spcAft>
          <a:spcPct val="0"/>
        </a:spcAft>
        <a:buClr>
          <a:srgbClr val="008ABF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eaLnBrk="1" fontAlgn="base" hangingPunct="1">
        <a:spcBef>
          <a:spcPts val="338"/>
        </a:spcBef>
        <a:spcAft>
          <a:spcPct val="0"/>
        </a:spcAft>
        <a:buClr>
          <a:srgbClr val="008ABF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28BB0B2-4839-58A6-10F0-D073432234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A013241-9322-9039-67B0-B9F2F17548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375F0E-3D13-B1A1-0357-E7CE60DB812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07628183-21F9-8824-6DE5-8F6B436223B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6E433D57-2484-ACF5-2EE5-AB8B7673501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48F7608-295C-4E7B-947C-DD8CAE9EA8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7771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1F73710-1ABD-C239-59F2-E3E77906E8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81200" y="3700463"/>
            <a:ext cx="83058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800" dirty="0"/>
              <a:t>Further Investigation Into</a:t>
            </a:r>
            <a:br>
              <a:rPr lang="en-US" sz="4800" dirty="0"/>
            </a:br>
            <a:r>
              <a:rPr lang="en-US" sz="4800" dirty="0"/>
              <a:t>What We Believe &amp; Why</a:t>
            </a:r>
            <a:endParaRPr lang="en-US" sz="4800" i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82C33C0-0BB4-837C-ED60-46C3EB9F873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9600" b="1" dirty="0"/>
              <a:t>Clever Tales or </a:t>
            </a:r>
            <a:br>
              <a:rPr sz="9600" b="1" dirty="0"/>
            </a:br>
            <a:r>
              <a:rPr sz="9600" b="1" dirty="0"/>
              <a:t>Infallible Proofs?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7C4F2842-B98D-AED3-C423-AB9964AE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7092" y="1143000"/>
            <a:ext cx="9957816" cy="52578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i="1" dirty="0"/>
              <a:t>He presented Himself alive by many… </a:t>
            </a:r>
            <a:r>
              <a:rPr lang="en-US" altLang="en-US" sz="3200" i="1" dirty="0"/>
              <a:t>Convincing proofs</a:t>
            </a:r>
            <a:r>
              <a:rPr lang="en-US" altLang="en-US" sz="3200" dirty="0"/>
              <a:t> (NASB,NIV,HCSB, NET)</a:t>
            </a:r>
            <a:br>
              <a:rPr lang="en-US" altLang="en-US" sz="3200" dirty="0"/>
            </a:br>
            <a:r>
              <a:rPr lang="en-US" altLang="en-US" sz="3200" i="1" dirty="0"/>
              <a:t>Infallible proofs</a:t>
            </a:r>
            <a:r>
              <a:rPr lang="en-US" altLang="en-US" sz="3200" dirty="0"/>
              <a:t> (KJV,NKJV) 		   ACTS 1:3</a:t>
            </a:r>
            <a:br>
              <a:rPr lang="en-US" altLang="en-US" sz="3200" dirty="0"/>
            </a:br>
            <a:r>
              <a:rPr lang="en-US" altLang="en-US" sz="3200" dirty="0"/>
              <a:t>(ESV) omits </a:t>
            </a:r>
            <a:r>
              <a:rPr lang="en-US" altLang="en-US" sz="3200" i="1" dirty="0"/>
              <a:t>convincing       		</a:t>
            </a:r>
            <a:r>
              <a:rPr lang="en-US" altLang="en-US" sz="3200" dirty="0"/>
              <a:t>(</a:t>
            </a:r>
            <a:r>
              <a:rPr lang="en-US" altLang="en-US" sz="3200" i="1" dirty="0" err="1"/>
              <a:t>tekmerion</a:t>
            </a:r>
            <a:r>
              <a:rPr lang="en-US" altLang="en-US" sz="3200" i="1" dirty="0"/>
              <a:t>*</a:t>
            </a:r>
            <a:r>
              <a:rPr lang="en-US" altLang="en-US" sz="3200" dirty="0"/>
              <a:t>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 b="1" i="1" dirty="0"/>
              <a:t>We didn’t follow… 		</a:t>
            </a:r>
            <a:r>
              <a:rPr lang="en-US" altLang="en-US" sz="3200" b="1" dirty="0"/>
              <a:t>2 PET 1:16</a:t>
            </a:r>
            <a:br>
              <a:rPr lang="en-US" altLang="en-US" sz="4000" b="1" i="1" dirty="0"/>
            </a:br>
            <a:r>
              <a:rPr lang="en-US" altLang="en-US" sz="3200" i="1" dirty="0"/>
              <a:t>cleverly devised tales </a:t>
            </a:r>
            <a:r>
              <a:rPr lang="en-US" altLang="en-US" sz="3200" dirty="0"/>
              <a:t>(NASB) </a:t>
            </a:r>
            <a:r>
              <a:rPr lang="en-US" altLang="en-US" sz="3200" i="1" dirty="0"/>
              <a:t>stories</a:t>
            </a:r>
            <a:r>
              <a:rPr lang="en-US" altLang="en-US" sz="3200" dirty="0"/>
              <a:t> (NIV,NLT)</a:t>
            </a:r>
            <a:br>
              <a:rPr lang="en-US" altLang="en-US" sz="3200" dirty="0"/>
            </a:br>
            <a:r>
              <a:rPr lang="en-US" altLang="en-US" sz="3200" i="1" dirty="0"/>
              <a:t>cunningly devised fables </a:t>
            </a:r>
            <a:r>
              <a:rPr lang="en-US" altLang="en-US" sz="3200" dirty="0"/>
              <a:t>(KJV,NKJV) </a:t>
            </a:r>
            <a:r>
              <a:rPr lang="en-US" altLang="en-US" sz="3200" i="1" dirty="0"/>
              <a:t>myths</a:t>
            </a:r>
            <a:r>
              <a:rPr lang="en-US" altLang="en-US" sz="3200" dirty="0"/>
              <a:t> (ESV) </a:t>
            </a:r>
            <a:r>
              <a:rPr lang="en-US" altLang="en-US" sz="3200" i="1" dirty="0"/>
              <a:t>contrived myths</a:t>
            </a:r>
            <a:r>
              <a:rPr lang="en-US" altLang="en-US" sz="3200" dirty="0"/>
              <a:t> (HSCB)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 b="1" i="1" dirty="0"/>
              <a:t>Christianity Is An </a:t>
            </a:r>
            <a:r>
              <a:rPr lang="en-US" altLang="en-US" sz="4000" b="1" i="1" u="sng" dirty="0"/>
              <a:t>EVIDENCE</a:t>
            </a:r>
            <a:r>
              <a:rPr lang="en-US" altLang="en-US" sz="4000" b="1" i="1" dirty="0"/>
              <a:t> Based Faith</a:t>
            </a:r>
            <a:endParaRPr lang="en-US" altLang="en-US" sz="4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EE683-97A3-F206-622A-3D34DB87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28600"/>
            <a:ext cx="10953598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5400" b="1" dirty="0"/>
              <a:t>Clever Tales or Infallible Proofs?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7C4F2842-B98D-AED3-C423-AB9964AE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143000"/>
            <a:ext cx="10658399" cy="52578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400" b="1" dirty="0"/>
              <a:t>Do we &amp; our children believe:</a:t>
            </a:r>
            <a:br>
              <a:rPr lang="en-US" altLang="en-US" sz="4400" b="1" dirty="0"/>
            </a:br>
            <a:r>
              <a:rPr lang="en-US" altLang="en-US" sz="4400" b="1" dirty="0"/>
              <a:t>Christianity is a reasonable faith!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400" b="1" dirty="0"/>
              <a:t>Remember the 3 Part Command: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600" dirty="0"/>
              <a:t>	</a:t>
            </a:r>
            <a:r>
              <a:rPr lang="en-US" altLang="en-US" sz="3200" b="1" dirty="0"/>
              <a:t>[Mt 22:34-38]</a:t>
            </a:r>
            <a:r>
              <a:rPr lang="en-US" altLang="en-US" sz="3200" dirty="0"/>
              <a:t> Love God with your mind!</a:t>
            </a:r>
            <a:br>
              <a:rPr lang="en-US" altLang="en-US" sz="3200" dirty="0"/>
            </a:br>
            <a:r>
              <a:rPr lang="en-US" altLang="en-US" sz="3200" dirty="0"/>
              <a:t>We need the mind of Christ! </a:t>
            </a:r>
            <a:r>
              <a:rPr lang="en-US" altLang="en-US" sz="3200" b="1" dirty="0"/>
              <a:t>[1Cor 2:12-15]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	Jesus gave REASONS to believe. </a:t>
            </a:r>
            <a:r>
              <a:rPr lang="en-US" altLang="en-US" sz="3200" b="1" dirty="0"/>
              <a:t>[Jn 5:31-39; Lk5:20-26]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/>
              <a:t>Use The Historical Documents:</a:t>
            </a:r>
            <a:endParaRPr lang="en-US" altLang="en-US" sz="4000" dirty="0"/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200" dirty="0"/>
              <a:t>	[Lk 1:1-4; Acts 1:5, 2:1-3, 3:1-2, 3:23…] Let’s look at more…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EE683-97A3-F206-622A-3D34DB87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28600"/>
            <a:ext cx="10953598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5400" b="1" dirty="0"/>
              <a:t>Clever Tales or Infallible Proofs?</a:t>
            </a:r>
          </a:p>
        </p:txBody>
      </p:sp>
    </p:spTree>
    <p:extLst>
      <p:ext uri="{BB962C8B-B14F-4D97-AF65-F5344CB8AC3E}">
        <p14:creationId xmlns:p14="http://schemas.microsoft.com/office/powerpoint/2010/main" val="752883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Content Placeholder 5" descr="historical reliability of NT.jpg">
            <a:extLst>
              <a:ext uri="{FF2B5EF4-FFF2-40B4-BE49-F238E27FC236}">
                <a16:creationId xmlns:a16="http://schemas.microsoft.com/office/drawing/2014/main" id="{B44D29FF-A79E-B56E-DAC7-956CA45575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185"/>
          <a:stretch>
            <a:fillRect/>
          </a:stretch>
        </p:blipFill>
        <p:spPr>
          <a:xfrm>
            <a:off x="1981200" y="1295400"/>
            <a:ext cx="7772400" cy="5562600"/>
          </a:xfrm>
        </p:spPr>
      </p:pic>
      <p:sp>
        <p:nvSpPr>
          <p:cNvPr id="10242" name="Title 1">
            <a:extLst>
              <a:ext uri="{FF2B5EF4-FFF2-40B4-BE49-F238E27FC236}">
                <a16:creationId xmlns:a16="http://schemas.microsoft.com/office/drawing/2014/main" id="{C2B410C7-DADD-AD82-CA67-F5F17FA1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274638"/>
            <a:ext cx="9144000" cy="1143000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 altLang="en-US" b="1" dirty="0"/>
              <a:t>How Historical Is The Bible?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3456F3E-CE95-1271-5F66-BD449EAC08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375" t="44960" r="49006" b="27049"/>
          <a:stretch/>
        </p:blipFill>
        <p:spPr>
          <a:xfrm>
            <a:off x="4953001" y="1"/>
            <a:ext cx="7238999" cy="6858000"/>
          </a:xfrm>
          <a:prstGeom prst="rect">
            <a:avLst/>
          </a:prstGeom>
        </p:spPr>
      </p:pic>
      <p:sp>
        <p:nvSpPr>
          <p:cNvPr id="8194" name="Title 1">
            <a:extLst>
              <a:ext uri="{FF2B5EF4-FFF2-40B4-BE49-F238E27FC236}">
                <a16:creationId xmlns:a16="http://schemas.microsoft.com/office/drawing/2014/main" id="{712C74CD-5A2D-FA31-E81B-A4D8A82ED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822" y="1928311"/>
            <a:ext cx="4980319" cy="2365710"/>
          </a:xfrm>
          <a:ln w="57150">
            <a:solidFill>
              <a:srgbClr val="FF0000"/>
            </a:solidFill>
          </a:ln>
        </p:spPr>
        <p:txBody>
          <a:bodyPr/>
          <a:lstStyle/>
          <a:p>
            <a:r>
              <a:rPr lang="en-US" altLang="en-US" b="1" dirty="0"/>
              <a:t>See The Bible</a:t>
            </a:r>
            <a:br>
              <a:rPr lang="en-US" altLang="en-US" b="1" dirty="0"/>
            </a:br>
            <a:r>
              <a:rPr lang="en-US" altLang="en-US" b="1" dirty="0"/>
              <a:t>Compared To </a:t>
            </a:r>
            <a:br>
              <a:rPr lang="en-US" altLang="en-US" b="1" dirty="0"/>
            </a:br>
            <a:r>
              <a:rPr lang="en-US" altLang="en-US" b="1" dirty="0"/>
              <a:t>Historical Texts</a:t>
            </a:r>
          </a:p>
        </p:txBody>
      </p:sp>
    </p:spTree>
    <p:extLst>
      <p:ext uri="{BB962C8B-B14F-4D97-AF65-F5344CB8AC3E}">
        <p14:creationId xmlns:p14="http://schemas.microsoft.com/office/powerpoint/2010/main" val="2328502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FA1F9013-580A-0F07-7EE5-15D5EC3F0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100225" y="2984397"/>
            <a:ext cx="6303821" cy="944628"/>
          </a:xfrm>
          <a:ln w="38100">
            <a:solidFill>
              <a:srgbClr val="FF0000"/>
            </a:solidFill>
          </a:ln>
        </p:spPr>
        <p:txBody>
          <a:bodyPr/>
          <a:lstStyle/>
          <a:p>
            <a:r>
              <a:rPr lang="en-US" altLang="en-US" sz="4800" b="1" dirty="0"/>
              <a:t>A Historical Bible!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965C6CC-1494-83F6-50A0-0F2CE0E660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25" t="18889" r="14375" b="13333"/>
          <a:stretch/>
        </p:blipFill>
        <p:spPr>
          <a:xfrm>
            <a:off x="2134788" y="1"/>
            <a:ext cx="9548736" cy="6934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7C4F2842-B98D-AED3-C423-AB9964AE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143000"/>
            <a:ext cx="10658399" cy="52578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>
                <a:solidFill>
                  <a:schemeClr val="tx1">
                    <a:lumMod val="75000"/>
                  </a:schemeClr>
                </a:solidFill>
              </a:rPr>
              <a:t>Christianity is a reasonable faith! (Acts 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>
                <a:solidFill>
                  <a:schemeClr val="tx1">
                    <a:lumMod val="75000"/>
                  </a:schemeClr>
                </a:solidFill>
              </a:rPr>
              <a:t>Love The Mind As Jesus Did! (Mt 22)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>
                <a:solidFill>
                  <a:schemeClr val="tx1">
                    <a:lumMod val="75000"/>
                  </a:schemeClr>
                </a:solidFill>
              </a:rPr>
              <a:t>Use The Historical Documents (Lk 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400" b="1" dirty="0"/>
              <a:t>How Did They Convert People? 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3600" b="1" dirty="0"/>
              <a:t>	</a:t>
            </a:r>
            <a:r>
              <a:rPr lang="en-US" altLang="en-US" sz="3600" dirty="0"/>
              <a:t>Brothers? [1 Cor 15:3-11] The 3-5 thousand? </a:t>
            </a:r>
            <a:br>
              <a:rPr lang="en-US" altLang="en-US" sz="3600" dirty="0"/>
            </a:br>
            <a:r>
              <a:rPr lang="en-US" altLang="en-US" sz="3600" dirty="0"/>
              <a:t>Eyewitnesses </a:t>
            </a:r>
            <a:r>
              <a:rPr lang="en-US" altLang="en-US" sz="3600" b="1" dirty="0"/>
              <a:t>[Ac </a:t>
            </a:r>
            <a:r>
              <a:rPr lang="en-US" altLang="en-US" sz="4000" b="1" dirty="0"/>
              <a:t>2:5-12, 22-24; 4:5-22]</a:t>
            </a:r>
            <a:br>
              <a:rPr lang="en-US" altLang="en-US" sz="4000" b="1" dirty="0"/>
            </a:br>
            <a:r>
              <a:rPr lang="en-US" altLang="en-US" sz="3600" dirty="0"/>
              <a:t>The priests Ac 6:7? </a:t>
            </a:r>
            <a:r>
              <a:rPr lang="en-US" altLang="en-US" sz="3600" b="1" dirty="0"/>
              <a:t>[5:16-18, 24-32]</a:t>
            </a:r>
            <a:endParaRPr lang="en-US" altLang="en-US" sz="36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EE683-97A3-F206-622A-3D34DB87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28600"/>
            <a:ext cx="10953598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5400" b="1" dirty="0"/>
              <a:t>Clever Tales or Infallible Proofs?</a:t>
            </a:r>
          </a:p>
        </p:txBody>
      </p:sp>
    </p:spTree>
    <p:extLst>
      <p:ext uri="{BB962C8B-B14F-4D97-AF65-F5344CB8AC3E}">
        <p14:creationId xmlns:p14="http://schemas.microsoft.com/office/powerpoint/2010/main" val="193804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>
            <a:extLst>
              <a:ext uri="{FF2B5EF4-FFF2-40B4-BE49-F238E27FC236}">
                <a16:creationId xmlns:a16="http://schemas.microsoft.com/office/drawing/2014/main" id="{7C4F2842-B98D-AED3-C423-AB9964AE42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399" y="1143000"/>
            <a:ext cx="10658399" cy="5257800"/>
          </a:xfrm>
        </p:spPr>
        <p:txBody>
          <a:bodyPr/>
          <a:lstStyle/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>
                <a:solidFill>
                  <a:schemeClr val="tx1">
                    <a:lumMod val="75000"/>
                  </a:schemeClr>
                </a:solidFill>
              </a:rPr>
              <a:t>Christianity is a reasonable faith! (Acts 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>
                <a:solidFill>
                  <a:schemeClr val="tx1">
                    <a:lumMod val="75000"/>
                  </a:schemeClr>
                </a:solidFill>
              </a:rPr>
              <a:t>Love The Mind As Jesus Did! (Mt 22)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000" b="1" dirty="0">
                <a:solidFill>
                  <a:schemeClr val="tx1">
                    <a:lumMod val="75000"/>
                  </a:schemeClr>
                </a:solidFill>
              </a:rPr>
              <a:t>Use The Historical Documents (Lk 1)</a:t>
            </a:r>
          </a:p>
          <a:p>
            <a:pPr>
              <a:buFont typeface="Wingdings 2" panose="05020102010507070707" pitchFamily="18" charset="2"/>
              <a:buNone/>
            </a:pPr>
            <a:r>
              <a:rPr lang="en-US" altLang="en-US" sz="4400" b="1" dirty="0"/>
              <a:t>How Did They Convert People? </a:t>
            </a:r>
          </a:p>
          <a:p>
            <a:pPr algn="just">
              <a:buFont typeface="Wingdings 2" panose="05020102010507070707" pitchFamily="18" charset="2"/>
              <a:buNone/>
            </a:pPr>
            <a:r>
              <a:rPr lang="en-US" altLang="en-US" sz="3200" b="1" dirty="0"/>
              <a:t>	</a:t>
            </a:r>
            <a:r>
              <a:rPr lang="en-US" altLang="en-US" sz="3200" dirty="0"/>
              <a:t>…Sanctify Christ as Lord in your hearts, always being </a:t>
            </a:r>
            <a:r>
              <a:rPr lang="en-US" altLang="en-US" sz="3200" b="1" i="1" dirty="0"/>
              <a:t>ready to make a defense</a:t>
            </a:r>
            <a:r>
              <a:rPr lang="en-US" altLang="en-US" sz="3200" dirty="0"/>
              <a:t> to everyone who asks you to give an account for the hope that is in you, yet with gentleness &amp; reverence.</a:t>
            </a:r>
            <a:r>
              <a:rPr lang="en-US" altLang="en-US" sz="3200" b="1" dirty="0"/>
              <a:t> (1 Pet 3:15)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9EE683-97A3-F206-622A-3D34DB875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201" y="228600"/>
            <a:ext cx="10953598" cy="9144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sz="5400" b="1" dirty="0"/>
              <a:t>Clever Tales or Infallible Proofs?</a:t>
            </a:r>
          </a:p>
        </p:txBody>
      </p:sp>
    </p:spTree>
    <p:extLst>
      <p:ext uri="{BB962C8B-B14F-4D97-AF65-F5344CB8AC3E}">
        <p14:creationId xmlns:p14="http://schemas.microsoft.com/office/powerpoint/2010/main" val="2824543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cripture &amp; Ston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structing the Can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Tales or Proofs</Template>
  <TotalTime>417</TotalTime>
  <Words>375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Constantia</vt:lpstr>
      <vt:lpstr>Wingdings 2</vt:lpstr>
      <vt:lpstr>Scripture &amp; Stone</vt:lpstr>
      <vt:lpstr>Constructing the Canon</vt:lpstr>
      <vt:lpstr>Clever Tales or  Infallible Proofs?</vt:lpstr>
      <vt:lpstr>Clever Tales or Infallible Proofs?</vt:lpstr>
      <vt:lpstr>Clever Tales or Infallible Proofs?</vt:lpstr>
      <vt:lpstr>How Historical Is The Bible?</vt:lpstr>
      <vt:lpstr>See The Bible Compared To  Historical Texts</vt:lpstr>
      <vt:lpstr>A Historical Bible!</vt:lpstr>
      <vt:lpstr>Clever Tales or Infallible Proofs?</vt:lpstr>
      <vt:lpstr>Clever Tales or Infallible Proofs?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Clever Tales or  Infallible Proofs?</dc:title>
  <dc:creator>Coulter Wickerham</dc:creator>
  <cp:lastModifiedBy>Coulter Wickerham</cp:lastModifiedBy>
  <cp:revision>4</cp:revision>
  <dcterms:created xsi:type="dcterms:W3CDTF">2022-05-11T15:20:31Z</dcterms:created>
  <dcterms:modified xsi:type="dcterms:W3CDTF">2022-05-12T17:42:31Z</dcterms:modified>
</cp:coreProperties>
</file>